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64B71_65AD2797.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778" r:id="rId6"/>
  </p:sldMasterIdLst>
  <p:notesMasterIdLst>
    <p:notesMasterId r:id="rId22"/>
  </p:notesMasterIdLst>
  <p:sldIdLst>
    <p:sldId id="2146847610" r:id="rId7"/>
    <p:sldId id="282" r:id="rId8"/>
    <p:sldId id="270" r:id="rId9"/>
    <p:sldId id="285" r:id="rId10"/>
    <p:sldId id="288" r:id="rId11"/>
    <p:sldId id="272" r:id="rId12"/>
    <p:sldId id="2146847608" r:id="rId13"/>
    <p:sldId id="2146847607" r:id="rId14"/>
    <p:sldId id="2146847606" r:id="rId15"/>
    <p:sldId id="2146847605" r:id="rId16"/>
    <p:sldId id="2146847604" r:id="rId17"/>
    <p:sldId id="2146847601" r:id="rId18"/>
    <p:sldId id="2146847600" r:id="rId19"/>
    <p:sldId id="2146847602" r:id="rId20"/>
    <p:sldId id="2146847603" r:id="rId21"/>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244C1F-84A4-251D-CD9C-F001B266ED4E}" name="Alex Conway" initials="AC" userId="S::alex.conway@london.gov.uk::44bf05ba-8560-4107-a1d2-e332ba6bd046" providerId="AD"/>
  <p188:author id="{738CF5CA-87F7-6578-F040-035F5323F3E2}" name="Souraya Ali" initials="SA" userId="S::souraya.ali@london.gov.uk::b7075c9a-0e8e-4dbf-a7d7-0074365176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uraya Ali" initials="SA" lastIdx="10" clrIdx="0">
    <p:extLst>
      <p:ext uri="{19B8F6BF-5375-455C-9EA6-DF929625EA0E}">
        <p15:presenceInfo xmlns:p15="http://schemas.microsoft.com/office/powerpoint/2012/main" userId="S::Souraya.Ali@london.gov.uk::b7075c9a-0e8e-4dbf-a7d7-00743651760a" providerId="AD"/>
      </p:ext>
    </p:extLst>
  </p:cmAuthor>
  <p:cmAuthor id="2" name="Luke Bruce" initials="LB" lastIdx="13" clrIdx="1">
    <p:extLst>
      <p:ext uri="{19B8F6BF-5375-455C-9EA6-DF929625EA0E}">
        <p15:presenceInfo xmlns:p15="http://schemas.microsoft.com/office/powerpoint/2012/main" userId="S::Luke.Bruce@london.gov.uk::e00339b1-d9a3-45e4-88e4-beb0bd37386f" providerId="AD"/>
      </p:ext>
    </p:extLst>
  </p:cmAuthor>
  <p:cmAuthor id="3" name="Olivia Tusinski" initials="OT" lastIdx="1" clrIdx="2">
    <p:extLst>
      <p:ext uri="{19B8F6BF-5375-455C-9EA6-DF929625EA0E}">
        <p15:presenceInfo xmlns:p15="http://schemas.microsoft.com/office/powerpoint/2012/main" userId="S::Olivia.Tusinski@london.gov.uk::16f7f1b8-5cb6-407f-ba2e-b784edf016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A78"/>
    <a:srgbClr val="A4DEC7"/>
    <a:srgbClr val="128A7E"/>
    <a:srgbClr val="00534B"/>
    <a:srgbClr val="00C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58DC4-83BA-4F41-B160-C4433BDC2046}" v="3" dt="2023-07-25T11:46:56.705"/>
    <p1510:client id="{32739A91-5CC7-4EAA-9354-A4CB5136365D}" v="143" dt="2023-07-24T11:56:27.75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207"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7FF64B71_65AD2797.xml><?xml version="1.0" encoding="utf-8"?>
<p188:cmLst xmlns:a="http://schemas.openxmlformats.org/drawingml/2006/main" xmlns:r="http://schemas.openxmlformats.org/officeDocument/2006/relationships" xmlns:p188="http://schemas.microsoft.com/office/powerpoint/2018/8/main">
  <p188:cm id="{53D66D7F-9E65-4AF8-8BC1-226B34A28CD5}" authorId="{738CF5CA-87F7-6578-F040-035F5323F3E2}" status="resolved" created="2023-03-27T12:57:03.854">
    <pc:sldMkLst xmlns:pc="http://schemas.microsoft.com/office/powerpoint/2013/main/command">
      <pc:docMk/>
      <pc:sldMk cId="2594140246" sldId="260"/>
    </pc:sldMkLst>
    <p188:txBody>
      <a:bodyPr/>
      <a:lstStyle/>
      <a:p>
        <a:r>
          <a:rPr lang="en-GB"/>
          <a:t>In terms of ancho members. there is also the Steering Committee and there are also individual institutions' Boards. 
I would add GLA Group where you have GLA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8B42310-F89A-4E03-8C74-9FFF42E388FC}" type="datetimeFigureOut">
              <a:rPr lang="en-GB" smtClean="0"/>
              <a:t>09/08/2023</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0C7AFCB-E5E7-4155-85AE-F05A475E34C7}" type="slidenum">
              <a:rPr lang="en-GB" smtClean="0"/>
              <a:t>‹#›</a:t>
            </a:fld>
            <a:endParaRPr lang="en-GB"/>
          </a:p>
        </p:txBody>
      </p:sp>
    </p:spTree>
    <p:extLst>
      <p:ext uri="{BB962C8B-B14F-4D97-AF65-F5344CB8AC3E}">
        <p14:creationId xmlns:p14="http://schemas.microsoft.com/office/powerpoint/2010/main" val="392451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OPTION 2 – DARK BACKGROUND</a:t>
            </a:r>
          </a:p>
        </p:txBody>
      </p:sp>
      <p:sp>
        <p:nvSpPr>
          <p:cNvPr id="4" name="Slide Number Placeholder 3"/>
          <p:cNvSpPr>
            <a:spLocks noGrp="1"/>
          </p:cNvSpPr>
          <p:nvPr>
            <p:ph type="sldNum" sz="quarter" idx="5"/>
          </p:nvPr>
        </p:nvSpPr>
        <p:spPr/>
        <p:txBody>
          <a:bodyPr/>
          <a:lstStyle/>
          <a:p>
            <a:fld id="{673B0598-C1C6-4BE4-B33B-BF0831778B43}" type="slidenum">
              <a:rPr lang="en-GB" smtClean="0"/>
              <a:t>1</a:t>
            </a:fld>
            <a:endParaRPr lang="en-GB"/>
          </a:p>
        </p:txBody>
      </p:sp>
    </p:spTree>
    <p:extLst>
      <p:ext uri="{BB962C8B-B14F-4D97-AF65-F5344CB8AC3E}">
        <p14:creationId xmlns:p14="http://schemas.microsoft.com/office/powerpoint/2010/main" val="393961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B0598-C1C6-4BE4-B33B-BF0831778B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13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91151" y="9294573"/>
            <a:ext cx="2857414" cy="1337811"/>
          </a:xfrm>
          <a:prstGeom prst="rect">
            <a:avLst/>
          </a:prstGeom>
        </p:spPr>
      </p:pic>
      <p:pic>
        <p:nvPicPr>
          <p:cNvPr id="17" name="bg object 17"/>
          <p:cNvPicPr/>
          <p:nvPr/>
        </p:nvPicPr>
        <p:blipFill>
          <a:blip r:embed="rId3" cstate="print"/>
          <a:stretch>
            <a:fillRect/>
          </a:stretch>
        </p:blipFill>
        <p:spPr>
          <a:xfrm>
            <a:off x="10052050" y="0"/>
            <a:ext cx="10052039" cy="1130855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8AED-33AF-4E88-B7D6-219587402BEE}"/>
              </a:ext>
            </a:extLst>
          </p:cNvPr>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a:extLst>
              <a:ext uri="{FF2B5EF4-FFF2-40B4-BE49-F238E27FC236}">
                <a16:creationId xmlns:a16="http://schemas.microsoft.com/office/drawing/2014/main" id="{A777F017-A7A5-469A-965A-B36938A99E02}"/>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3D6C0D-720A-43DE-849B-D53EC3756C7B}"/>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5" name="Footer Placeholder 4">
            <a:extLst>
              <a:ext uri="{FF2B5EF4-FFF2-40B4-BE49-F238E27FC236}">
                <a16:creationId xmlns:a16="http://schemas.microsoft.com/office/drawing/2014/main" id="{8BE0A3AF-676B-4445-9097-0D0FA51B0A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8EBCD6-4481-480C-B9AF-92C7BF1193BB}"/>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348307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E92B-9DF0-451C-941E-4C6B04E4BF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FAA0DD-3C8B-48BC-9297-6AB5E2CB78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1FD544-029C-49F0-966D-D5F714C08BCE}"/>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5" name="Footer Placeholder 4">
            <a:extLst>
              <a:ext uri="{FF2B5EF4-FFF2-40B4-BE49-F238E27FC236}">
                <a16:creationId xmlns:a16="http://schemas.microsoft.com/office/drawing/2014/main" id="{CBADFD4C-4338-43CF-8B99-72B2F8D675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0BB3F-FD3B-469C-A3A7-AD34A56481CA}"/>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272740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86DF-761D-49F5-9D54-BC606A0E4080}"/>
              </a:ext>
            </a:extLst>
          </p:cNvPr>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F253AD-21EB-4491-B11B-8F3365EAB403}"/>
              </a:ext>
            </a:extLst>
          </p:cNvPr>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9E8CD-DE70-4D8A-96DD-7D3AA7F285B8}"/>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5" name="Footer Placeholder 4">
            <a:extLst>
              <a:ext uri="{FF2B5EF4-FFF2-40B4-BE49-F238E27FC236}">
                <a16:creationId xmlns:a16="http://schemas.microsoft.com/office/drawing/2014/main" id="{28732D8C-4B5C-46E2-8828-D447000A9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00EA0-1AEA-4502-99F7-3567381E08C5}"/>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342472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45E5-3C06-467F-97CA-76E695635A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ADA44B-E367-4B85-AAA6-DA2990FC9772}"/>
              </a:ext>
            </a:extLst>
          </p:cNvPr>
          <p:cNvSpPr>
            <a:spLocks noGrp="1"/>
          </p:cNvSpPr>
          <p:nvPr>
            <p:ph sz="half" idx="1"/>
          </p:nvPr>
        </p:nvSpPr>
        <p:spPr>
          <a:xfrm>
            <a:off x="1382157" y="3010591"/>
            <a:ext cx="8544243" cy="717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7C5096-6957-44AF-9C75-703C62F424D4}"/>
              </a:ext>
            </a:extLst>
          </p:cNvPr>
          <p:cNvSpPr>
            <a:spLocks noGrp="1"/>
          </p:cNvSpPr>
          <p:nvPr>
            <p:ph sz="half" idx="2"/>
          </p:nvPr>
        </p:nvSpPr>
        <p:spPr>
          <a:xfrm>
            <a:off x="10177700" y="3010591"/>
            <a:ext cx="8544243" cy="717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0D5C31-F7AD-499F-BBF0-CD222061C200}"/>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6" name="Footer Placeholder 5">
            <a:extLst>
              <a:ext uri="{FF2B5EF4-FFF2-40B4-BE49-F238E27FC236}">
                <a16:creationId xmlns:a16="http://schemas.microsoft.com/office/drawing/2014/main" id="{6A721CA0-015C-4439-A778-98AFCCB8F0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FDD0C9-6FC1-4FC5-AC25-EC702314BB69}"/>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49377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9DF1-41B0-49BF-B971-EDCBBCE3AE09}"/>
              </a:ext>
            </a:extLst>
          </p:cNvPr>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0C7D22-2A11-4462-BEA9-27E273D4A5B9}"/>
              </a:ext>
            </a:extLst>
          </p:cNvPr>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4" name="Content Placeholder 3">
            <a:extLst>
              <a:ext uri="{FF2B5EF4-FFF2-40B4-BE49-F238E27FC236}">
                <a16:creationId xmlns:a16="http://schemas.microsoft.com/office/drawing/2014/main" id="{3C546CFC-795F-4459-8DB4-A0B4CD3BE5DD}"/>
              </a:ext>
            </a:extLst>
          </p:cNvPr>
          <p:cNvSpPr>
            <a:spLocks noGrp="1"/>
          </p:cNvSpPr>
          <p:nvPr>
            <p:ph sz="half" idx="2"/>
          </p:nvPr>
        </p:nvSpPr>
        <p:spPr>
          <a:xfrm>
            <a:off x="1384776" y="4131054"/>
            <a:ext cx="8504976" cy="6076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1E10D8-2206-4FE9-95E6-2D32B7F60C5B}"/>
              </a:ext>
            </a:extLst>
          </p:cNvPr>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6" name="Content Placeholder 5">
            <a:extLst>
              <a:ext uri="{FF2B5EF4-FFF2-40B4-BE49-F238E27FC236}">
                <a16:creationId xmlns:a16="http://schemas.microsoft.com/office/drawing/2014/main" id="{F8E538F8-A6B0-4606-A391-D62E79011BB1}"/>
              </a:ext>
            </a:extLst>
          </p:cNvPr>
          <p:cNvSpPr>
            <a:spLocks noGrp="1"/>
          </p:cNvSpPr>
          <p:nvPr>
            <p:ph sz="quarter" idx="4"/>
          </p:nvPr>
        </p:nvSpPr>
        <p:spPr>
          <a:xfrm>
            <a:off x="10177701" y="4131054"/>
            <a:ext cx="8546861" cy="6076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128471-E9C2-4855-B904-8EA849E5DEF7}"/>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8" name="Footer Placeholder 7">
            <a:extLst>
              <a:ext uri="{FF2B5EF4-FFF2-40B4-BE49-F238E27FC236}">
                <a16:creationId xmlns:a16="http://schemas.microsoft.com/office/drawing/2014/main" id="{13F9DDF1-D1DB-4862-A4BF-20075555AB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8C8B7E-9670-469A-9717-719A01A5EDAE}"/>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86200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0D09-B5FB-41B3-A977-46832CAFFD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F6F07E-533E-405F-8D10-F733CC8A25EE}"/>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4" name="Footer Placeholder 3">
            <a:extLst>
              <a:ext uri="{FF2B5EF4-FFF2-40B4-BE49-F238E27FC236}">
                <a16:creationId xmlns:a16="http://schemas.microsoft.com/office/drawing/2014/main" id="{BBD37235-D7BD-4018-9655-E1EEEA3D84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5D7A43-39A8-4703-86B8-858D26D4C3D7}"/>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23143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D9837C-9E66-4062-B3C0-77E7173D7CDD}"/>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3" name="Footer Placeholder 2">
            <a:extLst>
              <a:ext uri="{FF2B5EF4-FFF2-40B4-BE49-F238E27FC236}">
                <a16:creationId xmlns:a16="http://schemas.microsoft.com/office/drawing/2014/main" id="{6C9FA907-4518-451E-BD68-8B88989566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76A969-4820-4A26-8E2E-FCBAF8CDC9E6}"/>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1806891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DB8C-B3D4-4664-9EDD-18BE30FE49F1}"/>
              </a:ext>
            </a:extLst>
          </p:cNvPr>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6E9F5D-CC66-405D-8A22-83CC4234327B}"/>
              </a:ext>
            </a:extLst>
          </p:cNvPr>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42AD39-52B9-4D5A-B854-B37824065F70}"/>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Click to edit Master text styles</a:t>
            </a:r>
          </a:p>
        </p:txBody>
      </p:sp>
      <p:sp>
        <p:nvSpPr>
          <p:cNvPr id="5" name="Date Placeholder 4">
            <a:extLst>
              <a:ext uri="{FF2B5EF4-FFF2-40B4-BE49-F238E27FC236}">
                <a16:creationId xmlns:a16="http://schemas.microsoft.com/office/drawing/2014/main" id="{ED70EB00-0164-42A1-A8BF-715F68851A1F}"/>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6" name="Footer Placeholder 5">
            <a:extLst>
              <a:ext uri="{FF2B5EF4-FFF2-40B4-BE49-F238E27FC236}">
                <a16:creationId xmlns:a16="http://schemas.microsoft.com/office/drawing/2014/main" id="{4196EE7B-45A4-466C-A3B0-366C21FBEB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34B585-3900-430E-AED5-94848ABA5C1D}"/>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80864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B621-B713-4894-B1A4-5B04F7BBBB67}"/>
              </a:ext>
            </a:extLst>
          </p:cNvPr>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9D05C3-C4D1-48C2-BC8D-08141B483CEF}"/>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a:extLst>
              <a:ext uri="{FF2B5EF4-FFF2-40B4-BE49-F238E27FC236}">
                <a16:creationId xmlns:a16="http://schemas.microsoft.com/office/drawing/2014/main" id="{871908E1-DF7B-4CC4-B02E-D36E04F8A09C}"/>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Click to edit Master text styles</a:t>
            </a:r>
          </a:p>
        </p:txBody>
      </p:sp>
      <p:sp>
        <p:nvSpPr>
          <p:cNvPr id="5" name="Date Placeholder 4">
            <a:extLst>
              <a:ext uri="{FF2B5EF4-FFF2-40B4-BE49-F238E27FC236}">
                <a16:creationId xmlns:a16="http://schemas.microsoft.com/office/drawing/2014/main" id="{59791BD7-DE78-4D3F-BFC1-63E80662E208}"/>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6" name="Footer Placeholder 5">
            <a:extLst>
              <a:ext uri="{FF2B5EF4-FFF2-40B4-BE49-F238E27FC236}">
                <a16:creationId xmlns:a16="http://schemas.microsoft.com/office/drawing/2014/main" id="{EC696348-E839-465A-86DF-5BB6498E26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6B88F5-144F-4A01-A574-B9A4A2E2D5DA}"/>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121245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0" i="0">
                <a:solidFill>
                  <a:srgbClr val="00EA7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E0D2-5D7B-4227-A023-77F5F74303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929F51-92AA-4D73-842D-B8C76F139D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8C1EF-E7ED-4374-B3D1-2F6E7D81715F}"/>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5" name="Footer Placeholder 4">
            <a:extLst>
              <a:ext uri="{FF2B5EF4-FFF2-40B4-BE49-F238E27FC236}">
                <a16:creationId xmlns:a16="http://schemas.microsoft.com/office/drawing/2014/main" id="{E479A01E-5EFF-47EE-A13A-3413D27128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B7D76-A342-4053-A636-51D48854465F}"/>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1182953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C2531F-6021-4989-AE8D-FC2C2165AB76}"/>
              </a:ext>
            </a:extLst>
          </p:cNvPr>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922370-7000-497D-8ECF-10A0186C1C61}"/>
              </a:ext>
            </a:extLst>
          </p:cNvPr>
          <p:cNvSpPr>
            <a:spLocks noGrp="1"/>
          </p:cNvSpPr>
          <p:nvPr>
            <p:ph type="body" orient="vert" idx="1"/>
          </p:nvPr>
        </p:nvSpPr>
        <p:spPr>
          <a:xfrm>
            <a:off x="1382157" y="602118"/>
            <a:ext cx="12753538" cy="95841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FFEE1F-8A24-4BAC-982D-18B2670A6592}"/>
              </a:ext>
            </a:extLst>
          </p:cNvPr>
          <p:cNvSpPr>
            <a:spLocks noGrp="1"/>
          </p:cNvSpPr>
          <p:nvPr>
            <p:ph type="dt" sz="half" idx="10"/>
          </p:nvPr>
        </p:nvSpPr>
        <p:spPr/>
        <p:txBody>
          <a:bodyPr/>
          <a:lstStyle/>
          <a:p>
            <a:fld id="{0C351D3C-66AF-419A-9CBE-7A25FF0CD5A4}" type="datetimeFigureOut">
              <a:rPr lang="en-GB" smtClean="0"/>
              <a:t>09/08/2023</a:t>
            </a:fld>
            <a:endParaRPr lang="en-GB"/>
          </a:p>
        </p:txBody>
      </p:sp>
      <p:sp>
        <p:nvSpPr>
          <p:cNvPr id="5" name="Footer Placeholder 4">
            <a:extLst>
              <a:ext uri="{FF2B5EF4-FFF2-40B4-BE49-F238E27FC236}">
                <a16:creationId xmlns:a16="http://schemas.microsoft.com/office/drawing/2014/main" id="{908284ED-911C-4614-9096-C57057922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F7B919-EDDD-4887-9583-88E21AC8F578}"/>
              </a:ext>
            </a:extLst>
          </p:cNvPr>
          <p:cNvSpPr>
            <a:spLocks noGrp="1"/>
          </p:cNvSpPr>
          <p:nvPr>
            <p:ph type="sldNum" sz="quarter" idx="12"/>
          </p:nvPr>
        </p:nvSpPr>
        <p:spPr/>
        <p:txBody>
          <a:bodyPr/>
          <a:lstStyle/>
          <a:p>
            <a:fld id="{A49FA545-F95B-4D06-B2FB-6BF1FA483A6A}" type="slidenum">
              <a:rPr lang="en-GB" smtClean="0"/>
              <a:t>‹#›</a:t>
            </a:fld>
            <a:endParaRPr lang="en-GB"/>
          </a:p>
        </p:txBody>
      </p:sp>
    </p:spTree>
    <p:extLst>
      <p:ext uri="{BB962C8B-B14F-4D97-AF65-F5344CB8AC3E}">
        <p14:creationId xmlns:p14="http://schemas.microsoft.com/office/powerpoint/2010/main" val="105284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0" i="0">
                <a:solidFill>
                  <a:srgbClr val="00EA77"/>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A3DDC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400" b="0" i="0">
                <a:solidFill>
                  <a:srgbClr val="00EA7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91151" y="9294573"/>
            <a:ext cx="2857414" cy="1337811"/>
          </a:xfrm>
          <a:prstGeom prst="rect">
            <a:avLst/>
          </a:prstGeom>
        </p:spPr>
      </p:pic>
      <p:pic>
        <p:nvPicPr>
          <p:cNvPr id="17" name="bg object 17"/>
          <p:cNvPicPr/>
          <p:nvPr/>
        </p:nvPicPr>
        <p:blipFill>
          <a:blip r:embed="rId3" cstate="print"/>
          <a:stretch>
            <a:fillRect/>
          </a:stretch>
        </p:blipFill>
        <p:spPr>
          <a:xfrm>
            <a:off x="10052050" y="0"/>
            <a:ext cx="10052039" cy="1130855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0" i="0">
                <a:solidFill>
                  <a:srgbClr val="00EA7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0" i="0">
                <a:solidFill>
                  <a:srgbClr val="00EA77"/>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A3DDC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400" b="0" i="0">
                <a:solidFill>
                  <a:srgbClr val="00EA7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34B"/>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8154" y="610553"/>
            <a:ext cx="17867790" cy="1156335"/>
          </a:xfrm>
          <a:prstGeom prst="rect">
            <a:avLst/>
          </a:prstGeom>
        </p:spPr>
        <p:txBody>
          <a:bodyPr wrap="square" lIns="0" tIns="0" rIns="0" bIns="0">
            <a:spAutoFit/>
          </a:bodyPr>
          <a:lstStyle>
            <a:lvl1pPr>
              <a:defRPr sz="7400" b="0" i="0">
                <a:solidFill>
                  <a:srgbClr val="00EA77"/>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8/9/2023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8154" y="610553"/>
            <a:ext cx="17867790" cy="1156335"/>
          </a:xfrm>
          <a:prstGeom prst="rect">
            <a:avLst/>
          </a:prstGeom>
        </p:spPr>
        <p:txBody>
          <a:bodyPr wrap="square" lIns="0" tIns="0" rIns="0" bIns="0">
            <a:spAutoFit/>
          </a:bodyPr>
          <a:lstStyle>
            <a:lvl1pPr>
              <a:defRPr sz="7400" b="0" i="0">
                <a:solidFill>
                  <a:srgbClr val="00EA77"/>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8/9/2023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8BA05A-3BDC-4814-B0A6-D732C6DC1591}"/>
              </a:ext>
            </a:extLst>
          </p:cNvPr>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B1C1BA-2D5D-4847-BC81-17D7359AAAC8}"/>
              </a:ext>
            </a:extLst>
          </p:cNvPr>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8EC0CF-AB7A-4C0C-B2F7-78D9F191172C}"/>
              </a:ext>
            </a:extLst>
          </p:cNvPr>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0C351D3C-66AF-419A-9CBE-7A25FF0CD5A4}" type="datetimeFigureOut">
              <a:rPr lang="en-GB" smtClean="0"/>
              <a:t>09/08/2023</a:t>
            </a:fld>
            <a:endParaRPr lang="en-GB"/>
          </a:p>
        </p:txBody>
      </p:sp>
      <p:sp>
        <p:nvSpPr>
          <p:cNvPr id="5" name="Footer Placeholder 4">
            <a:extLst>
              <a:ext uri="{FF2B5EF4-FFF2-40B4-BE49-F238E27FC236}">
                <a16:creationId xmlns:a16="http://schemas.microsoft.com/office/drawing/2014/main" id="{730EAD79-9C0C-4661-9586-2D9BBB70C355}"/>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C56250-B42B-45FF-BB07-DEFF687D8A08}"/>
              </a:ext>
            </a:extLst>
          </p:cNvPr>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A49FA545-F95B-4D06-B2FB-6BF1FA483A6A}" type="slidenum">
              <a:rPr lang="en-GB" smtClean="0"/>
              <a:t>‹#›</a:t>
            </a:fld>
            <a:endParaRPr lang="en-GB"/>
          </a:p>
        </p:txBody>
      </p:sp>
    </p:spTree>
    <p:extLst>
      <p:ext uri="{BB962C8B-B14F-4D97-AF65-F5344CB8AC3E}">
        <p14:creationId xmlns:p14="http://schemas.microsoft.com/office/powerpoint/2010/main" val="4165090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7FF64B71_65AD2797.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anchors.london/gallery/new-portfolio-item-stzfa-7k34r-5kk57-c6r8s-bg6st-3klpa-rxkr6-mah9p-2kzl6-rn2c7-bpcpt"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c6dMrKB0Kl0?list=PLEKGu9FyeUZ_s_XFnL5H9we4x-uDKvcqK"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76E46-88BC-4A69-AB75-016BEF6545C7}"/>
              </a:ext>
            </a:extLst>
          </p:cNvPr>
          <p:cNvSpPr/>
          <p:nvPr/>
        </p:nvSpPr>
        <p:spPr>
          <a:xfrm>
            <a:off x="0" y="5923"/>
            <a:ext cx="20102688" cy="11303052"/>
          </a:xfrm>
          <a:prstGeom prst="rect">
            <a:avLst/>
          </a:prstGeom>
          <a:solidFill>
            <a:srgbClr val="0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 name="Oval 2">
            <a:extLst>
              <a:ext uri="{FF2B5EF4-FFF2-40B4-BE49-F238E27FC236}">
                <a16:creationId xmlns:a16="http://schemas.microsoft.com/office/drawing/2014/main" id="{127C7B58-0EDE-4C9B-9C71-0BF55A9406AE}"/>
              </a:ext>
            </a:extLst>
          </p:cNvPr>
          <p:cNvSpPr/>
          <p:nvPr/>
        </p:nvSpPr>
        <p:spPr>
          <a:xfrm rot="3325405">
            <a:off x="-4969623" y="-8472255"/>
            <a:ext cx="15270287" cy="18581895"/>
          </a:xfrm>
          <a:prstGeom prst="ellipse">
            <a:avLst/>
          </a:prstGeom>
          <a:solidFill>
            <a:srgbClr val="00534B"/>
          </a:solidFill>
          <a:ln>
            <a:solidFill>
              <a:srgbClr val="00E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947"/>
          </a:p>
        </p:txBody>
      </p:sp>
      <p:sp>
        <p:nvSpPr>
          <p:cNvPr id="4" name="Oval 3">
            <a:extLst>
              <a:ext uri="{FF2B5EF4-FFF2-40B4-BE49-F238E27FC236}">
                <a16:creationId xmlns:a16="http://schemas.microsoft.com/office/drawing/2014/main" id="{DF092527-5C57-45EF-B046-FB43905E5028}"/>
              </a:ext>
            </a:extLst>
          </p:cNvPr>
          <p:cNvSpPr/>
          <p:nvPr/>
        </p:nvSpPr>
        <p:spPr>
          <a:xfrm rot="19319735">
            <a:off x="15578029" y="-7856559"/>
            <a:ext cx="13524553" cy="15316150"/>
          </a:xfrm>
          <a:prstGeom prst="ellipse">
            <a:avLst/>
          </a:prstGeom>
          <a:solidFill>
            <a:srgbClr val="00534B"/>
          </a:solidFill>
          <a:ln>
            <a:solidFill>
              <a:srgbClr val="00C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947"/>
          </a:p>
        </p:txBody>
      </p:sp>
      <p:sp>
        <p:nvSpPr>
          <p:cNvPr id="5" name="object 2">
            <a:extLst>
              <a:ext uri="{FF2B5EF4-FFF2-40B4-BE49-F238E27FC236}">
                <a16:creationId xmlns:a16="http://schemas.microsoft.com/office/drawing/2014/main" id="{59A4FB44-577B-48D1-9918-D54CC8505326}"/>
              </a:ext>
            </a:extLst>
          </p:cNvPr>
          <p:cNvSpPr txBox="1">
            <a:spLocks noGrp="1"/>
          </p:cNvSpPr>
          <p:nvPr>
            <p:ph type="title"/>
          </p:nvPr>
        </p:nvSpPr>
        <p:spPr>
          <a:xfrm>
            <a:off x="2566314" y="2414468"/>
            <a:ext cx="14965034" cy="4004173"/>
          </a:xfrm>
          <a:prstGeom prst="rect">
            <a:avLst/>
          </a:prstGeom>
        </p:spPr>
        <p:txBody>
          <a:bodyPr vert="horz" wrap="square" lIns="0" tIns="15240" rIns="0" bIns="0" rtlCol="0" anchor="t">
            <a:spAutoFit/>
          </a:bodyPr>
          <a:lstStyle/>
          <a:p>
            <a:r>
              <a:rPr lang="en-GB" sz="9600" b="1">
                <a:solidFill>
                  <a:srgbClr val="00EA78"/>
                </a:solidFill>
                <a:latin typeface="Arial"/>
                <a:cs typeface="Arial"/>
              </a:rPr>
              <a:t>The London Anchor Institutions' Network </a:t>
            </a:r>
            <a:br>
              <a:rPr lang="en-GB" sz="9600">
                <a:solidFill>
                  <a:srgbClr val="00EA78"/>
                </a:solidFill>
                <a:latin typeface="Arial" panose="020B0604020202020204" pitchFamily="34" charset="0"/>
                <a:cs typeface="Arial" panose="020B0604020202020204" pitchFamily="34" charset="0"/>
              </a:rPr>
            </a:br>
            <a:endParaRPr lang="en-GB" sz="9600" b="1">
              <a:solidFill>
                <a:srgbClr val="00EA78"/>
              </a:solidFill>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C2FEC577-2F47-4735-B8F6-86E3E36771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79506" y="9171171"/>
            <a:ext cx="2933307" cy="2289239"/>
          </a:xfrm>
          <a:prstGeom prst="rect">
            <a:avLst/>
          </a:prstGeom>
        </p:spPr>
      </p:pic>
      <p:sp>
        <p:nvSpPr>
          <p:cNvPr id="23" name="object 2">
            <a:extLst>
              <a:ext uri="{FF2B5EF4-FFF2-40B4-BE49-F238E27FC236}">
                <a16:creationId xmlns:a16="http://schemas.microsoft.com/office/drawing/2014/main" id="{730D7736-3AA9-4447-86E9-609AEF028C62}"/>
              </a:ext>
            </a:extLst>
          </p:cNvPr>
          <p:cNvSpPr txBox="1">
            <a:spLocks/>
          </p:cNvSpPr>
          <p:nvPr/>
        </p:nvSpPr>
        <p:spPr>
          <a:xfrm>
            <a:off x="2604213" y="5504573"/>
            <a:ext cx="9916858" cy="1289584"/>
          </a:xfrm>
          <a:prstGeom prst="rect">
            <a:avLst/>
          </a:prstGeom>
        </p:spPr>
        <p:txBody>
          <a:bodyPr vert="horz" wrap="square" lIns="0" tIns="1524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600">
                <a:solidFill>
                  <a:srgbClr val="CAE8D9"/>
                </a:solidFill>
                <a:latin typeface="Arial"/>
                <a:cs typeface="Arial"/>
              </a:rPr>
              <a:t>Working together for a fairer, greener, more prosperous London </a:t>
            </a:r>
            <a:endParaRPr lang="en-GB" sz="4600">
              <a:solidFill>
                <a:srgbClr val="CAE8D9"/>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D5AF6CF0-8EB5-ADCF-1C6B-6025E7C543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17825" y="7144343"/>
            <a:ext cx="7320125" cy="4021145"/>
          </a:xfrm>
          <a:prstGeom prst="rect">
            <a:avLst/>
          </a:prstGeom>
        </p:spPr>
      </p:pic>
    </p:spTree>
    <p:extLst>
      <p:ext uri="{BB962C8B-B14F-4D97-AF65-F5344CB8AC3E}">
        <p14:creationId xmlns:p14="http://schemas.microsoft.com/office/powerpoint/2010/main" val="93231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8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0DDD76-6881-4FF0-8F3F-E034DFBAAC40}"/>
              </a:ext>
            </a:extLst>
          </p:cNvPr>
          <p:cNvSpPr/>
          <p:nvPr/>
        </p:nvSpPr>
        <p:spPr>
          <a:xfrm>
            <a:off x="0" y="0"/>
            <a:ext cx="20104100" cy="11309350"/>
          </a:xfrm>
          <a:prstGeom prst="rect">
            <a:avLst/>
          </a:prstGeom>
          <a:solidFill>
            <a:srgbClr val="A4DEC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a:spLocks noGrp="1"/>
          </p:cNvSpPr>
          <p:nvPr>
            <p:ph type="title"/>
          </p:nvPr>
        </p:nvSpPr>
        <p:spPr>
          <a:xfrm>
            <a:off x="1181968" y="1039742"/>
            <a:ext cx="8507730" cy="1123384"/>
          </a:xfrm>
          <a:prstGeom prst="rect">
            <a:avLst/>
          </a:prstGeom>
        </p:spPr>
        <p:txBody>
          <a:bodyPr vert="horz" wrap="square" lIns="0" tIns="15240" rIns="0" bIns="0" rtlCol="0" anchor="t">
            <a:spAutoFit/>
          </a:bodyPr>
          <a:lstStyle/>
          <a:p>
            <a:pPr algn="l"/>
            <a:r>
              <a:rPr lang="en-GB" sz="7200">
                <a:solidFill>
                  <a:srgbClr val="00534B"/>
                </a:solidFill>
              </a:rPr>
              <a:t>Green New Deal</a:t>
            </a:r>
            <a:endParaRPr lang="en-US"/>
          </a:p>
        </p:txBody>
      </p:sp>
      <p:pic>
        <p:nvPicPr>
          <p:cNvPr id="7" name="Picture 6" descr="Icon&#10;&#10;Description automatically generated with medium confidence">
            <a:extLst>
              <a:ext uri="{FF2B5EF4-FFF2-40B4-BE49-F238E27FC236}">
                <a16:creationId xmlns:a16="http://schemas.microsoft.com/office/drawing/2014/main" id="{1FC86A99-17BE-4B32-B6BC-D0005C2D7FB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2020" y="8821133"/>
            <a:ext cx="2062253" cy="2062253"/>
          </a:xfrm>
          <a:prstGeom prst="rect">
            <a:avLst/>
          </a:prstGeom>
        </p:spPr>
      </p:pic>
      <p:sp>
        <p:nvSpPr>
          <p:cNvPr id="10" name="object 3">
            <a:extLst>
              <a:ext uri="{FF2B5EF4-FFF2-40B4-BE49-F238E27FC236}">
                <a16:creationId xmlns:a16="http://schemas.microsoft.com/office/drawing/2014/main" id="{EFABC798-E7E2-EF16-2D15-54A9DDA0C4D9}"/>
              </a:ext>
            </a:extLst>
          </p:cNvPr>
          <p:cNvSpPr txBox="1"/>
          <p:nvPr/>
        </p:nvSpPr>
        <p:spPr>
          <a:xfrm>
            <a:off x="1120273" y="2516232"/>
            <a:ext cx="9188262" cy="7303153"/>
          </a:xfrm>
          <a:prstGeom prst="rect">
            <a:avLst/>
          </a:prstGeom>
        </p:spPr>
        <p:txBody>
          <a:bodyPr vert="horz" wrap="square" lIns="0" tIns="12065" rIns="0" bIns="0" rtlCol="0" anchor="t">
            <a:spAutoFit/>
          </a:bodyPr>
          <a:lstStyle/>
          <a:p>
            <a:pPr>
              <a:spcBef>
                <a:spcPts val="200"/>
              </a:spcBef>
              <a:spcAft>
                <a:spcPts val="800"/>
              </a:spcAft>
            </a:pPr>
            <a:r>
              <a:rPr lang="en-US" sz="2800" b="1">
                <a:solidFill>
                  <a:srgbClr val="00C067"/>
                </a:solidFill>
                <a:latin typeface="Arial"/>
                <a:cs typeface="Times New Roman"/>
              </a:rPr>
              <a:t>Goal: </a:t>
            </a:r>
            <a:r>
              <a:rPr lang="en-US" sz="2400">
                <a:solidFill>
                  <a:srgbClr val="00534B"/>
                </a:solidFill>
                <a:latin typeface="Arial"/>
                <a:cs typeface="Arial"/>
              </a:rPr>
              <a:t>Tackle the climate emergency by accelerating London's move to net zero </a:t>
            </a:r>
          </a:p>
          <a:p>
            <a:pPr>
              <a:spcBef>
                <a:spcPts val="200"/>
              </a:spcBef>
              <a:spcAft>
                <a:spcPts val="800"/>
              </a:spcAft>
            </a:pPr>
            <a:endParaRPr lang="en-US" sz="2400">
              <a:solidFill>
                <a:srgbClr val="00534B"/>
              </a:solidFill>
              <a:latin typeface="Arial"/>
              <a:ea typeface="Arial" panose="020B0604020202020204" pitchFamily="34" charset="0"/>
              <a:cs typeface="Arial"/>
            </a:endParaRPr>
          </a:p>
          <a:p>
            <a:pPr>
              <a:spcBef>
                <a:spcPts val="200"/>
              </a:spcBef>
              <a:spcAft>
                <a:spcPts val="800"/>
              </a:spcAft>
            </a:pPr>
            <a:r>
              <a:rPr lang="en-US" sz="2800" b="1">
                <a:solidFill>
                  <a:srgbClr val="00C067"/>
                </a:solidFill>
                <a:latin typeface="Arial"/>
                <a:ea typeface="Arial" panose="020B0604020202020204" pitchFamily="34" charset="0"/>
                <a:cs typeface="Arial"/>
              </a:rPr>
              <a:t>Deliverables:</a:t>
            </a:r>
            <a:r>
              <a:rPr lang="en-US" sz="2800">
                <a:solidFill>
                  <a:srgbClr val="00C067"/>
                </a:solidFill>
                <a:latin typeface="Arial"/>
                <a:ea typeface="Arial" panose="020B0604020202020204" pitchFamily="34" charset="0"/>
                <a:cs typeface="Arial"/>
              </a:rPr>
              <a:t> </a:t>
            </a:r>
          </a:p>
          <a:p>
            <a:pPr marL="342900" indent="-342900" algn="l">
              <a:buChar char="•"/>
            </a:pPr>
            <a:r>
              <a:rPr lang="en-GB" sz="2400">
                <a:solidFill>
                  <a:srgbClr val="00534B"/>
                </a:solidFill>
                <a:latin typeface="Arial"/>
                <a:cs typeface="Arial"/>
              </a:rPr>
              <a:t>Decarbonising estates  </a:t>
            </a:r>
          </a:p>
          <a:p>
            <a:pPr marL="342900" indent="-342900" algn="l">
              <a:buChar char="•"/>
            </a:pPr>
            <a:r>
              <a:rPr lang="en-GB" sz="2400">
                <a:solidFill>
                  <a:srgbClr val="00534B"/>
                </a:solidFill>
                <a:latin typeface="Arial"/>
                <a:cs typeface="Arial"/>
              </a:rPr>
              <a:t>Ensuring a robust, trained workforce to meet decarbonisation needs </a:t>
            </a:r>
            <a:r>
              <a:rPr lang="en-GB" sz="1100">
                <a:solidFill>
                  <a:srgbClr val="000000"/>
                </a:solidFill>
                <a:latin typeface="Arial"/>
                <a:cs typeface="Arial"/>
              </a:rPr>
              <a:t> </a:t>
            </a:r>
            <a:r>
              <a:rPr lang="en-GB" sz="2400">
                <a:solidFill>
                  <a:srgbClr val="00534B"/>
                </a:solidFill>
                <a:latin typeface="Arial"/>
                <a:cs typeface="Arial"/>
              </a:rPr>
              <a:t> </a:t>
            </a:r>
            <a:r>
              <a:rPr lang="en-US" sz="2400">
                <a:solidFill>
                  <a:srgbClr val="00534B"/>
                </a:solidFill>
                <a:latin typeface="Arial"/>
                <a:cs typeface="Arial"/>
              </a:rPr>
              <a:t> </a:t>
            </a:r>
            <a:endParaRPr lang="en-US"/>
          </a:p>
          <a:p>
            <a:pPr>
              <a:spcBef>
                <a:spcPts val="200"/>
              </a:spcBef>
              <a:spcAft>
                <a:spcPts val="800"/>
              </a:spcAft>
            </a:pPr>
            <a:endParaRPr lang="en-US" sz="2400">
              <a:solidFill>
                <a:srgbClr val="00534B"/>
              </a:solidFill>
              <a:latin typeface="Arial"/>
              <a:ea typeface="Arial" panose="020B0604020202020204" pitchFamily="34" charset="0"/>
              <a:cs typeface="Arial"/>
            </a:endParaRPr>
          </a:p>
          <a:p>
            <a:pPr>
              <a:spcBef>
                <a:spcPts val="200"/>
              </a:spcBef>
              <a:spcAft>
                <a:spcPts val="800"/>
              </a:spcAft>
            </a:pPr>
            <a:r>
              <a:rPr lang="en-US" sz="2800" b="1">
                <a:solidFill>
                  <a:srgbClr val="00C067"/>
                </a:solidFill>
                <a:latin typeface="Arial"/>
                <a:ea typeface="Arial" panose="020B0604020202020204" pitchFamily="34" charset="0"/>
                <a:cs typeface="Times New Roman"/>
              </a:rPr>
              <a:t>Progress measures: </a:t>
            </a:r>
          </a:p>
          <a:p>
            <a:pPr marL="342900" indent="-342900" algn="l">
              <a:buChar char="•"/>
            </a:pPr>
            <a:r>
              <a:rPr lang="en-GB" sz="2400">
                <a:solidFill>
                  <a:srgbClr val="00534B"/>
                </a:solidFill>
                <a:latin typeface="Arial"/>
                <a:cs typeface="Arial"/>
              </a:rPr>
              <a:t>Net zero targets in place </a:t>
            </a:r>
          </a:p>
          <a:p>
            <a:pPr marL="342900" indent="-342900" algn="l">
              <a:buChar char="•"/>
            </a:pPr>
            <a:r>
              <a:rPr lang="en-GB" sz="2400">
                <a:solidFill>
                  <a:srgbClr val="00534B"/>
                </a:solidFill>
                <a:latin typeface="Arial"/>
                <a:cs typeface="Arial"/>
              </a:rPr>
              <a:t>Sqm of estate identified for decarbonisation (and by when)   </a:t>
            </a:r>
          </a:p>
          <a:p>
            <a:pPr marL="342900" indent="-342900" algn="l">
              <a:buChar char="•"/>
            </a:pPr>
            <a:r>
              <a:rPr lang="en-GB" sz="2400">
                <a:solidFill>
                  <a:srgbClr val="00534B"/>
                </a:solidFill>
                <a:latin typeface="Arial"/>
                <a:cs typeface="Arial"/>
              </a:rPr>
              <a:t>No. of staff who have done carbon literacy or environmental sustainability training  </a:t>
            </a:r>
            <a:r>
              <a:rPr lang="en-GB" sz="2400"/>
              <a:t> </a:t>
            </a:r>
            <a:r>
              <a:rPr lang="en-GB" sz="1100">
                <a:latin typeface="Arial"/>
                <a:cs typeface="Arial"/>
              </a:rPr>
              <a:t> </a:t>
            </a:r>
            <a:endParaRPr lang="en-GB"/>
          </a:p>
          <a:p>
            <a:pPr marL="342900" indent="-342900" algn="l">
              <a:buChar char="•"/>
            </a:pPr>
            <a:endParaRPr lang="en-GB" sz="2400">
              <a:solidFill>
                <a:srgbClr val="00534B"/>
              </a:solidFill>
              <a:latin typeface="Arial"/>
              <a:cs typeface="Arial"/>
            </a:endParaRPr>
          </a:p>
          <a:p>
            <a:pPr marL="342900" indent="-342900" algn="l">
              <a:buChar char="•"/>
            </a:pPr>
            <a:endParaRPr lang="en-US" sz="2400">
              <a:solidFill>
                <a:srgbClr val="00534B"/>
              </a:solidFill>
              <a:latin typeface="Arial"/>
              <a:cs typeface="Arial"/>
            </a:endParaRPr>
          </a:p>
          <a:p>
            <a:pPr>
              <a:spcBef>
                <a:spcPts val="200"/>
              </a:spcBef>
              <a:spcAft>
                <a:spcPts val="800"/>
              </a:spcAft>
            </a:pPr>
            <a:endParaRPr lang="en-US" sz="2800" b="1">
              <a:solidFill>
                <a:srgbClr val="00C067"/>
              </a:solidFill>
              <a:latin typeface="Arial"/>
              <a:cs typeface="Times New Roman"/>
            </a:endParaRPr>
          </a:p>
          <a:p>
            <a:pPr>
              <a:lnSpc>
                <a:spcPct val="107000"/>
              </a:lnSpc>
              <a:spcBef>
                <a:spcPts val="200"/>
              </a:spcBef>
              <a:spcAft>
                <a:spcPts val="800"/>
              </a:spcAft>
            </a:pPr>
            <a:endParaRPr lang="en-GB" sz="2800">
              <a:solidFill>
                <a:srgbClr val="00EA78"/>
              </a:solidFill>
              <a:latin typeface="Arial"/>
              <a:cs typeface="Times New Roman"/>
            </a:endParaRPr>
          </a:p>
        </p:txBody>
      </p:sp>
      <p:sp>
        <p:nvSpPr>
          <p:cNvPr id="4" name="Oval 3">
            <a:extLst>
              <a:ext uri="{FF2B5EF4-FFF2-40B4-BE49-F238E27FC236}">
                <a16:creationId xmlns:a16="http://schemas.microsoft.com/office/drawing/2014/main" id="{6B012E1D-17D8-3845-C775-9FE52D9AAAAD}"/>
              </a:ext>
            </a:extLst>
          </p:cNvPr>
          <p:cNvSpPr/>
          <p:nvPr/>
        </p:nvSpPr>
        <p:spPr>
          <a:xfrm>
            <a:off x="10094581" y="-2773515"/>
            <a:ext cx="16992600" cy="16764000"/>
          </a:xfrm>
          <a:prstGeom prst="ellipse">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12" name="object 3">
            <a:extLst>
              <a:ext uri="{FF2B5EF4-FFF2-40B4-BE49-F238E27FC236}">
                <a16:creationId xmlns:a16="http://schemas.microsoft.com/office/drawing/2014/main" id="{92A79EDF-AD5F-04ED-D1C0-6B1239087021}"/>
              </a:ext>
            </a:extLst>
          </p:cNvPr>
          <p:cNvSpPr txBox="1"/>
          <p:nvPr/>
        </p:nvSpPr>
        <p:spPr>
          <a:xfrm>
            <a:off x="11851266" y="2392163"/>
            <a:ext cx="7616177" cy="7101303"/>
          </a:xfrm>
          <a:prstGeom prst="rect">
            <a:avLst/>
          </a:prstGeom>
        </p:spPr>
        <p:txBody>
          <a:bodyPr vert="horz" wrap="square" lIns="0" tIns="12065" rIns="0" bIns="0" rtlCol="0" anchor="t">
            <a:spAutoFit/>
          </a:bodyPr>
          <a:lstStyle/>
          <a:p>
            <a:pPr>
              <a:spcBef>
                <a:spcPts val="200"/>
              </a:spcBef>
              <a:spcAft>
                <a:spcPts val="800"/>
              </a:spcAft>
            </a:pPr>
            <a:r>
              <a:rPr lang="en-GB" sz="2400">
                <a:solidFill>
                  <a:schemeClr val="bg1"/>
                </a:solidFill>
                <a:latin typeface="Arial"/>
                <a:ea typeface="Arial" panose="020B0604020202020204" pitchFamily="34" charset="0"/>
                <a:cs typeface="Times New Roman"/>
              </a:rPr>
              <a:t>Organisational benefits can include: </a:t>
            </a:r>
            <a:endParaRPr lang="en-US">
              <a:solidFill>
                <a:schemeClr val="bg1"/>
              </a:solidFill>
            </a:endParaRPr>
          </a:p>
          <a:p>
            <a:pPr marL="457200" indent="-457200">
              <a:spcAft>
                <a:spcPts val="1200"/>
              </a:spcAft>
              <a:buFont typeface="Courier New" panose="02070309020205020404" pitchFamily="49" charset="0"/>
              <a:buChar char="o"/>
            </a:pPr>
            <a:endParaRPr lang="en-GB" sz="3200">
              <a:solidFill>
                <a:schemeClr val="bg1"/>
              </a:solidFill>
              <a:latin typeface="Arial" panose="020B0604020202020204" pitchFamily="34" charset="0"/>
              <a:ea typeface="Arial" panose="020B0604020202020204" pitchFamily="34" charset="0"/>
              <a:cs typeface="Times New Roman"/>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Reducing waste and operational costs</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Reducing costs of climate adaptation and mitigation in the longer term </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Being better prepared for future environmental regulations</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Attracting and retaining staff who want to work for responsible employers </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Increasing job satisfaction through green skills development </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Improving </a:t>
            </a:r>
            <a:r>
              <a:rPr lang="en-US" sz="2400" b="0" i="0" u="none" strike="noStrike" err="1">
                <a:solidFill>
                  <a:schemeClr val="bg1"/>
                </a:solidFill>
                <a:effectLst/>
                <a:latin typeface="Arial" panose="020B0604020202020204" pitchFamily="34" charset="0"/>
              </a:rPr>
              <a:t>organisational</a:t>
            </a:r>
            <a:r>
              <a:rPr lang="en-US" sz="2400" b="0" i="0" u="none" strike="noStrike">
                <a:solidFill>
                  <a:schemeClr val="bg1"/>
                </a:solidFill>
                <a:effectLst/>
                <a:latin typeface="Arial" panose="020B0604020202020204" pitchFamily="34" charset="0"/>
              </a:rPr>
              <a:t> reputation amongst stakeholders</a:t>
            </a:r>
            <a:endParaRPr lang="en-US" sz="3200" b="0" i="0">
              <a:solidFill>
                <a:schemeClr val="bg1"/>
              </a:solidFill>
              <a:effectLst/>
              <a:latin typeface="Arial" panose="020B0604020202020204" pitchFamily="34" charset="0"/>
            </a:endParaRPr>
          </a:p>
          <a:p>
            <a:pPr>
              <a:spcAft>
                <a:spcPts val="1200"/>
              </a:spcAft>
            </a:pPr>
            <a:br>
              <a:rPr lang="en-US" sz="3200">
                <a:solidFill>
                  <a:schemeClr val="bg1"/>
                </a:solidFill>
                <a:effectLst/>
                <a:latin typeface="Arial"/>
                <a:ea typeface="Arial" panose="020B0604020202020204" pitchFamily="34" charset="0"/>
                <a:cs typeface="Times New Roman"/>
              </a:rPr>
            </a:br>
            <a:endParaRPr lang="en-US" sz="3200">
              <a:solidFill>
                <a:schemeClr val="bg1"/>
              </a:solidFill>
              <a:latin typeface="Arial"/>
              <a:cs typeface="Times New Roman"/>
            </a:endParaRPr>
          </a:p>
        </p:txBody>
      </p:sp>
    </p:spTree>
    <p:extLst>
      <p:ext uri="{BB962C8B-B14F-4D97-AF65-F5344CB8AC3E}">
        <p14:creationId xmlns:p14="http://schemas.microsoft.com/office/powerpoint/2010/main" val="413886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8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0DDD76-6881-4FF0-8F3F-E034DFBAAC40}"/>
              </a:ext>
            </a:extLst>
          </p:cNvPr>
          <p:cNvSpPr/>
          <p:nvPr/>
        </p:nvSpPr>
        <p:spPr>
          <a:xfrm>
            <a:off x="0" y="0"/>
            <a:ext cx="20104100" cy="11309350"/>
          </a:xfrm>
          <a:prstGeom prst="rect">
            <a:avLst/>
          </a:prstGeom>
          <a:solidFill>
            <a:srgbClr val="A4DEC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a:spLocks noGrp="1"/>
          </p:cNvSpPr>
          <p:nvPr>
            <p:ph type="title"/>
          </p:nvPr>
        </p:nvSpPr>
        <p:spPr>
          <a:xfrm>
            <a:off x="1181968" y="1039742"/>
            <a:ext cx="10356816" cy="1123384"/>
          </a:xfrm>
          <a:prstGeom prst="rect">
            <a:avLst/>
          </a:prstGeom>
        </p:spPr>
        <p:txBody>
          <a:bodyPr vert="horz" wrap="square" lIns="0" tIns="15240" rIns="0" bIns="0" rtlCol="0" anchor="t">
            <a:spAutoFit/>
          </a:bodyPr>
          <a:lstStyle/>
          <a:p>
            <a:pPr algn="l"/>
            <a:r>
              <a:rPr lang="en-GB" sz="7200">
                <a:solidFill>
                  <a:srgbClr val="00534B"/>
                </a:solidFill>
              </a:rPr>
              <a:t>Mentoring</a:t>
            </a:r>
            <a:endParaRPr lang="en-US"/>
          </a:p>
        </p:txBody>
      </p:sp>
      <p:pic>
        <p:nvPicPr>
          <p:cNvPr id="7" name="Picture 6" descr="Icon&#10;&#10;Description automatically generated with medium confidence">
            <a:extLst>
              <a:ext uri="{FF2B5EF4-FFF2-40B4-BE49-F238E27FC236}">
                <a16:creationId xmlns:a16="http://schemas.microsoft.com/office/drawing/2014/main" id="{1FC86A99-17BE-4B32-B6BC-D0005C2D7FB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2020" y="8821133"/>
            <a:ext cx="2062253" cy="2062253"/>
          </a:xfrm>
          <a:prstGeom prst="rect">
            <a:avLst/>
          </a:prstGeom>
        </p:spPr>
      </p:pic>
      <p:sp>
        <p:nvSpPr>
          <p:cNvPr id="10" name="object 3">
            <a:extLst>
              <a:ext uri="{FF2B5EF4-FFF2-40B4-BE49-F238E27FC236}">
                <a16:creationId xmlns:a16="http://schemas.microsoft.com/office/drawing/2014/main" id="{EFABC798-E7E2-EF16-2D15-54A9DDA0C4D9}"/>
              </a:ext>
            </a:extLst>
          </p:cNvPr>
          <p:cNvSpPr txBox="1"/>
          <p:nvPr/>
        </p:nvSpPr>
        <p:spPr>
          <a:xfrm>
            <a:off x="1156627" y="2516232"/>
            <a:ext cx="8618708" cy="6995377"/>
          </a:xfrm>
          <a:prstGeom prst="rect">
            <a:avLst/>
          </a:prstGeom>
        </p:spPr>
        <p:txBody>
          <a:bodyPr vert="horz" wrap="square" lIns="0" tIns="12065" rIns="0" bIns="0" rtlCol="0" anchor="t">
            <a:spAutoFit/>
          </a:bodyPr>
          <a:lstStyle/>
          <a:p>
            <a:pPr>
              <a:spcBef>
                <a:spcPts val="200"/>
              </a:spcBef>
              <a:spcAft>
                <a:spcPts val="800"/>
              </a:spcAft>
            </a:pPr>
            <a:r>
              <a:rPr lang="en-US" sz="2800" b="1">
                <a:solidFill>
                  <a:srgbClr val="00C067"/>
                </a:solidFill>
                <a:latin typeface="Arial"/>
                <a:cs typeface="Times New Roman"/>
              </a:rPr>
              <a:t>Goal: </a:t>
            </a:r>
            <a:r>
              <a:rPr lang="en-US" sz="2400">
                <a:solidFill>
                  <a:srgbClr val="00534B"/>
                </a:solidFill>
                <a:latin typeface="Arial"/>
                <a:cs typeface="Arial"/>
              </a:rPr>
              <a:t>Improve life chances and opportunities for disadvantaged young Londoners through quality mentoring  </a:t>
            </a:r>
            <a:r>
              <a:rPr lang="en-US" sz="1100">
                <a:solidFill>
                  <a:srgbClr val="000000"/>
                </a:solidFill>
                <a:latin typeface="Arial"/>
                <a:cs typeface="Arial"/>
              </a:rPr>
              <a:t> </a:t>
            </a:r>
            <a:endParaRPr lang="en-US"/>
          </a:p>
          <a:p>
            <a:pPr>
              <a:spcBef>
                <a:spcPts val="200"/>
              </a:spcBef>
              <a:spcAft>
                <a:spcPts val="800"/>
              </a:spcAft>
            </a:pPr>
            <a:endParaRPr lang="en-US" sz="2400">
              <a:solidFill>
                <a:srgbClr val="00534B"/>
              </a:solidFill>
              <a:latin typeface="Arial"/>
              <a:ea typeface="Arial" panose="020B0604020202020204" pitchFamily="34" charset="0"/>
              <a:cs typeface="Arial"/>
            </a:endParaRPr>
          </a:p>
          <a:p>
            <a:pPr>
              <a:spcBef>
                <a:spcPts val="200"/>
              </a:spcBef>
              <a:spcAft>
                <a:spcPts val="800"/>
              </a:spcAft>
            </a:pPr>
            <a:r>
              <a:rPr lang="en-US" sz="2800" b="1">
                <a:solidFill>
                  <a:srgbClr val="00C067"/>
                </a:solidFill>
                <a:latin typeface="Arial"/>
                <a:ea typeface="Arial" panose="020B0604020202020204" pitchFamily="34" charset="0"/>
                <a:cs typeface="Arial"/>
              </a:rPr>
              <a:t>Deliverables:</a:t>
            </a:r>
            <a:r>
              <a:rPr lang="en-US" sz="2800">
                <a:solidFill>
                  <a:srgbClr val="00C067"/>
                </a:solidFill>
                <a:latin typeface="Arial"/>
                <a:ea typeface="Arial" panose="020B0604020202020204" pitchFamily="34" charset="0"/>
                <a:cs typeface="Arial"/>
              </a:rPr>
              <a:t> </a:t>
            </a:r>
          </a:p>
          <a:p>
            <a:pPr marL="342900" indent="-342900" algn="l">
              <a:buChar char="•"/>
            </a:pPr>
            <a:r>
              <a:rPr lang="en-GB" sz="2400">
                <a:solidFill>
                  <a:srgbClr val="00534B"/>
                </a:solidFill>
                <a:latin typeface="Arial"/>
                <a:cs typeface="Arial"/>
              </a:rPr>
              <a:t>Work in partnership with the voluntary and community sector and youth support organisations to identify, train and match mentors with young people most in need.   </a:t>
            </a:r>
            <a:r>
              <a:rPr lang="en-US" sz="2400">
                <a:solidFill>
                  <a:srgbClr val="00534B"/>
                </a:solidFill>
                <a:latin typeface="Arial"/>
                <a:cs typeface="Arial"/>
              </a:rPr>
              <a:t> </a:t>
            </a:r>
          </a:p>
          <a:p>
            <a:pPr>
              <a:spcBef>
                <a:spcPts val="200"/>
              </a:spcBef>
              <a:spcAft>
                <a:spcPts val="800"/>
              </a:spcAft>
            </a:pPr>
            <a:endParaRPr lang="en-US" sz="2400">
              <a:solidFill>
                <a:srgbClr val="00534B"/>
              </a:solidFill>
              <a:latin typeface="Arial"/>
              <a:ea typeface="Arial" panose="020B0604020202020204" pitchFamily="34" charset="0"/>
              <a:cs typeface="Arial"/>
            </a:endParaRPr>
          </a:p>
          <a:p>
            <a:pPr>
              <a:spcBef>
                <a:spcPts val="200"/>
              </a:spcBef>
              <a:spcAft>
                <a:spcPts val="800"/>
              </a:spcAft>
            </a:pPr>
            <a:r>
              <a:rPr lang="en-US" sz="2800" b="1">
                <a:solidFill>
                  <a:srgbClr val="00C067"/>
                </a:solidFill>
                <a:latin typeface="Arial"/>
                <a:ea typeface="Arial" panose="020B0604020202020204" pitchFamily="34" charset="0"/>
                <a:cs typeface="Times New Roman"/>
              </a:rPr>
              <a:t>Progress measures: </a:t>
            </a:r>
          </a:p>
          <a:p>
            <a:pPr marL="342900" indent="-342900" algn="l">
              <a:buChar char="•"/>
            </a:pPr>
            <a:r>
              <a:rPr lang="en-GB" sz="2400">
                <a:solidFill>
                  <a:srgbClr val="00534B"/>
                </a:solidFill>
                <a:latin typeface="Arial"/>
                <a:cs typeface="Arial"/>
              </a:rPr>
              <a:t>No. of mentors identified    </a:t>
            </a:r>
            <a:endParaRPr lang="en-US" sz="2400">
              <a:solidFill>
                <a:srgbClr val="00534B"/>
              </a:solidFill>
              <a:latin typeface="Arial"/>
              <a:cs typeface="Arial"/>
            </a:endParaRPr>
          </a:p>
          <a:p>
            <a:pPr marL="342900" indent="-342900" algn="l">
              <a:buChar char="•"/>
            </a:pPr>
            <a:r>
              <a:rPr lang="en-GB" sz="2400">
                <a:solidFill>
                  <a:srgbClr val="00534B"/>
                </a:solidFill>
                <a:latin typeface="Arial"/>
                <a:cs typeface="Arial"/>
              </a:rPr>
              <a:t>No. of mentors completing mentoring training </a:t>
            </a:r>
            <a:endParaRPr lang="en-US" sz="2400">
              <a:solidFill>
                <a:srgbClr val="00534B"/>
              </a:solidFill>
              <a:latin typeface="Arial"/>
              <a:cs typeface="Arial"/>
            </a:endParaRPr>
          </a:p>
          <a:p>
            <a:pPr marL="342900" indent="-342900" algn="l">
              <a:buChar char="•"/>
            </a:pPr>
            <a:r>
              <a:rPr lang="en-GB" sz="2400">
                <a:solidFill>
                  <a:srgbClr val="00534B"/>
                </a:solidFill>
                <a:latin typeface="Arial"/>
                <a:cs typeface="Arial"/>
              </a:rPr>
              <a:t>No. of mentors matched with mentees </a:t>
            </a:r>
            <a:endParaRPr lang="en-US" sz="2400">
              <a:solidFill>
                <a:srgbClr val="00534B"/>
              </a:solidFill>
              <a:latin typeface="Arial"/>
              <a:cs typeface="Arial"/>
            </a:endParaRPr>
          </a:p>
          <a:p>
            <a:pPr marL="342900" indent="-342900" algn="l">
              <a:buChar char="•"/>
            </a:pPr>
            <a:endParaRPr lang="en-GB" sz="2400">
              <a:solidFill>
                <a:srgbClr val="00534B"/>
              </a:solidFill>
              <a:latin typeface="Arial"/>
              <a:cs typeface="Arial"/>
            </a:endParaRPr>
          </a:p>
          <a:p>
            <a:pPr marL="342900" indent="-342900" algn="l">
              <a:buChar char="•"/>
            </a:pPr>
            <a:endParaRPr lang="en-US" sz="2400">
              <a:solidFill>
                <a:srgbClr val="00534B"/>
              </a:solidFill>
              <a:latin typeface="Arial"/>
              <a:cs typeface="Arial"/>
            </a:endParaRPr>
          </a:p>
          <a:p>
            <a:pPr>
              <a:spcBef>
                <a:spcPts val="200"/>
              </a:spcBef>
              <a:spcAft>
                <a:spcPts val="800"/>
              </a:spcAft>
            </a:pPr>
            <a:endParaRPr lang="en-US" sz="2800" b="1">
              <a:solidFill>
                <a:srgbClr val="00C067"/>
              </a:solidFill>
              <a:latin typeface="Arial"/>
              <a:cs typeface="Times New Roman"/>
            </a:endParaRPr>
          </a:p>
          <a:p>
            <a:pPr>
              <a:lnSpc>
                <a:spcPct val="107000"/>
              </a:lnSpc>
              <a:spcBef>
                <a:spcPts val="200"/>
              </a:spcBef>
              <a:spcAft>
                <a:spcPts val="800"/>
              </a:spcAft>
            </a:pPr>
            <a:endParaRPr lang="en-GB" sz="2800">
              <a:solidFill>
                <a:srgbClr val="00EA78"/>
              </a:solidFill>
              <a:latin typeface="Arial"/>
              <a:cs typeface="Times New Roman"/>
            </a:endParaRPr>
          </a:p>
        </p:txBody>
      </p:sp>
      <p:sp>
        <p:nvSpPr>
          <p:cNvPr id="6" name="Oval 5">
            <a:extLst>
              <a:ext uri="{FF2B5EF4-FFF2-40B4-BE49-F238E27FC236}">
                <a16:creationId xmlns:a16="http://schemas.microsoft.com/office/drawing/2014/main" id="{99BA23FA-DA23-8326-6D4A-46192F6707BE}"/>
              </a:ext>
            </a:extLst>
          </p:cNvPr>
          <p:cNvSpPr/>
          <p:nvPr/>
        </p:nvSpPr>
        <p:spPr>
          <a:xfrm>
            <a:off x="10094581" y="-2773515"/>
            <a:ext cx="16992600" cy="16764000"/>
          </a:xfrm>
          <a:prstGeom prst="ellipse">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14" name="object 3">
            <a:extLst>
              <a:ext uri="{FF2B5EF4-FFF2-40B4-BE49-F238E27FC236}">
                <a16:creationId xmlns:a16="http://schemas.microsoft.com/office/drawing/2014/main" id="{25D71C8C-8100-B82A-82C4-7D579552B161}"/>
              </a:ext>
            </a:extLst>
          </p:cNvPr>
          <p:cNvSpPr txBox="1"/>
          <p:nvPr/>
        </p:nvSpPr>
        <p:spPr>
          <a:xfrm>
            <a:off x="11851266" y="2392163"/>
            <a:ext cx="7801708" cy="7101303"/>
          </a:xfrm>
          <a:prstGeom prst="rect">
            <a:avLst/>
          </a:prstGeom>
        </p:spPr>
        <p:txBody>
          <a:bodyPr vert="horz" wrap="square" lIns="0" tIns="12065" rIns="0" bIns="0" rtlCol="0" anchor="t">
            <a:spAutoFit/>
          </a:bodyPr>
          <a:lstStyle/>
          <a:p>
            <a:pPr>
              <a:spcBef>
                <a:spcPts val="200"/>
              </a:spcBef>
              <a:spcAft>
                <a:spcPts val="800"/>
              </a:spcAft>
            </a:pPr>
            <a:r>
              <a:rPr lang="en-GB" sz="2400">
                <a:solidFill>
                  <a:schemeClr val="bg1"/>
                </a:solidFill>
                <a:latin typeface="Arial"/>
                <a:ea typeface="Arial" panose="020B0604020202020204" pitchFamily="34" charset="0"/>
                <a:cs typeface="Times New Roman"/>
              </a:rPr>
              <a:t>Organisational benefits can include: </a:t>
            </a:r>
            <a:endParaRPr lang="en-US">
              <a:solidFill>
                <a:schemeClr val="bg1"/>
              </a:solidFill>
            </a:endParaRPr>
          </a:p>
          <a:p>
            <a:pPr>
              <a:spcBef>
                <a:spcPts val="200"/>
              </a:spcBef>
              <a:spcAft>
                <a:spcPts val="800"/>
              </a:spcAft>
            </a:pPr>
            <a:endParaRPr lang="en-GB" sz="2400">
              <a:solidFill>
                <a:schemeClr val="bg1"/>
              </a:solidFill>
              <a:latin typeface="Arial"/>
              <a:ea typeface="Arial" panose="020B0604020202020204" pitchFamily="34" charset="0"/>
              <a:cs typeface="Times New Roman"/>
            </a:endParaRPr>
          </a:p>
          <a:p>
            <a:pPr marL="285750" indent="-28575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Mentors experiencing an increase in job satisfaction</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285750" indent="-285750" algn="l" rtl="0" fontAlgn="base">
              <a:spcAft>
                <a:spcPts val="1200"/>
              </a:spcAft>
              <a:buFont typeface="Courier New" panose="02070309020205020404" pitchFamily="49" charset="0"/>
              <a:buChar char="o"/>
            </a:pPr>
            <a:r>
              <a:rPr lang="en-US" sz="2400" b="0" i="0" u="none" strike="noStrike" err="1">
                <a:solidFill>
                  <a:schemeClr val="bg1"/>
                </a:solidFill>
                <a:effectLst/>
                <a:latin typeface="Arial" panose="020B0604020202020204" pitchFamily="34" charset="0"/>
              </a:rPr>
              <a:t>Organisations</a:t>
            </a:r>
            <a:r>
              <a:rPr lang="en-US" sz="2400" b="0" i="0" u="none" strike="noStrike">
                <a:solidFill>
                  <a:schemeClr val="bg1"/>
                </a:solidFill>
                <a:effectLst/>
                <a:latin typeface="Arial" panose="020B0604020202020204" pitchFamily="34" charset="0"/>
              </a:rPr>
              <a:t> benefitting from greater employee engagement </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285750" indent="-28575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Mentors developing new skills that can help career progression</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285750" indent="-28575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Mentors and </a:t>
            </a:r>
            <a:r>
              <a:rPr lang="en-US" sz="2400" b="0" i="0" u="none" strike="noStrike" err="1">
                <a:solidFill>
                  <a:schemeClr val="bg1"/>
                </a:solidFill>
                <a:effectLst/>
                <a:latin typeface="Arial" panose="020B0604020202020204" pitchFamily="34" charset="0"/>
              </a:rPr>
              <a:t>organisations</a:t>
            </a:r>
            <a:r>
              <a:rPr lang="en-US" sz="2400" b="0" i="0" u="none" strike="noStrike">
                <a:solidFill>
                  <a:schemeClr val="bg1"/>
                </a:solidFill>
                <a:effectLst/>
                <a:latin typeface="Arial" panose="020B0604020202020204" pitchFamily="34" charset="0"/>
              </a:rPr>
              <a:t> gaining greater insight into their local communities and the challenges they face</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285750" indent="-285750" algn="l" rtl="0" fontAlgn="base">
              <a:spcAft>
                <a:spcPts val="1200"/>
              </a:spcAft>
              <a:buFont typeface="Courier New" panose="02070309020205020404" pitchFamily="49" charset="0"/>
              <a:buChar char="o"/>
            </a:pPr>
            <a:r>
              <a:rPr lang="en-US" sz="2400" b="0" i="0" u="none" strike="noStrike" err="1">
                <a:solidFill>
                  <a:schemeClr val="bg1"/>
                </a:solidFill>
                <a:effectLst/>
                <a:latin typeface="Arial" panose="020B0604020202020204" pitchFamily="34" charset="0"/>
              </a:rPr>
              <a:t>Organisations</a:t>
            </a:r>
            <a:r>
              <a:rPr lang="en-US" sz="2400" b="0" i="0" u="none" strike="noStrike">
                <a:solidFill>
                  <a:schemeClr val="bg1"/>
                </a:solidFill>
                <a:effectLst/>
                <a:latin typeface="Arial" panose="020B0604020202020204" pitchFamily="34" charset="0"/>
              </a:rPr>
              <a:t> building connections with community </a:t>
            </a:r>
            <a:r>
              <a:rPr lang="en-US" sz="2400" b="0" i="0" u="none" strike="noStrike" err="1">
                <a:solidFill>
                  <a:schemeClr val="bg1"/>
                </a:solidFill>
                <a:effectLst/>
                <a:latin typeface="Arial" panose="020B0604020202020204" pitchFamily="34" charset="0"/>
              </a:rPr>
              <a:t>organisations</a:t>
            </a:r>
            <a:r>
              <a:rPr lang="en-US" sz="2400" b="0" i="0" u="none" strike="noStrike">
                <a:solidFill>
                  <a:schemeClr val="bg1"/>
                </a:solidFill>
                <a:effectLst/>
                <a:latin typeface="Arial" panose="020B0604020202020204" pitchFamily="34" charset="0"/>
              </a:rPr>
              <a:t> which can lead to mutually-beneficial partnership working </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285750" indent="-28575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Meeting CSR objectives and supporting comms about </a:t>
            </a:r>
            <a:r>
              <a:rPr lang="en-US" sz="2400" b="0" i="0" u="none" strike="noStrike" err="1">
                <a:solidFill>
                  <a:schemeClr val="bg1"/>
                </a:solidFill>
                <a:effectLst/>
                <a:latin typeface="Arial" panose="020B0604020202020204" pitchFamily="34" charset="0"/>
              </a:rPr>
              <a:t>organisational</a:t>
            </a:r>
            <a:r>
              <a:rPr lang="en-US" sz="2400" b="0" i="0" u="none" strike="noStrike">
                <a:solidFill>
                  <a:schemeClr val="bg1"/>
                </a:solidFill>
                <a:effectLst/>
                <a:latin typeface="Arial" panose="020B0604020202020204" pitchFamily="34" charset="0"/>
              </a:rPr>
              <a:t> values</a:t>
            </a:r>
            <a:endParaRPr lang="en-US" sz="3200" b="0" i="0">
              <a:solidFill>
                <a:schemeClr val="bg1"/>
              </a:solidFill>
              <a:effectLst/>
              <a:latin typeface="Arial" panose="020B0604020202020204" pitchFamily="34" charset="0"/>
            </a:endParaRPr>
          </a:p>
          <a:p>
            <a:pPr>
              <a:spcBef>
                <a:spcPts val="200"/>
              </a:spcBef>
              <a:spcAft>
                <a:spcPts val="800"/>
              </a:spcAft>
            </a:pPr>
            <a:br>
              <a:rPr lang="en-US" sz="2400">
                <a:solidFill>
                  <a:schemeClr val="bg1"/>
                </a:solidFill>
                <a:effectLst/>
                <a:latin typeface="Arial"/>
                <a:ea typeface="Arial" panose="020B0604020202020204" pitchFamily="34" charset="0"/>
                <a:cs typeface="Times New Roman"/>
              </a:rPr>
            </a:br>
            <a:endParaRPr lang="en-US" sz="2400">
              <a:solidFill>
                <a:schemeClr val="bg1"/>
              </a:solidFill>
              <a:latin typeface="Arial"/>
              <a:cs typeface="Times New Roman"/>
            </a:endParaRPr>
          </a:p>
        </p:txBody>
      </p:sp>
    </p:spTree>
    <p:extLst>
      <p:ext uri="{BB962C8B-B14F-4D97-AF65-F5344CB8AC3E}">
        <p14:creationId xmlns:p14="http://schemas.microsoft.com/office/powerpoint/2010/main" val="128564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76E46-88BC-4A69-AB75-016BEF6545C7}"/>
              </a:ext>
            </a:extLst>
          </p:cNvPr>
          <p:cNvSpPr/>
          <p:nvPr/>
        </p:nvSpPr>
        <p:spPr>
          <a:xfrm>
            <a:off x="19983" y="0"/>
            <a:ext cx="20102688" cy="11321947"/>
          </a:xfrm>
          <a:prstGeom prst="rect">
            <a:avLst/>
          </a:prstGeom>
          <a:solidFill>
            <a:srgbClr val="0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46" rtl="0">
              <a:defRPr/>
            </a:pPr>
            <a:endParaRPr lang="en-GB" sz="1801" kern="1200">
              <a:solidFill>
                <a:prstClr val="white"/>
              </a:solidFill>
              <a:latin typeface="Calibri" panose="020F0502020204030204"/>
            </a:endParaRPr>
          </a:p>
        </p:txBody>
      </p:sp>
      <p:pic>
        <p:nvPicPr>
          <p:cNvPr id="16" name="Graphic 15">
            <a:extLst>
              <a:ext uri="{FF2B5EF4-FFF2-40B4-BE49-F238E27FC236}">
                <a16:creationId xmlns:a16="http://schemas.microsoft.com/office/drawing/2014/main" id="{C2FEC577-2F47-4735-B8F6-86E3E36771E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9506" y="9171171"/>
            <a:ext cx="2933307" cy="2289239"/>
          </a:xfrm>
          <a:prstGeom prst="rect">
            <a:avLst/>
          </a:prstGeom>
        </p:spPr>
      </p:pic>
      <p:pic>
        <p:nvPicPr>
          <p:cNvPr id="486" name="Picture 485" descr="Icon&#10;&#10;Description automatically generated with medium confidence">
            <a:extLst>
              <a:ext uri="{FF2B5EF4-FFF2-40B4-BE49-F238E27FC236}">
                <a16:creationId xmlns:a16="http://schemas.microsoft.com/office/drawing/2014/main" id="{2631EDB9-5B54-206C-5787-E36CCA49DC36}"/>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2020" y="8821133"/>
            <a:ext cx="2062253" cy="2062253"/>
          </a:xfrm>
          <a:prstGeom prst="rect">
            <a:avLst/>
          </a:prstGeom>
        </p:spPr>
      </p:pic>
      <p:sp>
        <p:nvSpPr>
          <p:cNvPr id="616" name="object 2">
            <a:extLst>
              <a:ext uri="{FF2B5EF4-FFF2-40B4-BE49-F238E27FC236}">
                <a16:creationId xmlns:a16="http://schemas.microsoft.com/office/drawing/2014/main" id="{79C47EF5-7D6A-01AE-FB81-F47DA25F3F8D}"/>
              </a:ext>
            </a:extLst>
          </p:cNvPr>
          <p:cNvSpPr txBox="1">
            <a:spLocks/>
          </p:cNvSpPr>
          <p:nvPr/>
        </p:nvSpPr>
        <p:spPr>
          <a:xfrm>
            <a:off x="1181968" y="1039742"/>
            <a:ext cx="10356816" cy="1123384"/>
          </a:xfrm>
          <a:prstGeom prst="rect">
            <a:avLst/>
          </a:prstGeom>
        </p:spPr>
        <p:txBody>
          <a:bodyPr vert="horz" wrap="square" lIns="0" tIns="15240" rIns="0" bIns="0" rtlCol="0" anchor="t">
            <a:spAutoFit/>
          </a:bodyPr>
          <a:lstStyle>
            <a:lvl1pPr>
              <a:defRPr sz="7400" b="0" i="0">
                <a:solidFill>
                  <a:srgbClr val="00EA77"/>
                </a:solidFill>
                <a:latin typeface="Arial"/>
                <a:ea typeface="+mj-ea"/>
                <a:cs typeface="Arial"/>
              </a:defRPr>
            </a:lvl1pPr>
          </a:lstStyle>
          <a:p>
            <a:pPr algn="l"/>
            <a:r>
              <a:rPr lang="en-GB" sz="7200">
                <a:solidFill>
                  <a:schemeClr val="bg1"/>
                </a:solidFill>
              </a:rPr>
              <a:t>Our participation in LAIN</a:t>
            </a:r>
            <a:endParaRPr lang="en-US">
              <a:solidFill>
                <a:schemeClr val="bg1"/>
              </a:solidFill>
            </a:endParaRPr>
          </a:p>
        </p:txBody>
      </p:sp>
      <p:grpSp>
        <p:nvGrpSpPr>
          <p:cNvPr id="56" name="Group 55">
            <a:extLst>
              <a:ext uri="{FF2B5EF4-FFF2-40B4-BE49-F238E27FC236}">
                <a16:creationId xmlns:a16="http://schemas.microsoft.com/office/drawing/2014/main" id="{046CAD62-AA86-461F-4FF5-F3B68C6F1D96}"/>
              </a:ext>
            </a:extLst>
          </p:cNvPr>
          <p:cNvGrpSpPr/>
          <p:nvPr/>
        </p:nvGrpSpPr>
        <p:grpSpPr>
          <a:xfrm>
            <a:off x="9621933" y="3166256"/>
            <a:ext cx="2798893" cy="5091946"/>
            <a:chOff x="9621933" y="4165647"/>
            <a:chExt cx="2798893" cy="5091946"/>
          </a:xfrm>
        </p:grpSpPr>
        <p:sp>
          <p:nvSpPr>
            <p:cNvPr id="42" name="TextBox 41">
              <a:extLst>
                <a:ext uri="{FF2B5EF4-FFF2-40B4-BE49-F238E27FC236}">
                  <a16:creationId xmlns:a16="http://schemas.microsoft.com/office/drawing/2014/main" id="{215BFFFD-AE67-0E14-73A0-675A54DB2B19}"/>
                </a:ext>
              </a:extLst>
            </p:cNvPr>
            <p:cNvSpPr txBox="1"/>
            <p:nvPr/>
          </p:nvSpPr>
          <p:spPr>
            <a:xfrm>
              <a:off x="9623777" y="5564274"/>
              <a:ext cx="2797049" cy="36933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a:p>
              <a:pPr algn="ctr"/>
              <a:r>
                <a:rPr lang="en-GB"/>
                <a:t>[Insert targets you have committed to and any other relevant information e.g. representatives from your organisation on the LAIN working group] </a:t>
              </a:r>
            </a:p>
            <a:p>
              <a:pPr algn="l"/>
              <a:endParaRPr lang="en-GB"/>
            </a:p>
            <a:p>
              <a:pPr algn="l"/>
              <a:endParaRPr lang="en-GB"/>
            </a:p>
            <a:p>
              <a:pPr algn="l"/>
              <a:endParaRPr lang="en-GB"/>
            </a:p>
            <a:p>
              <a:pPr algn="l"/>
              <a:endParaRPr lang="en-GB"/>
            </a:p>
            <a:p>
              <a:pPr algn="l"/>
              <a:endParaRPr lang="en-GB"/>
            </a:p>
            <a:p>
              <a:pPr algn="l"/>
              <a:endParaRPr lang="en-GB"/>
            </a:p>
          </p:txBody>
        </p:sp>
        <p:sp>
          <p:nvSpPr>
            <p:cNvPr id="46" name="TextBox 45">
              <a:extLst>
                <a:ext uri="{FF2B5EF4-FFF2-40B4-BE49-F238E27FC236}">
                  <a16:creationId xmlns:a16="http://schemas.microsoft.com/office/drawing/2014/main" id="{8CB415BB-77CD-49C5-9DB4-F9017404C0FD}"/>
                </a:ext>
              </a:extLst>
            </p:cNvPr>
            <p:cNvSpPr txBox="1"/>
            <p:nvPr/>
          </p:nvSpPr>
          <p:spPr>
            <a:xfrm>
              <a:off x="9621933" y="4165647"/>
              <a:ext cx="2797097" cy="1384995"/>
            </a:xfrm>
            <a:prstGeom prst="rect">
              <a:avLst/>
            </a:prstGeom>
            <a:solidFill>
              <a:srgbClr val="00C06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2800"/>
            </a:p>
            <a:p>
              <a:pPr algn="ctr"/>
              <a:r>
                <a:rPr lang="en-GB" sz="2800" b="1"/>
                <a:t>Green New Deal</a:t>
              </a:r>
            </a:p>
          </p:txBody>
        </p:sp>
      </p:grpSp>
      <p:grpSp>
        <p:nvGrpSpPr>
          <p:cNvPr id="57" name="Group 56">
            <a:extLst>
              <a:ext uri="{FF2B5EF4-FFF2-40B4-BE49-F238E27FC236}">
                <a16:creationId xmlns:a16="http://schemas.microsoft.com/office/drawing/2014/main" id="{7D2A8AC9-779E-07AB-D753-6217830532F9}"/>
              </a:ext>
            </a:extLst>
          </p:cNvPr>
          <p:cNvGrpSpPr/>
          <p:nvPr/>
        </p:nvGrpSpPr>
        <p:grpSpPr>
          <a:xfrm>
            <a:off x="13029118" y="3166288"/>
            <a:ext cx="2927058" cy="5091914"/>
            <a:chOff x="13029118" y="4165679"/>
            <a:chExt cx="2927058" cy="5091914"/>
          </a:xfrm>
        </p:grpSpPr>
        <p:sp>
          <p:nvSpPr>
            <p:cNvPr id="43" name="TextBox 42">
              <a:extLst>
                <a:ext uri="{FF2B5EF4-FFF2-40B4-BE49-F238E27FC236}">
                  <a16:creationId xmlns:a16="http://schemas.microsoft.com/office/drawing/2014/main" id="{16E9F4FB-783A-EE41-5599-41BACA58907D}"/>
                </a:ext>
              </a:extLst>
            </p:cNvPr>
            <p:cNvSpPr txBox="1"/>
            <p:nvPr/>
          </p:nvSpPr>
          <p:spPr>
            <a:xfrm>
              <a:off x="13029338" y="5564274"/>
              <a:ext cx="2917013" cy="36933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a:p>
            <a:p>
              <a:pPr algn="ctr"/>
              <a:r>
                <a:rPr lang="en-GB"/>
                <a:t>[Insert targets you have committed to and any other relevant information e.g. representatives from your organisation on the LAIN working group] </a:t>
              </a:r>
            </a:p>
            <a:p>
              <a:pPr algn="l"/>
              <a:endParaRPr lang="en-GB"/>
            </a:p>
            <a:p>
              <a:pPr algn="l"/>
              <a:endParaRPr lang="en-GB"/>
            </a:p>
            <a:p>
              <a:pPr algn="l"/>
              <a:endParaRPr lang="en-GB"/>
            </a:p>
            <a:p>
              <a:pPr algn="l"/>
              <a:endParaRPr lang="en-GB"/>
            </a:p>
            <a:p>
              <a:pPr algn="l"/>
              <a:endParaRPr lang="en-GB"/>
            </a:p>
            <a:p>
              <a:pPr algn="l"/>
              <a:endParaRPr lang="en-GB"/>
            </a:p>
          </p:txBody>
        </p:sp>
        <p:sp>
          <p:nvSpPr>
            <p:cNvPr id="47" name="TextBox 46">
              <a:extLst>
                <a:ext uri="{FF2B5EF4-FFF2-40B4-BE49-F238E27FC236}">
                  <a16:creationId xmlns:a16="http://schemas.microsoft.com/office/drawing/2014/main" id="{3A06BC0C-50CA-E115-D947-D334F4633BA5}"/>
                </a:ext>
              </a:extLst>
            </p:cNvPr>
            <p:cNvSpPr txBox="1"/>
            <p:nvPr/>
          </p:nvSpPr>
          <p:spPr>
            <a:xfrm>
              <a:off x="13029118" y="4165679"/>
              <a:ext cx="2927058" cy="1384995"/>
            </a:xfrm>
            <a:prstGeom prst="rect">
              <a:avLst/>
            </a:prstGeom>
            <a:solidFill>
              <a:srgbClr val="128A7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2800"/>
            </a:p>
            <a:p>
              <a:pPr algn="ctr"/>
              <a:r>
                <a:rPr lang="en-GB" sz="2800" b="1"/>
                <a:t>Mentoring</a:t>
              </a:r>
            </a:p>
            <a:p>
              <a:pPr algn="ctr"/>
              <a:endParaRPr lang="en-GB" sz="2800"/>
            </a:p>
          </p:txBody>
        </p:sp>
      </p:grpSp>
      <p:grpSp>
        <p:nvGrpSpPr>
          <p:cNvPr id="55" name="Group 54">
            <a:extLst>
              <a:ext uri="{FF2B5EF4-FFF2-40B4-BE49-F238E27FC236}">
                <a16:creationId xmlns:a16="http://schemas.microsoft.com/office/drawing/2014/main" id="{C3B1CFA7-D14A-1FD3-9EC6-6CA35A38EE3C}"/>
              </a:ext>
            </a:extLst>
          </p:cNvPr>
          <p:cNvGrpSpPr/>
          <p:nvPr/>
        </p:nvGrpSpPr>
        <p:grpSpPr>
          <a:xfrm>
            <a:off x="6184763" y="3176211"/>
            <a:ext cx="2837085" cy="5081991"/>
            <a:chOff x="6184763" y="4175602"/>
            <a:chExt cx="2837085" cy="5081991"/>
          </a:xfrm>
        </p:grpSpPr>
        <p:sp>
          <p:nvSpPr>
            <p:cNvPr id="45" name="TextBox 44">
              <a:extLst>
                <a:ext uri="{FF2B5EF4-FFF2-40B4-BE49-F238E27FC236}">
                  <a16:creationId xmlns:a16="http://schemas.microsoft.com/office/drawing/2014/main" id="{7A7556EF-6F2E-A348-8FA7-E1D54BC2E6AB}"/>
                </a:ext>
              </a:extLst>
            </p:cNvPr>
            <p:cNvSpPr txBox="1"/>
            <p:nvPr/>
          </p:nvSpPr>
          <p:spPr>
            <a:xfrm>
              <a:off x="6184763" y="4175602"/>
              <a:ext cx="2837085" cy="1384995"/>
            </a:xfrm>
            <a:prstGeom prst="rect">
              <a:avLst/>
            </a:prstGeom>
            <a:solidFill>
              <a:srgbClr val="00EA78"/>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2800" b="1"/>
            </a:p>
            <a:p>
              <a:pPr algn="ctr"/>
              <a:r>
                <a:rPr lang="en-GB" sz="2800" b="1"/>
                <a:t>Hiring &amp; Skills</a:t>
              </a:r>
            </a:p>
            <a:p>
              <a:pPr algn="ctr"/>
              <a:endParaRPr lang="en-GB" sz="2800"/>
            </a:p>
          </p:txBody>
        </p:sp>
        <p:sp>
          <p:nvSpPr>
            <p:cNvPr id="52" name="TextBox 51">
              <a:extLst>
                <a:ext uri="{FF2B5EF4-FFF2-40B4-BE49-F238E27FC236}">
                  <a16:creationId xmlns:a16="http://schemas.microsoft.com/office/drawing/2014/main" id="{DACD53A4-C281-8C0B-FAE8-E67E35CC1C77}"/>
                </a:ext>
              </a:extLst>
            </p:cNvPr>
            <p:cNvSpPr txBox="1"/>
            <p:nvPr/>
          </p:nvSpPr>
          <p:spPr>
            <a:xfrm>
              <a:off x="6188241" y="5564274"/>
              <a:ext cx="2827040" cy="36933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a:p>
            <a:p>
              <a:pPr algn="ctr"/>
              <a:r>
                <a:rPr lang="en-GB"/>
                <a:t>[Insert targets you have committed to and any other relevant information e.g. representatives from your organisation on the LAIN working group] </a:t>
              </a:r>
            </a:p>
            <a:p>
              <a:pPr algn="l"/>
              <a:endParaRPr lang="en-GB"/>
            </a:p>
            <a:p>
              <a:pPr algn="l"/>
              <a:endParaRPr lang="en-GB"/>
            </a:p>
            <a:p>
              <a:pPr algn="l"/>
              <a:endParaRPr lang="en-GB"/>
            </a:p>
            <a:p>
              <a:pPr algn="l"/>
              <a:endParaRPr lang="en-GB"/>
            </a:p>
            <a:p>
              <a:pPr algn="l"/>
              <a:endParaRPr lang="en-GB"/>
            </a:p>
            <a:p>
              <a:pPr algn="l"/>
              <a:endParaRPr lang="en-GB"/>
            </a:p>
          </p:txBody>
        </p:sp>
      </p:grpSp>
      <p:grpSp>
        <p:nvGrpSpPr>
          <p:cNvPr id="54" name="Group 53">
            <a:extLst>
              <a:ext uri="{FF2B5EF4-FFF2-40B4-BE49-F238E27FC236}">
                <a16:creationId xmlns:a16="http://schemas.microsoft.com/office/drawing/2014/main" id="{3F1DFD4C-8D93-CA1E-6D59-10C6486EAD4F}"/>
              </a:ext>
            </a:extLst>
          </p:cNvPr>
          <p:cNvGrpSpPr/>
          <p:nvPr/>
        </p:nvGrpSpPr>
        <p:grpSpPr>
          <a:xfrm>
            <a:off x="2746951" y="3196167"/>
            <a:ext cx="2832794" cy="5062035"/>
            <a:chOff x="2746951" y="4195558"/>
            <a:chExt cx="2832794" cy="5062035"/>
          </a:xfrm>
        </p:grpSpPr>
        <p:sp>
          <p:nvSpPr>
            <p:cNvPr id="50" name="TextBox 1">
              <a:extLst>
                <a:ext uri="{FF2B5EF4-FFF2-40B4-BE49-F238E27FC236}">
                  <a16:creationId xmlns:a16="http://schemas.microsoft.com/office/drawing/2014/main" id="{3A5D3137-E254-1284-CE14-DBBA16ABACC6}"/>
                </a:ext>
              </a:extLst>
            </p:cNvPr>
            <p:cNvSpPr txBox="1"/>
            <p:nvPr/>
          </p:nvSpPr>
          <p:spPr>
            <a:xfrm>
              <a:off x="2746951" y="4195558"/>
              <a:ext cx="2827088" cy="1374996"/>
            </a:xfrm>
            <a:prstGeom prst="rect">
              <a:avLst/>
            </a:prstGeom>
            <a:solidFill>
              <a:srgbClr val="A4DEC7"/>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a:endParaRPr lang="en-GB" sz="2800"/>
            </a:p>
            <a:p>
              <a:pPr algn="ctr"/>
              <a:r>
                <a:rPr lang="en-GB" sz="2800" b="1"/>
                <a:t>Procurement</a:t>
              </a:r>
            </a:p>
            <a:p>
              <a:pPr algn="ctr"/>
              <a:endParaRPr lang="en-GB" sz="2800" b="1"/>
            </a:p>
          </p:txBody>
        </p:sp>
        <p:sp>
          <p:nvSpPr>
            <p:cNvPr id="53" name="TextBox 52">
              <a:extLst>
                <a:ext uri="{FF2B5EF4-FFF2-40B4-BE49-F238E27FC236}">
                  <a16:creationId xmlns:a16="http://schemas.microsoft.com/office/drawing/2014/main" id="{3FF0ED77-AD3C-117F-9D01-DB2C6C005402}"/>
                </a:ext>
              </a:extLst>
            </p:cNvPr>
            <p:cNvSpPr txBox="1"/>
            <p:nvPr/>
          </p:nvSpPr>
          <p:spPr>
            <a:xfrm>
              <a:off x="2752705" y="5564274"/>
              <a:ext cx="2827040" cy="36933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a:p>
              <a:pPr algn="ctr"/>
              <a:r>
                <a:rPr lang="en-GB"/>
                <a:t>[Insert targets you have committed to and any other relevant information e.g. representatives from your organisation on the LAIN working group] </a:t>
              </a:r>
            </a:p>
            <a:p>
              <a:pPr algn="l"/>
              <a:endParaRPr lang="en-GB"/>
            </a:p>
            <a:p>
              <a:pPr algn="l"/>
              <a:endParaRPr lang="en-GB"/>
            </a:p>
            <a:p>
              <a:pPr algn="l"/>
              <a:endParaRPr lang="en-GB"/>
            </a:p>
            <a:p>
              <a:pPr algn="l"/>
              <a:endParaRPr lang="en-GB"/>
            </a:p>
            <a:p>
              <a:pPr algn="l"/>
              <a:endParaRPr lang="en-GB"/>
            </a:p>
            <a:p>
              <a:pPr algn="l"/>
              <a:endParaRPr lang="en-GB"/>
            </a:p>
          </p:txBody>
        </p:sp>
      </p:grpSp>
    </p:spTree>
    <p:extLst>
      <p:ext uri="{BB962C8B-B14F-4D97-AF65-F5344CB8AC3E}">
        <p14:creationId xmlns:p14="http://schemas.microsoft.com/office/powerpoint/2010/main" val="170584667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23B8E26E-3720-43D1-992A-6957CA8E053F}"/>
              </a:ext>
            </a:extLst>
          </p:cNvPr>
          <p:cNvSpPr txBox="1">
            <a:spLocks/>
          </p:cNvSpPr>
          <p:nvPr/>
        </p:nvSpPr>
        <p:spPr>
          <a:xfrm>
            <a:off x="1181967" y="1039742"/>
            <a:ext cx="17195841" cy="1123384"/>
          </a:xfrm>
          <a:prstGeom prst="rect">
            <a:avLst/>
          </a:prstGeom>
          <a:ln>
            <a:noFill/>
          </a:ln>
        </p:spPr>
        <p:txBody>
          <a:bodyPr vert="horz" wrap="square" lIns="0" tIns="15240" rIns="0" bIns="0" rtlCol="0" anchor="t">
            <a:spAutoFit/>
          </a:bodyPr>
          <a:lstStyle>
            <a:lvl1pPr>
              <a:defRPr>
                <a:latin typeface="+mj-lt"/>
                <a:ea typeface="+mj-ea"/>
                <a:cs typeface="+mj-cs"/>
              </a:defRPr>
            </a:lvl1pPr>
          </a:lstStyle>
          <a:p>
            <a:pPr algn="l"/>
            <a:r>
              <a:rPr lang="en-GB" sz="7200">
                <a:solidFill>
                  <a:srgbClr val="00534B"/>
                </a:solidFill>
                <a:latin typeface="Arial"/>
                <a:cs typeface="Arial"/>
              </a:rPr>
              <a:t>Network impact</a:t>
            </a:r>
            <a:endParaRPr lang="en-US"/>
          </a:p>
        </p:txBody>
      </p:sp>
      <p:sp>
        <p:nvSpPr>
          <p:cNvPr id="10" name="Rectangle 9">
            <a:extLst>
              <a:ext uri="{FF2B5EF4-FFF2-40B4-BE49-F238E27FC236}">
                <a16:creationId xmlns:a16="http://schemas.microsoft.com/office/drawing/2014/main" id="{37ADC5A3-6DB3-4EF9-92C6-9364688F7E4E}"/>
              </a:ext>
            </a:extLst>
          </p:cNvPr>
          <p:cNvSpPr/>
          <p:nvPr/>
        </p:nvSpPr>
        <p:spPr>
          <a:xfrm>
            <a:off x="1183783" y="2450971"/>
            <a:ext cx="7815252" cy="1123384"/>
          </a:xfrm>
          <a:prstGeom prst="rect">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rgbClr val="00EA78"/>
                </a:solidFill>
                <a:latin typeface="Arial"/>
                <a:cs typeface="Arial"/>
              </a:rPr>
              <a:t>£750m spent with small &amp; diverse businesses in the last financial year </a:t>
            </a:r>
            <a:endParaRPr lang="en-GB" sz="2800">
              <a:solidFill>
                <a:srgbClr val="00EA78"/>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DDD8B18-F91D-4B90-AE5D-10F353D0A5C2}"/>
              </a:ext>
            </a:extLst>
          </p:cNvPr>
          <p:cNvSpPr/>
          <p:nvPr/>
        </p:nvSpPr>
        <p:spPr>
          <a:xfrm>
            <a:off x="10158559" y="2453094"/>
            <a:ext cx="8206906" cy="1123384"/>
          </a:xfrm>
          <a:prstGeom prst="rect">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rgbClr val="00EA78"/>
                </a:solidFill>
                <a:latin typeface="Arial"/>
                <a:cs typeface="Arial"/>
              </a:rPr>
              <a:t>1,000 members of staff trained in carbon literacy or environmental sustainability </a:t>
            </a:r>
          </a:p>
        </p:txBody>
      </p:sp>
      <p:sp>
        <p:nvSpPr>
          <p:cNvPr id="12" name="Rectangle 11">
            <a:extLst>
              <a:ext uri="{FF2B5EF4-FFF2-40B4-BE49-F238E27FC236}">
                <a16:creationId xmlns:a16="http://schemas.microsoft.com/office/drawing/2014/main" id="{3D72B218-1B65-4CEB-9479-F9FF409B7065}"/>
              </a:ext>
            </a:extLst>
          </p:cNvPr>
          <p:cNvSpPr/>
          <p:nvPr/>
        </p:nvSpPr>
        <p:spPr>
          <a:xfrm>
            <a:off x="1183784" y="4119102"/>
            <a:ext cx="7815253" cy="1123384"/>
          </a:xfrm>
          <a:prstGeom prst="rect">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rgbClr val="00EA78"/>
                </a:solidFill>
                <a:latin typeface="Arial"/>
                <a:cs typeface="Arial"/>
              </a:rPr>
              <a:t>70+ buildings prioritised for decarbonisation</a:t>
            </a:r>
            <a:endParaRPr lang="en-GB" sz="2800">
              <a:solidFill>
                <a:srgbClr val="00EA78"/>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11E57CB-C8C0-4642-B837-54D3961594B8}"/>
              </a:ext>
            </a:extLst>
          </p:cNvPr>
          <p:cNvSpPr/>
          <p:nvPr/>
        </p:nvSpPr>
        <p:spPr>
          <a:xfrm>
            <a:off x="10215173" y="4120527"/>
            <a:ext cx="8156000" cy="1123384"/>
          </a:xfrm>
          <a:prstGeom prst="rect">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rgbClr val="00EA78"/>
                </a:solidFill>
                <a:latin typeface="Arial"/>
                <a:cs typeface="Arial"/>
              </a:rPr>
              <a:t>10 London anchors accredited to the Mayor's Good Work Standard </a:t>
            </a:r>
            <a:endParaRPr lang="en-US"/>
          </a:p>
        </p:txBody>
      </p:sp>
      <p:sp>
        <p:nvSpPr>
          <p:cNvPr id="14" name="Rectangle 13">
            <a:extLst>
              <a:ext uri="{FF2B5EF4-FFF2-40B4-BE49-F238E27FC236}">
                <a16:creationId xmlns:a16="http://schemas.microsoft.com/office/drawing/2014/main" id="{59955002-FE55-47EB-BBC1-82C550249986}"/>
              </a:ext>
            </a:extLst>
          </p:cNvPr>
          <p:cNvSpPr/>
          <p:nvPr/>
        </p:nvSpPr>
        <p:spPr>
          <a:xfrm>
            <a:off x="1183784" y="5787232"/>
            <a:ext cx="7824219" cy="1123384"/>
          </a:xfrm>
          <a:prstGeom prst="rect">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rgbClr val="00EA78"/>
                </a:solidFill>
                <a:latin typeface="Arial"/>
                <a:cs typeface="Arial"/>
              </a:rPr>
              <a:t>4,000+ apprentices supported in the last year </a:t>
            </a:r>
            <a:endParaRPr lang="en-US"/>
          </a:p>
        </p:txBody>
      </p:sp>
      <p:pic>
        <p:nvPicPr>
          <p:cNvPr id="18" name="Picture 17" descr="Icon&#10;&#10;Description automatically generated with medium confidence">
            <a:extLst>
              <a:ext uri="{FF2B5EF4-FFF2-40B4-BE49-F238E27FC236}">
                <a16:creationId xmlns:a16="http://schemas.microsoft.com/office/drawing/2014/main" id="{CB34852D-5B0A-47B7-B921-D621ABCB9A9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922" y="8937009"/>
            <a:ext cx="2062253" cy="2062253"/>
          </a:xfrm>
          <a:prstGeom prst="rect">
            <a:avLst/>
          </a:prstGeom>
        </p:spPr>
      </p:pic>
      <p:sp>
        <p:nvSpPr>
          <p:cNvPr id="4" name="Rectangle 3">
            <a:extLst>
              <a:ext uri="{FF2B5EF4-FFF2-40B4-BE49-F238E27FC236}">
                <a16:creationId xmlns:a16="http://schemas.microsoft.com/office/drawing/2014/main" id="{8793026E-C733-0009-A806-E9E349956897}"/>
              </a:ext>
            </a:extLst>
          </p:cNvPr>
          <p:cNvSpPr/>
          <p:nvPr/>
        </p:nvSpPr>
        <p:spPr>
          <a:xfrm>
            <a:off x="10168008" y="5787960"/>
            <a:ext cx="8209801" cy="1123384"/>
          </a:xfrm>
          <a:prstGeom prst="rect">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rgbClr val="00EA78"/>
                </a:solidFill>
                <a:latin typeface="Arial"/>
                <a:cs typeface="Arial"/>
              </a:rPr>
              <a:t>7,000+ Londoners' pay uplifted through new London Living Wage accreditations</a:t>
            </a:r>
            <a:endParaRPr lang="en-GB" sz="2800">
              <a:solidFill>
                <a:srgbClr val="00EA78"/>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CFDD030-907B-C2B4-EC25-D78141A50D21}"/>
              </a:ext>
            </a:extLst>
          </p:cNvPr>
          <p:cNvSpPr/>
          <p:nvPr/>
        </p:nvSpPr>
        <p:spPr>
          <a:xfrm>
            <a:off x="1178375" y="7455363"/>
            <a:ext cx="7833186" cy="1123384"/>
          </a:xfrm>
          <a:prstGeom prst="rect">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rgbClr val="00EA78"/>
                </a:solidFill>
                <a:latin typeface="Arial"/>
                <a:cs typeface="Arial"/>
              </a:rPr>
              <a:t>Dozens of mentors identified and being trained to support disadvantaged young Londoners</a:t>
            </a:r>
          </a:p>
        </p:txBody>
      </p:sp>
      <p:sp>
        <p:nvSpPr>
          <p:cNvPr id="5" name="Rectangle 4">
            <a:extLst>
              <a:ext uri="{FF2B5EF4-FFF2-40B4-BE49-F238E27FC236}">
                <a16:creationId xmlns:a16="http://schemas.microsoft.com/office/drawing/2014/main" id="{88E04C7F-77DC-7A6B-8492-85DFFBA59383}"/>
              </a:ext>
            </a:extLst>
          </p:cNvPr>
          <p:cNvSpPr/>
          <p:nvPr/>
        </p:nvSpPr>
        <p:spPr>
          <a:xfrm>
            <a:off x="10168008" y="7455393"/>
            <a:ext cx="8209801" cy="1123384"/>
          </a:xfrm>
          <a:prstGeom prst="rect">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rgbClr val="00EA78"/>
                </a:solidFill>
                <a:latin typeface="Arial"/>
                <a:cs typeface="Arial"/>
              </a:rPr>
              <a:t>100 small businesses supported through supplier readiness programmes and events</a:t>
            </a:r>
          </a:p>
        </p:txBody>
      </p:sp>
      <p:sp>
        <p:nvSpPr>
          <p:cNvPr id="6" name="object 3">
            <a:extLst>
              <a:ext uri="{FF2B5EF4-FFF2-40B4-BE49-F238E27FC236}">
                <a16:creationId xmlns:a16="http://schemas.microsoft.com/office/drawing/2014/main" id="{4627E1BB-1829-6EE6-BF4E-872D9185897E}"/>
              </a:ext>
            </a:extLst>
          </p:cNvPr>
          <p:cNvSpPr txBox="1"/>
          <p:nvPr/>
        </p:nvSpPr>
        <p:spPr>
          <a:xfrm>
            <a:off x="3539273" y="9970273"/>
            <a:ext cx="12840117" cy="1318310"/>
          </a:xfrm>
          <a:prstGeom prst="rect">
            <a:avLst/>
          </a:prstGeom>
        </p:spPr>
        <p:txBody>
          <a:bodyPr vert="horz" wrap="square" lIns="0" tIns="12065" rIns="0" bIns="0" rtlCol="0" anchor="t">
            <a:spAutoFit/>
          </a:bodyPr>
          <a:lstStyle/>
          <a:p>
            <a:pPr>
              <a:lnSpc>
                <a:spcPct val="107000"/>
              </a:lnSpc>
              <a:spcAft>
                <a:spcPts val="800"/>
              </a:spcAft>
            </a:pPr>
            <a:r>
              <a:rPr lang="en-US" sz="3600">
                <a:solidFill>
                  <a:srgbClr val="00534B"/>
                </a:solidFill>
                <a:latin typeface="Arial"/>
                <a:cs typeface="Arial"/>
                <a:hlinkClick r:id="rId3">
                  <a:extLst>
                    <a:ext uri="{A12FA001-AC4F-418D-AE19-62706E023703}">
                      <ahyp:hlinkClr xmlns:ahyp="http://schemas.microsoft.com/office/drawing/2018/hyperlinkcolor" val="tx"/>
                    </a:ext>
                  </a:extLst>
                </a:hlinkClick>
              </a:rPr>
              <a:t>Watch more about the impact of the network here </a:t>
            </a:r>
            <a:endParaRPr lang="en-US" sz="3600">
              <a:solidFill>
                <a:srgbClr val="00534B"/>
              </a:solidFill>
            </a:endParaRPr>
          </a:p>
          <a:p>
            <a:pPr>
              <a:lnSpc>
                <a:spcPct val="107000"/>
              </a:lnSpc>
              <a:spcAft>
                <a:spcPts val="800"/>
              </a:spcAft>
            </a:pPr>
            <a:endParaRPr lang="en-US" sz="4000">
              <a:solidFill>
                <a:srgbClr val="00534B"/>
              </a:solidFill>
              <a:latin typeface="Arial"/>
              <a:cs typeface="Arial"/>
            </a:endParaRPr>
          </a:p>
        </p:txBody>
      </p:sp>
    </p:spTree>
    <p:extLst>
      <p:ext uri="{BB962C8B-B14F-4D97-AF65-F5344CB8AC3E}">
        <p14:creationId xmlns:p14="http://schemas.microsoft.com/office/powerpoint/2010/main" val="393837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53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C733-2C69-A424-14D9-6B75150CEBE6}"/>
              </a:ext>
            </a:extLst>
          </p:cNvPr>
          <p:cNvSpPr>
            <a:spLocks noGrp="1"/>
          </p:cNvSpPr>
          <p:nvPr>
            <p:ph type="title"/>
          </p:nvPr>
        </p:nvSpPr>
        <p:spPr>
          <a:xfrm>
            <a:off x="1304844" y="9206349"/>
            <a:ext cx="17867790" cy="430887"/>
          </a:xfrm>
        </p:spPr>
        <p:txBody>
          <a:bodyPr/>
          <a:lstStyle/>
          <a:p>
            <a:pPr algn="ctr"/>
            <a:r>
              <a:rPr lang="en-GB" sz="2800">
                <a:solidFill>
                  <a:srgbClr val="FF0000"/>
                </a:solidFill>
              </a:rPr>
              <a:t>[SHOW YOUR ORGANISATION’S IMPACT VIDEO HERE]</a:t>
            </a:r>
          </a:p>
        </p:txBody>
      </p:sp>
      <p:sp>
        <p:nvSpPr>
          <p:cNvPr id="3" name="Title 1">
            <a:extLst>
              <a:ext uri="{FF2B5EF4-FFF2-40B4-BE49-F238E27FC236}">
                <a16:creationId xmlns:a16="http://schemas.microsoft.com/office/drawing/2014/main" id="{76C51871-88A7-2801-0098-DDA64907A56D}"/>
              </a:ext>
            </a:extLst>
          </p:cNvPr>
          <p:cNvSpPr txBox="1">
            <a:spLocks/>
          </p:cNvSpPr>
          <p:nvPr/>
        </p:nvSpPr>
        <p:spPr>
          <a:xfrm>
            <a:off x="1585962" y="1207767"/>
            <a:ext cx="17867790" cy="1138773"/>
          </a:xfrm>
          <a:prstGeom prst="rect">
            <a:avLst/>
          </a:prstGeom>
        </p:spPr>
        <p:txBody>
          <a:bodyPr wrap="square" lIns="0" tIns="0" rIns="0" bIns="0" anchor="t">
            <a:spAutoFit/>
          </a:bodyPr>
          <a:lstStyle>
            <a:lvl1pPr>
              <a:defRPr sz="7400" b="0" i="0">
                <a:solidFill>
                  <a:srgbClr val="00EA77"/>
                </a:solidFill>
                <a:latin typeface="Arial"/>
                <a:ea typeface="+mj-ea"/>
                <a:cs typeface="Arial"/>
              </a:defRPr>
            </a:lvl1pPr>
          </a:lstStyle>
          <a:p>
            <a:pPr algn="l"/>
            <a:r>
              <a:rPr lang="en-GB" sz="7200">
                <a:solidFill>
                  <a:schemeClr val="bg1"/>
                </a:solidFill>
              </a:rPr>
              <a:t>Real lives. Real voices. Real impact</a:t>
            </a:r>
            <a:r>
              <a:rPr lang="en-GB" sz="7200">
                <a:solidFill>
                  <a:srgbClr val="00534B"/>
                </a:solidFill>
              </a:rPr>
              <a:t>!</a:t>
            </a:r>
          </a:p>
        </p:txBody>
      </p:sp>
      <p:pic>
        <p:nvPicPr>
          <p:cNvPr id="4" name="Online Media 3" title="TfL's Autistic Factor">
            <a:hlinkClick r:id="" action="ppaction://media"/>
            <a:extLst>
              <a:ext uri="{FF2B5EF4-FFF2-40B4-BE49-F238E27FC236}">
                <a16:creationId xmlns:a16="http://schemas.microsoft.com/office/drawing/2014/main" id="{4023DDA4-A31E-13DF-81BC-746C49C153FF}"/>
              </a:ext>
            </a:extLst>
          </p:cNvPr>
          <p:cNvPicPr>
            <a:picLocks noRot="1" noChangeAspect="1"/>
          </p:cNvPicPr>
          <p:nvPr>
            <a:videoFile r:link="rId1"/>
          </p:nvPr>
        </p:nvPicPr>
        <p:blipFill>
          <a:blip r:embed="rId3"/>
          <a:stretch>
            <a:fillRect/>
          </a:stretch>
        </p:blipFill>
        <p:spPr>
          <a:xfrm>
            <a:off x="4678751" y="2618761"/>
            <a:ext cx="10746598" cy="6071828"/>
          </a:xfrm>
          <a:prstGeom prst="rect">
            <a:avLst/>
          </a:prstGeom>
        </p:spPr>
      </p:pic>
      <p:sp>
        <p:nvSpPr>
          <p:cNvPr id="5" name="TextBox 4">
            <a:extLst>
              <a:ext uri="{FF2B5EF4-FFF2-40B4-BE49-F238E27FC236}">
                <a16:creationId xmlns:a16="http://schemas.microsoft.com/office/drawing/2014/main" id="{7F810851-45DF-3710-1E1B-B82E96F54144}"/>
              </a:ext>
            </a:extLst>
          </p:cNvPr>
          <p:cNvSpPr txBox="1"/>
          <p:nvPr/>
        </p:nvSpPr>
        <p:spPr>
          <a:xfrm>
            <a:off x="6743700" y="3547270"/>
            <a:ext cx="6355080" cy="769441"/>
          </a:xfrm>
          <a:prstGeom prst="rect">
            <a:avLst/>
          </a:prstGeom>
          <a:noFill/>
        </p:spPr>
        <p:txBody>
          <a:bodyPr wrap="square" rtlCol="0">
            <a:spAutoFit/>
          </a:bodyPr>
          <a:lstStyle/>
          <a:p>
            <a:pPr algn="ctr"/>
            <a:r>
              <a:rPr lang="en-GB" sz="4400">
                <a:solidFill>
                  <a:srgbClr val="FF0000"/>
                </a:solidFill>
              </a:rPr>
              <a:t>***EXAMPLE***</a:t>
            </a:r>
          </a:p>
        </p:txBody>
      </p:sp>
      <p:pic>
        <p:nvPicPr>
          <p:cNvPr id="7" name="Picture 6" descr="Icon&#10;&#10;Description automatically generated with medium confidence">
            <a:extLst>
              <a:ext uri="{FF2B5EF4-FFF2-40B4-BE49-F238E27FC236}">
                <a16:creationId xmlns:a16="http://schemas.microsoft.com/office/drawing/2014/main" id="{A312DD6C-04AF-63F8-21D4-E386403C7DE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2020" y="8821133"/>
            <a:ext cx="2062253" cy="2062253"/>
          </a:xfrm>
          <a:prstGeom prst="rect">
            <a:avLst/>
          </a:prstGeom>
        </p:spPr>
      </p:pic>
    </p:spTree>
    <p:extLst>
      <p:ext uri="{BB962C8B-B14F-4D97-AF65-F5344CB8AC3E}">
        <p14:creationId xmlns:p14="http://schemas.microsoft.com/office/powerpoint/2010/main" val="22979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279F14-3F3A-4B52-B715-1813CDD96BF6}"/>
              </a:ext>
            </a:extLst>
          </p:cNvPr>
          <p:cNvSpPr/>
          <p:nvPr/>
        </p:nvSpPr>
        <p:spPr>
          <a:xfrm>
            <a:off x="0" y="0"/>
            <a:ext cx="20104100" cy="11309350"/>
          </a:xfrm>
          <a:prstGeom prst="rect">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8C2BE-CC90-46AA-AB86-22DE9B1DC9C8}"/>
              </a:ext>
            </a:extLst>
          </p:cNvPr>
          <p:cNvSpPr/>
          <p:nvPr/>
        </p:nvSpPr>
        <p:spPr>
          <a:xfrm>
            <a:off x="-3112527" y="7872269"/>
            <a:ext cx="10032566" cy="100325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ject 2">
            <a:extLst>
              <a:ext uri="{FF2B5EF4-FFF2-40B4-BE49-F238E27FC236}">
                <a16:creationId xmlns:a16="http://schemas.microsoft.com/office/drawing/2014/main" id="{2F8E8474-79E0-464E-A7A9-E643877A60DF}"/>
              </a:ext>
            </a:extLst>
          </p:cNvPr>
          <p:cNvSpPr txBox="1">
            <a:spLocks noGrp="1"/>
          </p:cNvSpPr>
          <p:nvPr>
            <p:ph type="title"/>
          </p:nvPr>
        </p:nvSpPr>
        <p:spPr>
          <a:xfrm>
            <a:off x="1181968" y="1039742"/>
            <a:ext cx="9137876" cy="1123384"/>
          </a:xfrm>
          <a:prstGeom prst="rect">
            <a:avLst/>
          </a:prstGeom>
        </p:spPr>
        <p:txBody>
          <a:bodyPr vert="horz" wrap="square" lIns="0" tIns="15240" rIns="0" bIns="0" rtlCol="0" anchor="t">
            <a:spAutoFit/>
          </a:bodyPr>
          <a:lstStyle/>
          <a:p>
            <a:pPr algn="l"/>
            <a:r>
              <a:rPr lang="en-GB" sz="7200">
                <a:solidFill>
                  <a:schemeClr val="bg1"/>
                </a:solidFill>
              </a:rPr>
              <a:t>Comms opportunities</a:t>
            </a:r>
            <a:endParaRPr lang="en-US">
              <a:solidFill>
                <a:schemeClr val="bg1"/>
              </a:solidFill>
            </a:endParaRPr>
          </a:p>
        </p:txBody>
      </p:sp>
      <p:sp>
        <p:nvSpPr>
          <p:cNvPr id="6" name="TextBox 5">
            <a:extLst>
              <a:ext uri="{FF2B5EF4-FFF2-40B4-BE49-F238E27FC236}">
                <a16:creationId xmlns:a16="http://schemas.microsoft.com/office/drawing/2014/main" id="{54F85F60-55F2-4C45-969F-E72300F8CBA5}"/>
              </a:ext>
            </a:extLst>
          </p:cNvPr>
          <p:cNvSpPr txBox="1"/>
          <p:nvPr/>
        </p:nvSpPr>
        <p:spPr>
          <a:xfrm>
            <a:off x="1176800" y="2725474"/>
            <a:ext cx="14550114" cy="6352508"/>
          </a:xfrm>
          <a:prstGeom prst="rect">
            <a:avLst/>
          </a:prstGeom>
          <a:noFill/>
          <a:ln>
            <a:noFill/>
          </a:ln>
        </p:spPr>
        <p:txBody>
          <a:bodyPr wrap="square" lIns="91440" tIns="45720" rIns="91440" bIns="45720" rtlCol="0" anchor="t">
            <a:spAutoFit/>
          </a:bodyPr>
          <a:lstStyle/>
          <a:p>
            <a:pPr marL="457200" indent="-457200" algn="l">
              <a:lnSpc>
                <a:spcPct val="90000"/>
              </a:lnSpc>
              <a:buSzPts val="1800"/>
              <a:buFont typeface="Arial"/>
              <a:buChar char="•"/>
            </a:pPr>
            <a:r>
              <a:rPr lang="en-GB" sz="3200">
                <a:solidFill>
                  <a:srgbClr val="00EA78"/>
                </a:solidFill>
                <a:latin typeface="Arial"/>
                <a:cs typeface="Arial"/>
              </a:rPr>
              <a:t>Being part of the conversation using the hashtag #LondonAnchors</a:t>
            </a:r>
            <a:endParaRPr lang="en-US"/>
          </a:p>
          <a:p>
            <a:pPr marL="457200" marR="0" lvl="0" indent="-457200" algn="l">
              <a:lnSpc>
                <a:spcPct val="90000"/>
              </a:lnSpc>
              <a:spcBef>
                <a:spcPts val="0"/>
              </a:spcBef>
              <a:spcAft>
                <a:spcPts val="0"/>
              </a:spcAft>
              <a:buSzPts val="1800"/>
              <a:buFont typeface="Arial"/>
              <a:buChar char="•"/>
            </a:pPr>
            <a:endParaRPr lang="en-US">
              <a:solidFill>
                <a:srgbClr val="000000"/>
              </a:solidFill>
            </a:endParaRPr>
          </a:p>
          <a:p>
            <a:pPr marL="457200" indent="-457200" algn="l">
              <a:lnSpc>
                <a:spcPct val="90000"/>
              </a:lnSpc>
              <a:buSzPts val="1800"/>
              <a:buFont typeface="Arial"/>
              <a:buChar char="•"/>
            </a:pPr>
            <a:endParaRPr lang="en-US">
              <a:solidFill>
                <a:srgbClr val="000000"/>
              </a:solidFill>
            </a:endParaRPr>
          </a:p>
          <a:p>
            <a:pPr marL="457200" indent="-457200" algn="l">
              <a:lnSpc>
                <a:spcPct val="90000"/>
              </a:lnSpc>
              <a:buSzPts val="1800"/>
              <a:buFont typeface="Arial"/>
              <a:buChar char="•"/>
            </a:pPr>
            <a:r>
              <a:rPr lang="en-GB" sz="3200">
                <a:solidFill>
                  <a:srgbClr val="00EA78"/>
                </a:solidFill>
                <a:latin typeface="Arial"/>
                <a:cs typeface="Arial"/>
              </a:rPr>
              <a:t>Sharing impact through impact videos</a:t>
            </a:r>
            <a:endParaRPr lang="en-GB" sz="3200">
              <a:solidFill>
                <a:srgbClr val="00EA78"/>
              </a:solidFill>
              <a:latin typeface="Arial" panose="020B0604020202020204" pitchFamily="34" charset="0"/>
              <a:cs typeface="Arial" panose="020B0604020202020204" pitchFamily="34" charset="0"/>
            </a:endParaRPr>
          </a:p>
          <a:p>
            <a:pPr marL="457200" indent="-457200" algn="l">
              <a:lnSpc>
                <a:spcPct val="90000"/>
              </a:lnSpc>
              <a:buSzPts val="1800"/>
              <a:buFont typeface="Arial"/>
              <a:buChar char="•"/>
            </a:pPr>
            <a:endParaRPr lang="en-GB" sz="3200">
              <a:solidFill>
                <a:srgbClr val="00EA78"/>
              </a:solidFill>
              <a:latin typeface="Arial" panose="020B0604020202020204" pitchFamily="34" charset="0"/>
              <a:cs typeface="Arial" panose="020B0604020202020204" pitchFamily="34" charset="0"/>
            </a:endParaRPr>
          </a:p>
          <a:p>
            <a:pPr marL="457200" indent="-457200" algn="l">
              <a:lnSpc>
                <a:spcPct val="90000"/>
              </a:lnSpc>
              <a:buSzPts val="1800"/>
              <a:buFont typeface="Arial"/>
              <a:buChar char="•"/>
            </a:pPr>
            <a:r>
              <a:rPr lang="en-GB" sz="3200">
                <a:solidFill>
                  <a:srgbClr val="00EA78"/>
                </a:solidFill>
                <a:latin typeface="Arial"/>
                <a:cs typeface="Arial"/>
              </a:rPr>
              <a:t>Sharing good practice through blogs, case studies and news stories across LAIN's channels</a:t>
            </a:r>
            <a:endParaRPr lang="en-GB" sz="3200">
              <a:solidFill>
                <a:srgbClr val="00EA78"/>
              </a:solidFill>
              <a:latin typeface="Arial" panose="020B0604020202020204" pitchFamily="34" charset="0"/>
              <a:cs typeface="Arial" panose="020B0604020202020204" pitchFamily="34" charset="0"/>
            </a:endParaRPr>
          </a:p>
          <a:p>
            <a:pPr marL="457200" indent="-457200" algn="l">
              <a:lnSpc>
                <a:spcPct val="90000"/>
              </a:lnSpc>
              <a:buSzPts val="1800"/>
              <a:buFont typeface="Arial"/>
              <a:buChar char="•"/>
            </a:pPr>
            <a:endParaRPr lang="en-GB" sz="3200">
              <a:solidFill>
                <a:srgbClr val="00EA78"/>
              </a:solidFill>
              <a:latin typeface="Arial" panose="020B0604020202020204" pitchFamily="34" charset="0"/>
              <a:cs typeface="Arial" panose="020B0604020202020204" pitchFamily="34" charset="0"/>
            </a:endParaRPr>
          </a:p>
          <a:p>
            <a:pPr marL="457200" indent="-457200" algn="l">
              <a:lnSpc>
                <a:spcPct val="90000"/>
              </a:lnSpc>
              <a:buSzPts val="1800"/>
              <a:buFont typeface="Arial"/>
              <a:buChar char="•"/>
            </a:pPr>
            <a:r>
              <a:rPr lang="en-GB" sz="3200">
                <a:solidFill>
                  <a:srgbClr val="00EA78"/>
                </a:solidFill>
                <a:latin typeface="Arial"/>
                <a:cs typeface="Arial"/>
              </a:rPr>
              <a:t>Talking about participation in the network and what's being achieved using the LAIN comms assets across other channels</a:t>
            </a:r>
            <a:endParaRPr lang="en-GB" sz="3200">
              <a:solidFill>
                <a:srgbClr val="00EA78"/>
              </a:solidFill>
              <a:latin typeface="Arial" panose="020B0604020202020204" pitchFamily="34" charset="0"/>
              <a:cs typeface="Arial" panose="020B0604020202020204" pitchFamily="34" charset="0"/>
            </a:endParaRPr>
          </a:p>
          <a:p>
            <a:pPr algn="l">
              <a:lnSpc>
                <a:spcPct val="90000"/>
              </a:lnSpc>
              <a:buSzPts val="1800"/>
            </a:pPr>
            <a:endParaRPr lang="en-GB" sz="3200">
              <a:solidFill>
                <a:srgbClr val="00EA78"/>
              </a:solidFill>
              <a:latin typeface="Arial" panose="020B0604020202020204" pitchFamily="34" charset="0"/>
              <a:cs typeface="Arial" panose="020B0604020202020204" pitchFamily="34" charset="0"/>
            </a:endParaRPr>
          </a:p>
          <a:p>
            <a:pPr algn="l">
              <a:lnSpc>
                <a:spcPct val="90000"/>
              </a:lnSpc>
              <a:buSzPts val="1800"/>
            </a:pPr>
            <a:endParaRPr lang="en-GB" sz="3200">
              <a:solidFill>
                <a:srgbClr val="00EA78"/>
              </a:solidFill>
              <a:latin typeface="Arial" panose="020B0604020202020204" pitchFamily="34" charset="0"/>
              <a:cs typeface="Arial" panose="020B0604020202020204" pitchFamily="34" charset="0"/>
            </a:endParaRPr>
          </a:p>
          <a:p>
            <a:pPr algn="l">
              <a:lnSpc>
                <a:spcPct val="90000"/>
              </a:lnSpc>
              <a:buSzPts val="1800"/>
            </a:pPr>
            <a:endParaRPr lang="en-GB" sz="3200">
              <a:solidFill>
                <a:srgbClr val="00EA78"/>
              </a:solidFill>
              <a:latin typeface="Arial" panose="020B0604020202020204" pitchFamily="34" charset="0"/>
              <a:cs typeface="Arial" panose="020B0604020202020204" pitchFamily="34" charset="0"/>
            </a:endParaRPr>
          </a:p>
          <a:p>
            <a:pPr algn="l">
              <a:lnSpc>
                <a:spcPct val="90000"/>
              </a:lnSpc>
              <a:buSzPts val="1800"/>
            </a:pPr>
            <a:endParaRPr lang="en-GB" sz="3200">
              <a:solidFill>
                <a:srgbClr val="00EA78"/>
              </a:solidFill>
              <a:latin typeface="Arial" panose="020B0604020202020204" pitchFamily="34" charset="0"/>
              <a:cs typeface="Arial" panose="020B0604020202020204" pitchFamily="34" charset="0"/>
            </a:endParaRPr>
          </a:p>
          <a:p>
            <a:pPr algn="l" rtl="0">
              <a:lnSpc>
                <a:spcPct val="90000"/>
              </a:lnSpc>
              <a:buClr>
                <a:prstClr val="black"/>
              </a:buClr>
              <a:buSzPts val="1800"/>
            </a:pPr>
            <a:endParaRPr lang="en-GB" sz="3200">
              <a:solidFill>
                <a:srgbClr val="00EA78"/>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CCBA5127-9278-4101-831F-F838CEBF0A20}"/>
              </a:ext>
            </a:extLst>
          </p:cNvPr>
          <p:cNvSpPr/>
          <p:nvPr/>
        </p:nvSpPr>
        <p:spPr>
          <a:xfrm>
            <a:off x="7156450" y="-14950599"/>
            <a:ext cx="16916400" cy="1691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with medium confidence">
            <a:extLst>
              <a:ext uri="{FF2B5EF4-FFF2-40B4-BE49-F238E27FC236}">
                <a16:creationId xmlns:a16="http://schemas.microsoft.com/office/drawing/2014/main" id="{42448C0C-314E-4BBF-B89C-9F3880B5E8E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922" y="8906013"/>
            <a:ext cx="2062253" cy="2062253"/>
          </a:xfrm>
          <a:prstGeom prst="rect">
            <a:avLst/>
          </a:prstGeom>
        </p:spPr>
      </p:pic>
      <p:pic>
        <p:nvPicPr>
          <p:cNvPr id="7" name="Picture 6" descr="A picture containing text, building, water, screenshot&#10;&#10;Description automatically generated">
            <a:extLst>
              <a:ext uri="{FF2B5EF4-FFF2-40B4-BE49-F238E27FC236}">
                <a16:creationId xmlns:a16="http://schemas.microsoft.com/office/drawing/2014/main" id="{F7F85D96-AB2F-9184-D631-FE51ED3B9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143" y="7632622"/>
            <a:ext cx="6299662" cy="3307323"/>
          </a:xfrm>
          <a:prstGeom prst="rect">
            <a:avLst/>
          </a:prstGeom>
          <a:effectLst>
            <a:glow rad="723900">
              <a:schemeClr val="accent1">
                <a:alpha val="40000"/>
              </a:schemeClr>
            </a:glow>
          </a:effectLst>
        </p:spPr>
      </p:pic>
      <p:pic>
        <p:nvPicPr>
          <p:cNvPr id="13" name="Picture 12" descr="A picture containing text, screenshot, font, design&#10;&#10;Description automatically generated">
            <a:extLst>
              <a:ext uri="{FF2B5EF4-FFF2-40B4-BE49-F238E27FC236}">
                <a16:creationId xmlns:a16="http://schemas.microsoft.com/office/drawing/2014/main" id="{88230E45-54A4-7387-7409-DA5D38F22B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92587" y="6873152"/>
            <a:ext cx="3276091" cy="4095114"/>
          </a:xfrm>
          <a:prstGeom prst="rect">
            <a:avLst/>
          </a:prstGeom>
          <a:effectLst>
            <a:glow rad="850900">
              <a:schemeClr val="accent1">
                <a:alpha val="40000"/>
              </a:schemeClr>
            </a:glow>
          </a:effectLst>
        </p:spPr>
      </p:pic>
    </p:spTree>
    <p:extLst>
      <p:ext uri="{BB962C8B-B14F-4D97-AF65-F5344CB8AC3E}">
        <p14:creationId xmlns:p14="http://schemas.microsoft.com/office/powerpoint/2010/main" val="285422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0DDD76-6881-4FF0-8F3F-E034DFBAAC40}"/>
              </a:ext>
            </a:extLst>
          </p:cNvPr>
          <p:cNvSpPr/>
          <p:nvPr/>
        </p:nvSpPr>
        <p:spPr>
          <a:xfrm>
            <a:off x="0" y="0"/>
            <a:ext cx="20104100" cy="11309350"/>
          </a:xfrm>
          <a:prstGeom prst="rect">
            <a:avLst/>
          </a:prstGeom>
          <a:solidFill>
            <a:srgbClr val="A4DEC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a:spLocks noGrp="1"/>
          </p:cNvSpPr>
          <p:nvPr>
            <p:ph type="title"/>
          </p:nvPr>
        </p:nvSpPr>
        <p:spPr>
          <a:xfrm>
            <a:off x="1181968" y="1039742"/>
            <a:ext cx="8507730" cy="1123384"/>
          </a:xfrm>
          <a:prstGeom prst="rect">
            <a:avLst/>
          </a:prstGeom>
        </p:spPr>
        <p:txBody>
          <a:bodyPr vert="horz" wrap="square" lIns="0" tIns="15240" rIns="0" bIns="0" rtlCol="0" anchor="t">
            <a:spAutoFit/>
          </a:bodyPr>
          <a:lstStyle/>
          <a:p>
            <a:pPr algn="l" rtl="0"/>
            <a:r>
              <a:rPr lang="en-GB" sz="7200">
                <a:solidFill>
                  <a:schemeClr val="bg1"/>
                </a:solidFill>
              </a:rPr>
              <a:t>About the network</a:t>
            </a:r>
            <a:endParaRPr lang="en-GB" sz="7200">
              <a:solidFill>
                <a:schemeClr val="bg1"/>
              </a:solidFill>
              <a:latin typeface="Arial" panose="020B0604020202020204" pitchFamily="34" charset="0"/>
              <a:cs typeface="Arial" panose="020B0604020202020204" pitchFamily="34" charset="0"/>
            </a:endParaRPr>
          </a:p>
        </p:txBody>
      </p:sp>
      <p:sp>
        <p:nvSpPr>
          <p:cNvPr id="3" name="object 3"/>
          <p:cNvSpPr txBox="1"/>
          <p:nvPr/>
        </p:nvSpPr>
        <p:spPr>
          <a:xfrm>
            <a:off x="10307838" y="2734384"/>
            <a:ext cx="8839200" cy="8476038"/>
          </a:xfrm>
          <a:prstGeom prst="rect">
            <a:avLst/>
          </a:prstGeom>
        </p:spPr>
        <p:txBody>
          <a:bodyPr vert="horz" wrap="square" lIns="0" tIns="12065" rIns="0" bIns="0" rtlCol="0" anchor="t">
            <a:spAutoFit/>
          </a:bodyPr>
          <a:lstStyle/>
          <a:p>
            <a:pPr algn="l"/>
            <a:r>
              <a:rPr lang="en-US" sz="2800">
                <a:solidFill>
                  <a:srgbClr val="00534B"/>
                </a:solidFill>
                <a:latin typeface="Arial"/>
                <a:cs typeface="Arial"/>
              </a:rPr>
              <a:t>London faces unprecedented challenges. By acting together, London’s major public and private sector institutions can find new ways of building resilience and tackle long-standing problems and new threats to the city. </a:t>
            </a:r>
          </a:p>
          <a:p>
            <a:pPr algn="l"/>
            <a:endParaRPr lang="en-US" sz="2800">
              <a:solidFill>
                <a:srgbClr val="00534B"/>
              </a:solidFill>
              <a:latin typeface="Arial"/>
              <a:cs typeface="Arial"/>
            </a:endParaRPr>
          </a:p>
          <a:p>
            <a:pPr algn="l"/>
            <a:r>
              <a:rPr lang="en-US" sz="2800">
                <a:solidFill>
                  <a:srgbClr val="00534B"/>
                </a:solidFill>
                <a:latin typeface="Arial"/>
                <a:cs typeface="Arial"/>
              </a:rPr>
              <a:t>By working together towards shared goals - tackling inequalities, supporting inclusive economic growth and taking action in the face of climate change - we can make a bigger and more positive change than we would by working alone.</a:t>
            </a:r>
          </a:p>
          <a:p>
            <a:pPr algn="l"/>
            <a:endParaRPr lang="en-US" sz="2800">
              <a:solidFill>
                <a:srgbClr val="00534B"/>
              </a:solidFill>
              <a:latin typeface="Arial"/>
              <a:cs typeface="Arial"/>
            </a:endParaRPr>
          </a:p>
          <a:p>
            <a:pPr algn="l"/>
            <a:r>
              <a:rPr lang="en-US" sz="2800">
                <a:solidFill>
                  <a:srgbClr val="00534B"/>
                </a:solidFill>
                <a:latin typeface="Arial"/>
                <a:cs typeface="Arial"/>
              </a:rPr>
              <a:t>Leveraging the collective power of the network, we can build a better London, creating the social and economic conditions our own </a:t>
            </a:r>
            <a:r>
              <a:rPr lang="en-US" sz="2800" err="1">
                <a:solidFill>
                  <a:srgbClr val="00534B"/>
                </a:solidFill>
                <a:latin typeface="Arial"/>
                <a:cs typeface="Arial"/>
              </a:rPr>
              <a:t>organisations</a:t>
            </a:r>
            <a:r>
              <a:rPr lang="en-US" sz="2800">
                <a:solidFill>
                  <a:srgbClr val="00534B"/>
                </a:solidFill>
                <a:latin typeface="Arial"/>
                <a:cs typeface="Arial"/>
              </a:rPr>
              <a:t> also need to flourish. </a:t>
            </a:r>
          </a:p>
          <a:p>
            <a:pPr algn="l"/>
            <a:endParaRPr lang="en-US" sz="2800">
              <a:solidFill>
                <a:srgbClr val="00534B"/>
              </a:solidFill>
              <a:latin typeface="Arial"/>
              <a:cs typeface="Arial"/>
            </a:endParaRPr>
          </a:p>
          <a:p>
            <a:pPr algn="l"/>
            <a:r>
              <a:rPr lang="en-US" sz="2800">
                <a:solidFill>
                  <a:srgbClr val="00534B"/>
                </a:solidFill>
                <a:latin typeface="Arial"/>
                <a:cs typeface="Arial"/>
              </a:rPr>
              <a:t>This presents immense opportunities to change the lives of Londoners.</a:t>
            </a:r>
          </a:p>
          <a:p>
            <a:pPr algn="l"/>
            <a:endParaRPr lang="en-US" sz="2800">
              <a:solidFill>
                <a:srgbClr val="00534B"/>
              </a:solidFill>
              <a:latin typeface="Arial"/>
              <a:cs typeface="Arial"/>
            </a:endParaRPr>
          </a:p>
          <a:p>
            <a:pPr algn="l"/>
            <a:endParaRPr lang="en-US">
              <a:solidFill>
                <a:srgbClr val="00534B"/>
              </a:solidFill>
              <a:latin typeface="Arial"/>
              <a:cs typeface="Arial"/>
            </a:endParaRPr>
          </a:p>
        </p:txBody>
      </p:sp>
      <p:sp>
        <p:nvSpPr>
          <p:cNvPr id="6" name="TextBox 5">
            <a:extLst>
              <a:ext uri="{FF2B5EF4-FFF2-40B4-BE49-F238E27FC236}">
                <a16:creationId xmlns:a16="http://schemas.microsoft.com/office/drawing/2014/main" id="{95FB7275-F2D2-D8D8-70C2-63B27AE4A32C}"/>
              </a:ext>
            </a:extLst>
          </p:cNvPr>
          <p:cNvSpPr txBox="1"/>
          <p:nvPr/>
        </p:nvSpPr>
        <p:spPr>
          <a:xfrm>
            <a:off x="1181968" y="2734384"/>
            <a:ext cx="6736482" cy="6055568"/>
          </a:xfrm>
          <a:prstGeom prst="rect">
            <a:avLst/>
          </a:prstGeom>
          <a:noFill/>
          <a:ln>
            <a:noFill/>
          </a:ln>
        </p:spPr>
        <p:txBody>
          <a:bodyPr wrap="square" lIns="91440" tIns="45720" rIns="91440" bIns="45720" rtlCol="0" anchor="t">
            <a:spAutoFit/>
          </a:bodyPr>
          <a:lstStyle/>
          <a:p>
            <a:pPr>
              <a:lnSpc>
                <a:spcPct val="107000"/>
              </a:lnSpc>
              <a:spcAft>
                <a:spcPts val="800"/>
              </a:spcAft>
            </a:pPr>
            <a:r>
              <a:rPr lang="en-US" sz="3200" b="1">
                <a:solidFill>
                  <a:srgbClr val="00C067"/>
                </a:solidFill>
                <a:effectLst/>
                <a:latin typeface="Arial"/>
                <a:ea typeface="Arial" panose="020B0604020202020204" pitchFamily="34" charset="0"/>
                <a:cs typeface="Arial"/>
              </a:rPr>
              <a:t>The London Anchor Institutions’ Network (LAIN) is London’s first city-wide initiative</a:t>
            </a:r>
            <a:r>
              <a:rPr lang="en-US" sz="3200" b="1">
                <a:solidFill>
                  <a:srgbClr val="00C067"/>
                </a:solidFill>
                <a:latin typeface="Arial"/>
                <a:ea typeface="Arial" panose="020B0604020202020204" pitchFamily="34" charset="0"/>
                <a:cs typeface="Arial"/>
              </a:rPr>
              <a:t>, convened by</a:t>
            </a:r>
            <a:r>
              <a:rPr lang="en-US" sz="3200" b="1">
                <a:solidFill>
                  <a:srgbClr val="00C067"/>
                </a:solidFill>
                <a:effectLst/>
                <a:latin typeface="Arial"/>
                <a:ea typeface="Arial" panose="020B0604020202020204" pitchFamily="34" charset="0"/>
                <a:cs typeface="Arial"/>
              </a:rPr>
              <a:t> </a:t>
            </a:r>
            <a:r>
              <a:rPr lang="en-US" sz="3200" b="1">
                <a:solidFill>
                  <a:srgbClr val="00C067"/>
                </a:solidFill>
                <a:latin typeface="Arial"/>
                <a:ea typeface="Arial" panose="020B0604020202020204" pitchFamily="34" charset="0"/>
                <a:cs typeface="Arial"/>
              </a:rPr>
              <a:t>the Mayor of London, </a:t>
            </a:r>
            <a:r>
              <a:rPr lang="en-US" sz="3200" b="1">
                <a:solidFill>
                  <a:srgbClr val="00C067"/>
                </a:solidFill>
                <a:effectLst/>
                <a:latin typeface="Arial"/>
                <a:ea typeface="Arial" panose="020B0604020202020204" pitchFamily="34" charset="0"/>
                <a:cs typeface="Arial"/>
              </a:rPr>
              <a:t>committing </a:t>
            </a:r>
            <a:r>
              <a:rPr lang="en-US" sz="3200" b="1">
                <a:solidFill>
                  <a:srgbClr val="00C067"/>
                </a:solidFill>
                <a:latin typeface="Arial"/>
                <a:cs typeface="Arial"/>
              </a:rPr>
              <a:t>institutions to collaborative impact, using </a:t>
            </a:r>
            <a:r>
              <a:rPr lang="en-GB" sz="3200" b="1">
                <a:solidFill>
                  <a:srgbClr val="00C067"/>
                </a:solidFill>
                <a:latin typeface="Arial"/>
                <a:cs typeface="Arial"/>
              </a:rPr>
              <a:t>their procurement, recruitment and estate management capacity </a:t>
            </a:r>
            <a:r>
              <a:rPr lang="en-US" sz="3200" b="1">
                <a:solidFill>
                  <a:srgbClr val="00C067"/>
                </a:solidFill>
                <a:latin typeface="Arial"/>
                <a:cs typeface="Arial"/>
              </a:rPr>
              <a:t>for social and economic benefit.</a:t>
            </a:r>
          </a:p>
          <a:p>
            <a:pPr>
              <a:lnSpc>
                <a:spcPct val="107000"/>
              </a:lnSpc>
              <a:spcAft>
                <a:spcPts val="800"/>
              </a:spcAft>
            </a:pPr>
            <a:endParaRPr lang="en-US" sz="3200">
              <a:solidFill>
                <a:srgbClr val="00C067"/>
              </a:solidFill>
              <a:latin typeface="Arial" panose="020B0604020202020204" pitchFamily="34" charset="0"/>
              <a:cs typeface="Arial" panose="020B0604020202020204" pitchFamily="34" charset="0"/>
            </a:endParaRPr>
          </a:p>
          <a:p>
            <a:pPr>
              <a:lnSpc>
                <a:spcPct val="107000"/>
              </a:lnSpc>
              <a:spcAft>
                <a:spcPts val="800"/>
              </a:spcAft>
            </a:pPr>
            <a:endParaRPr lang="en-US" sz="3200">
              <a:solidFill>
                <a:srgbClr val="00C067"/>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909C1107-E864-C3A4-D408-40D1BCFA041D}"/>
              </a:ext>
            </a:extLst>
          </p:cNvPr>
          <p:cNvSpPr/>
          <p:nvPr/>
        </p:nvSpPr>
        <p:spPr>
          <a:xfrm>
            <a:off x="7156450" y="-14950599"/>
            <a:ext cx="16916400" cy="16916400"/>
          </a:xfrm>
          <a:prstGeom prst="ellipse">
            <a:avLst/>
          </a:prstGeom>
          <a:solidFill>
            <a:srgbClr val="0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63CD575-D455-B1F0-115A-067C74A2537B}"/>
              </a:ext>
            </a:extLst>
          </p:cNvPr>
          <p:cNvSpPr/>
          <p:nvPr/>
        </p:nvSpPr>
        <p:spPr>
          <a:xfrm>
            <a:off x="-2287887" y="8418149"/>
            <a:ext cx="10032566" cy="10032566"/>
          </a:xfrm>
          <a:prstGeom prst="ellipse">
            <a:avLst/>
          </a:prstGeom>
          <a:solidFill>
            <a:srgbClr val="0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959EF8A-AB26-57DE-B485-C73B63FE66B5}"/>
              </a:ext>
            </a:extLst>
          </p:cNvPr>
          <p:cNvSpPr/>
          <p:nvPr/>
        </p:nvSpPr>
        <p:spPr>
          <a:xfrm>
            <a:off x="7296531" y="-14809153"/>
            <a:ext cx="16916400" cy="16916400"/>
          </a:xfrm>
          <a:prstGeom prst="ellipse">
            <a:avLst/>
          </a:prstGeom>
          <a:solidFill>
            <a:srgbClr val="0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con&#10;&#10;Description automatically generated with medium confidence">
            <a:extLst>
              <a:ext uri="{FF2B5EF4-FFF2-40B4-BE49-F238E27FC236}">
                <a16:creationId xmlns:a16="http://schemas.microsoft.com/office/drawing/2014/main" id="{1FC86A99-17BE-4B32-B6BC-D0005C2D7FB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2020" y="8821133"/>
            <a:ext cx="2062253" cy="2062253"/>
          </a:xfrm>
          <a:prstGeom prst="rect">
            <a:avLst/>
          </a:prstGeom>
        </p:spPr>
      </p:pic>
    </p:spTree>
    <p:extLst>
      <p:ext uri="{BB962C8B-B14F-4D97-AF65-F5344CB8AC3E}">
        <p14:creationId xmlns:p14="http://schemas.microsoft.com/office/powerpoint/2010/main" val="255641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0DDD76-6881-4FF0-8F3F-E034DFBAAC40}"/>
              </a:ext>
            </a:extLst>
          </p:cNvPr>
          <p:cNvSpPr/>
          <p:nvPr/>
        </p:nvSpPr>
        <p:spPr>
          <a:xfrm>
            <a:off x="2236" y="-117312"/>
            <a:ext cx="20104100" cy="11309350"/>
          </a:xfrm>
          <a:prstGeom prst="rect">
            <a:avLst/>
          </a:prstGeom>
          <a:solidFill>
            <a:srgbClr val="A4DEC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a:spLocks noGrp="1"/>
          </p:cNvSpPr>
          <p:nvPr>
            <p:ph type="title"/>
          </p:nvPr>
        </p:nvSpPr>
        <p:spPr>
          <a:xfrm>
            <a:off x="1181968" y="1039742"/>
            <a:ext cx="8507730" cy="1123384"/>
          </a:xfrm>
          <a:prstGeom prst="rect">
            <a:avLst/>
          </a:prstGeom>
        </p:spPr>
        <p:txBody>
          <a:bodyPr vert="horz" wrap="square" lIns="0" tIns="15240" rIns="0" bIns="0" rtlCol="0" anchor="t">
            <a:spAutoFit/>
          </a:bodyPr>
          <a:lstStyle/>
          <a:p>
            <a:pPr algn="l" rtl="0"/>
            <a:r>
              <a:rPr lang="en-GB" sz="7200">
                <a:solidFill>
                  <a:schemeClr val="bg1"/>
                </a:solidFill>
              </a:rPr>
              <a:t>How it all began</a:t>
            </a:r>
          </a:p>
        </p:txBody>
      </p:sp>
      <p:sp>
        <p:nvSpPr>
          <p:cNvPr id="6" name="TextBox 5">
            <a:extLst>
              <a:ext uri="{FF2B5EF4-FFF2-40B4-BE49-F238E27FC236}">
                <a16:creationId xmlns:a16="http://schemas.microsoft.com/office/drawing/2014/main" id="{95FB7275-F2D2-D8D8-70C2-63B27AE4A32C}"/>
              </a:ext>
            </a:extLst>
          </p:cNvPr>
          <p:cNvSpPr txBox="1"/>
          <p:nvPr/>
        </p:nvSpPr>
        <p:spPr>
          <a:xfrm>
            <a:off x="9945135" y="2804194"/>
            <a:ext cx="8818971" cy="7940635"/>
          </a:xfrm>
          <a:prstGeom prst="rect">
            <a:avLst/>
          </a:prstGeom>
          <a:noFill/>
          <a:ln>
            <a:noFill/>
          </a:ln>
        </p:spPr>
        <p:txBody>
          <a:bodyPr wrap="square" lIns="91440" tIns="45720" rIns="91440" bIns="45720" rtlCol="0" anchor="t">
            <a:spAutoFit/>
          </a:bodyPr>
          <a:lstStyle/>
          <a:p>
            <a:pPr algn="l" rtl="0" fontAlgn="base"/>
            <a:r>
              <a:rPr lang="en-US" sz="2800" b="0" i="0" u="none" strike="noStrike">
                <a:solidFill>
                  <a:srgbClr val="00534B"/>
                </a:solidFill>
                <a:effectLst/>
                <a:latin typeface="Arial"/>
                <a:cs typeface="Arial"/>
              </a:rPr>
              <a:t>The pandemic exposed and exacerbated</a:t>
            </a:r>
            <a:r>
              <a:rPr lang="en-US" sz="2800">
                <a:solidFill>
                  <a:srgbClr val="00534B"/>
                </a:solidFill>
                <a:latin typeface="Arial"/>
                <a:cs typeface="Arial"/>
              </a:rPr>
              <a:t> long standing </a:t>
            </a:r>
            <a:r>
              <a:rPr lang="en-US" sz="2800" b="0" i="0" u="none" strike="noStrike">
                <a:solidFill>
                  <a:srgbClr val="00534B"/>
                </a:solidFill>
                <a:effectLst/>
                <a:latin typeface="Arial"/>
                <a:cs typeface="Arial"/>
              </a:rPr>
              <a:t>inequalities within London</a:t>
            </a:r>
            <a:r>
              <a:rPr lang="en-US" sz="2800">
                <a:solidFill>
                  <a:srgbClr val="00534B"/>
                </a:solidFill>
                <a:latin typeface="Arial"/>
                <a:cs typeface="Arial"/>
              </a:rPr>
              <a:t> and </a:t>
            </a:r>
            <a:r>
              <a:rPr lang="en-US" sz="2800" b="0" i="0" u="none" strike="noStrike">
                <a:solidFill>
                  <a:srgbClr val="00534B"/>
                </a:solidFill>
                <a:effectLst/>
                <a:latin typeface="Arial"/>
                <a:cs typeface="Arial"/>
              </a:rPr>
              <a:t>highlighted the growing urgency of the climate emergency.</a:t>
            </a:r>
            <a:r>
              <a:rPr lang="en-US" sz="2800" b="0" i="0">
                <a:solidFill>
                  <a:srgbClr val="00534B"/>
                </a:solidFill>
                <a:effectLst/>
                <a:latin typeface="Arial"/>
                <a:cs typeface="Arial"/>
              </a:rPr>
              <a:t>​</a:t>
            </a:r>
          </a:p>
          <a:p>
            <a:pPr algn="l" rtl="0" fontAlgn="base"/>
            <a:r>
              <a:rPr lang="en-US" sz="2800" b="0" i="0">
                <a:solidFill>
                  <a:srgbClr val="00534B"/>
                </a:solidFill>
                <a:effectLst/>
                <a:latin typeface="Arial"/>
                <a:cs typeface="Arial"/>
              </a:rPr>
              <a:t>​</a:t>
            </a:r>
          </a:p>
          <a:p>
            <a:pPr algn="l" rtl="0" fontAlgn="base"/>
            <a:r>
              <a:rPr lang="en-GB" sz="2800" b="0" i="0" u="none" strike="noStrike">
                <a:solidFill>
                  <a:srgbClr val="00534B"/>
                </a:solidFill>
                <a:effectLst/>
                <a:latin typeface="Arial"/>
                <a:cs typeface="Arial"/>
              </a:rPr>
              <a:t>In response, the Mayor of London and London Councils convened some of London's leading organisations across the public sector, business, trade unions and community groups to lead London's recovery and mitigate the worst effects for those hardest hit. </a:t>
            </a:r>
            <a:r>
              <a:rPr lang="en-US" sz="2800" b="0" i="0">
                <a:solidFill>
                  <a:srgbClr val="00534B"/>
                </a:solidFill>
                <a:effectLst/>
                <a:latin typeface="Arial"/>
                <a:cs typeface="Arial"/>
              </a:rPr>
              <a:t>​</a:t>
            </a:r>
          </a:p>
          <a:p>
            <a:pPr algn="l" rtl="0" fontAlgn="base"/>
            <a:r>
              <a:rPr lang="en-GB" sz="2800" b="0" i="0">
                <a:solidFill>
                  <a:srgbClr val="00534B"/>
                </a:solidFill>
                <a:effectLst/>
                <a:latin typeface="Calibri"/>
                <a:cs typeface="Calibri"/>
              </a:rPr>
              <a:t>​</a:t>
            </a:r>
            <a:endParaRPr lang="en-GB" sz="2800" b="0" i="0">
              <a:solidFill>
                <a:srgbClr val="00534B"/>
              </a:solidFill>
              <a:effectLst/>
              <a:latin typeface="Calibri"/>
              <a:ea typeface="Calibri"/>
              <a:cs typeface="Calibri"/>
            </a:endParaRPr>
          </a:p>
          <a:p>
            <a:pPr algn="l" rtl="0" fontAlgn="base"/>
            <a:r>
              <a:rPr lang="en-US" sz="2800" b="0" i="0" u="none" strike="noStrike">
                <a:solidFill>
                  <a:srgbClr val="00534B"/>
                </a:solidFill>
                <a:effectLst/>
                <a:latin typeface="Arial"/>
                <a:cs typeface="Arial"/>
              </a:rPr>
              <a:t>A number of </a:t>
            </a:r>
            <a:r>
              <a:rPr lang="en-US" sz="2800" b="0" i="0" u="none" strike="noStrike" err="1">
                <a:solidFill>
                  <a:srgbClr val="00534B"/>
                </a:solidFill>
                <a:effectLst/>
                <a:latin typeface="Arial"/>
                <a:cs typeface="Arial"/>
              </a:rPr>
              <a:t>organisations</a:t>
            </a:r>
            <a:r>
              <a:rPr lang="en-US" sz="2800" b="0" i="0" u="none" strike="noStrike">
                <a:solidFill>
                  <a:srgbClr val="00534B"/>
                </a:solidFill>
                <a:effectLst/>
                <a:latin typeface="Arial"/>
                <a:cs typeface="Arial"/>
              </a:rPr>
              <a:t> from this</a:t>
            </a:r>
            <a:r>
              <a:rPr lang="en-US" sz="2800">
                <a:solidFill>
                  <a:srgbClr val="00534B"/>
                </a:solidFill>
                <a:latin typeface="Arial"/>
                <a:cs typeface="Arial"/>
              </a:rPr>
              <a:t> 'London Recovery Board'</a:t>
            </a:r>
            <a:r>
              <a:rPr lang="en-US" sz="2800" b="0" i="0" u="none" strike="noStrike">
                <a:solidFill>
                  <a:srgbClr val="00534B"/>
                </a:solidFill>
                <a:effectLst/>
                <a:latin typeface="Arial"/>
                <a:cs typeface="Arial"/>
              </a:rPr>
              <a:t> came together to form the </a:t>
            </a:r>
            <a:r>
              <a:rPr lang="en-US" sz="2800">
                <a:solidFill>
                  <a:srgbClr val="00534B"/>
                </a:solidFill>
                <a:latin typeface="Arial"/>
                <a:cs typeface="Arial"/>
              </a:rPr>
              <a:t>London Anchor Institutions' </a:t>
            </a:r>
            <a:r>
              <a:rPr lang="en-US" sz="2800" b="0" i="0" u="none" strike="noStrike">
                <a:solidFill>
                  <a:srgbClr val="00534B"/>
                </a:solidFill>
                <a:effectLst/>
                <a:latin typeface="Arial"/>
                <a:cs typeface="Arial"/>
              </a:rPr>
              <a:t>Network.</a:t>
            </a:r>
            <a:endParaRPr lang="en-GB" sz="2800" b="0" i="0">
              <a:solidFill>
                <a:srgbClr val="00534B"/>
              </a:solidFill>
              <a:effectLst/>
              <a:latin typeface="Arial"/>
              <a:cs typeface="Arial"/>
            </a:endParaRPr>
          </a:p>
          <a:p>
            <a:pPr algn="l">
              <a:defRPr/>
            </a:pPr>
            <a:endParaRPr lang="en-US" sz="2800">
              <a:solidFill>
                <a:srgbClr val="00534B"/>
              </a:solidFill>
              <a:latin typeface="Arial" panose="020B0604020202020204" pitchFamily="34" charset="0"/>
              <a:cs typeface="Arial" panose="020B0604020202020204" pitchFamily="34" charset="0"/>
            </a:endParaRPr>
          </a:p>
          <a:p>
            <a:pPr algn="l">
              <a:defRPr/>
            </a:pPr>
            <a:r>
              <a:rPr lang="en-US" sz="2800">
                <a:solidFill>
                  <a:srgbClr val="00534B"/>
                </a:solidFill>
                <a:latin typeface="Arial"/>
                <a:cs typeface="Arial"/>
              </a:rPr>
              <a:t>Two years on, the work of the network is just as relevant as when it began. </a:t>
            </a:r>
            <a:endParaRPr lang="en-US" sz="2800">
              <a:solidFill>
                <a:srgbClr val="00534B"/>
              </a:solidFill>
              <a:latin typeface="Arial" panose="020B0604020202020204" pitchFamily="34" charset="0"/>
              <a:cs typeface="Arial" panose="020B0604020202020204" pitchFamily="34" charset="0"/>
            </a:endParaRPr>
          </a:p>
          <a:p>
            <a:pPr algn="l" rtl="0">
              <a:buClr>
                <a:schemeClr val="dk1"/>
              </a:buClr>
              <a:buSzPts val="1800"/>
              <a:defRPr/>
            </a:pPr>
            <a:endParaRPr lang="en-US" sz="3400">
              <a:solidFill>
                <a:srgbClr val="00C067"/>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7BEC184-6244-5DA3-B0B4-6C89188BD7D7}"/>
              </a:ext>
            </a:extLst>
          </p:cNvPr>
          <p:cNvSpPr txBox="1"/>
          <p:nvPr/>
        </p:nvSpPr>
        <p:spPr>
          <a:xfrm>
            <a:off x="1113953" y="2804194"/>
            <a:ext cx="7630274" cy="3046988"/>
          </a:xfrm>
          <a:prstGeom prst="rect">
            <a:avLst/>
          </a:prstGeom>
          <a:noFill/>
          <a:ln>
            <a:noFill/>
          </a:ln>
        </p:spPr>
        <p:txBody>
          <a:bodyPr wrap="square" lIns="91440" tIns="45720" rIns="91440" bIns="45720" rtlCol="0" anchor="t">
            <a:spAutoFit/>
          </a:bodyPr>
          <a:lstStyle/>
          <a:p>
            <a:pPr algn="l"/>
            <a:r>
              <a:rPr lang="en-US" sz="3200" b="1">
                <a:solidFill>
                  <a:srgbClr val="00C067"/>
                </a:solidFill>
                <a:latin typeface="Arial"/>
                <a:cs typeface="Arial"/>
              </a:rPr>
              <a:t>In March 2021, some of London's biggest </a:t>
            </a:r>
            <a:r>
              <a:rPr lang="en-US" sz="3200" b="1" err="1">
                <a:solidFill>
                  <a:srgbClr val="00C067"/>
                </a:solidFill>
                <a:latin typeface="Arial"/>
                <a:cs typeface="Arial"/>
              </a:rPr>
              <a:t>organisations</a:t>
            </a:r>
            <a:r>
              <a:rPr lang="en-US" sz="3200" b="1">
                <a:solidFill>
                  <a:srgbClr val="00C067"/>
                </a:solidFill>
                <a:latin typeface="Arial"/>
                <a:cs typeface="Arial"/>
              </a:rPr>
              <a:t> came together </a:t>
            </a:r>
            <a:r>
              <a:rPr lang="en-US" sz="3200" b="1" i="0" u="none" strike="noStrike">
                <a:solidFill>
                  <a:srgbClr val="00C067"/>
                </a:solidFill>
                <a:effectLst/>
                <a:latin typeface="Arial"/>
                <a:cs typeface="Arial"/>
              </a:rPr>
              <a:t>to </a:t>
            </a:r>
            <a:r>
              <a:rPr lang="en-US" sz="3200" b="1">
                <a:solidFill>
                  <a:srgbClr val="00C067"/>
                </a:solidFill>
                <a:latin typeface="Arial"/>
                <a:cs typeface="Arial"/>
              </a:rPr>
              <a:t>support the capital’s recovery from </a:t>
            </a:r>
            <a:r>
              <a:rPr lang="en-US" sz="3200" b="1" i="0" u="none" strike="noStrike">
                <a:solidFill>
                  <a:srgbClr val="00C067"/>
                </a:solidFill>
                <a:effectLst/>
                <a:latin typeface="Arial"/>
                <a:cs typeface="Arial"/>
              </a:rPr>
              <a:t>the </a:t>
            </a:r>
            <a:r>
              <a:rPr lang="en-US" sz="3200" b="1">
                <a:solidFill>
                  <a:srgbClr val="00C067"/>
                </a:solidFill>
                <a:latin typeface="Arial"/>
                <a:cs typeface="Arial"/>
              </a:rPr>
              <a:t>COVID-19 pandemic</a:t>
            </a:r>
            <a:r>
              <a:rPr lang="en-US" sz="3200" b="1" i="0" u="none" strike="noStrike">
                <a:solidFill>
                  <a:srgbClr val="00C067"/>
                </a:solidFill>
                <a:effectLst/>
                <a:latin typeface="Arial"/>
                <a:cs typeface="Arial"/>
              </a:rPr>
              <a:t>.</a:t>
            </a:r>
            <a:r>
              <a:rPr lang="en-US" sz="3200" b="1">
                <a:solidFill>
                  <a:srgbClr val="00C067"/>
                </a:solidFill>
                <a:latin typeface="Arial"/>
                <a:cs typeface="Arial"/>
              </a:rPr>
              <a:t> </a:t>
            </a:r>
            <a:endParaRPr lang="en-US" sz="3200" b="1">
              <a:solidFill>
                <a:srgbClr val="00C067"/>
              </a:solidFill>
            </a:endParaRPr>
          </a:p>
          <a:p>
            <a:pPr algn="l"/>
            <a:endParaRPr lang="en-US" sz="3200">
              <a:solidFill>
                <a:srgbClr val="00C067"/>
              </a:solidFill>
              <a:latin typeface="Arial"/>
              <a:cs typeface="Arial"/>
            </a:endParaRPr>
          </a:p>
          <a:p>
            <a:pPr algn="l" rtl="0">
              <a:buClr>
                <a:schemeClr val="dk1"/>
              </a:buClr>
              <a:buSzPts val="1800"/>
              <a:defRPr/>
            </a:pPr>
            <a:endParaRPr lang="en-US" sz="3200">
              <a:solidFill>
                <a:srgbClr val="00C067"/>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8B0F6EDE-1936-CB87-B537-09B8629BDC62}"/>
              </a:ext>
            </a:extLst>
          </p:cNvPr>
          <p:cNvSpPr/>
          <p:nvPr/>
        </p:nvSpPr>
        <p:spPr>
          <a:xfrm>
            <a:off x="-3112527" y="7912244"/>
            <a:ext cx="10032566" cy="100325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con&#10;&#10;Description automatically generated with medium confidence">
            <a:extLst>
              <a:ext uri="{FF2B5EF4-FFF2-40B4-BE49-F238E27FC236}">
                <a16:creationId xmlns:a16="http://schemas.microsoft.com/office/drawing/2014/main" id="{92D52141-A116-F9C7-84FD-D7139B54639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922" y="8906013"/>
            <a:ext cx="2062253" cy="2062253"/>
          </a:xfrm>
          <a:prstGeom prst="rect">
            <a:avLst/>
          </a:prstGeom>
        </p:spPr>
      </p:pic>
    </p:spTree>
    <p:extLst>
      <p:ext uri="{BB962C8B-B14F-4D97-AF65-F5344CB8AC3E}">
        <p14:creationId xmlns:p14="http://schemas.microsoft.com/office/powerpoint/2010/main" val="222711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3F70C3-601B-4A10-BB82-84A292EFB51D}"/>
              </a:ext>
            </a:extLst>
          </p:cNvPr>
          <p:cNvSpPr/>
          <p:nvPr/>
        </p:nvSpPr>
        <p:spPr>
          <a:xfrm>
            <a:off x="-34060" y="4682"/>
            <a:ext cx="20138159" cy="11309350"/>
          </a:xfrm>
          <a:prstGeom prst="rect">
            <a:avLst/>
          </a:prstGeom>
          <a:solidFill>
            <a:srgbClr val="A4DEC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CBA76BA-C8FF-41F8-9CFB-978A75CDAA02}"/>
              </a:ext>
            </a:extLst>
          </p:cNvPr>
          <p:cNvSpPr/>
          <p:nvPr/>
        </p:nvSpPr>
        <p:spPr>
          <a:xfrm>
            <a:off x="-3740150" y="-1203325"/>
            <a:ext cx="14217951" cy="13144500"/>
          </a:xfrm>
          <a:prstGeom prst="ellipse">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ject 2">
            <a:extLst>
              <a:ext uri="{FF2B5EF4-FFF2-40B4-BE49-F238E27FC236}">
                <a16:creationId xmlns:a16="http://schemas.microsoft.com/office/drawing/2014/main" id="{2F8E8474-79E0-464E-A7A9-E643877A60DF}"/>
              </a:ext>
            </a:extLst>
          </p:cNvPr>
          <p:cNvSpPr txBox="1">
            <a:spLocks noGrp="1"/>
          </p:cNvSpPr>
          <p:nvPr>
            <p:ph type="title"/>
          </p:nvPr>
        </p:nvSpPr>
        <p:spPr>
          <a:xfrm>
            <a:off x="1181968" y="1039742"/>
            <a:ext cx="8507730" cy="1123384"/>
          </a:xfrm>
          <a:prstGeom prst="rect">
            <a:avLst/>
          </a:prstGeom>
        </p:spPr>
        <p:txBody>
          <a:bodyPr vert="horz" wrap="square" lIns="0" tIns="15240" rIns="0" bIns="0" rtlCol="0" anchor="t">
            <a:spAutoFit/>
          </a:bodyPr>
          <a:lstStyle/>
          <a:p>
            <a:pPr algn="l"/>
            <a:r>
              <a:rPr lang="en-GB" sz="7200">
                <a:solidFill>
                  <a:schemeClr val="bg1"/>
                </a:solidFill>
              </a:rPr>
              <a:t>Membership</a:t>
            </a:r>
          </a:p>
        </p:txBody>
      </p:sp>
      <p:sp>
        <p:nvSpPr>
          <p:cNvPr id="8" name="object 3">
            <a:extLst>
              <a:ext uri="{FF2B5EF4-FFF2-40B4-BE49-F238E27FC236}">
                <a16:creationId xmlns:a16="http://schemas.microsoft.com/office/drawing/2014/main" id="{53BB2BC1-5A09-49E0-A5BB-401606AD79F8}"/>
              </a:ext>
            </a:extLst>
          </p:cNvPr>
          <p:cNvSpPr txBox="1"/>
          <p:nvPr/>
        </p:nvSpPr>
        <p:spPr>
          <a:xfrm>
            <a:off x="1197110" y="2953310"/>
            <a:ext cx="8839200" cy="6472156"/>
          </a:xfrm>
          <a:prstGeom prst="rect">
            <a:avLst/>
          </a:prstGeom>
        </p:spPr>
        <p:txBody>
          <a:bodyPr vert="horz" wrap="square" lIns="0" tIns="12065" rIns="0" bIns="0" rtlCol="0" anchor="t">
            <a:spAutoFit/>
          </a:bodyPr>
          <a:lstStyle/>
          <a:p>
            <a:pPr algn="l" rtl="0" fontAlgn="base"/>
            <a:r>
              <a:rPr lang="en-GB" sz="2800">
                <a:solidFill>
                  <a:srgbClr val="00C067"/>
                </a:solidFill>
                <a:latin typeface="Arial"/>
                <a:cs typeface="Arial"/>
              </a:rPr>
              <a:t>The network</a:t>
            </a:r>
            <a:r>
              <a:rPr lang="en-GB" sz="2800" b="0" i="0" u="none" strike="noStrike">
                <a:solidFill>
                  <a:srgbClr val="00C067"/>
                </a:solidFill>
                <a:effectLst/>
                <a:latin typeface="Arial"/>
                <a:cs typeface="Arial"/>
              </a:rPr>
              <a:t> </a:t>
            </a:r>
            <a:r>
              <a:rPr lang="en-GB" sz="2800">
                <a:solidFill>
                  <a:srgbClr val="00C067"/>
                </a:solidFill>
                <a:latin typeface="Arial"/>
                <a:cs typeface="Arial"/>
              </a:rPr>
              <a:t>has </a:t>
            </a:r>
            <a:r>
              <a:rPr lang="en-GB" sz="2800" b="0" i="0" u="none" strike="noStrike">
                <a:solidFill>
                  <a:srgbClr val="00C067"/>
                </a:solidFill>
                <a:effectLst/>
                <a:latin typeface="Arial"/>
                <a:cs typeface="Arial"/>
              </a:rPr>
              <a:t>a growing membership across the public, private, faith-based, education and cultural sectors</a:t>
            </a:r>
            <a:r>
              <a:rPr lang="en-US" sz="2800" b="0" i="0">
                <a:solidFill>
                  <a:srgbClr val="00C067"/>
                </a:solidFill>
                <a:effectLst/>
                <a:latin typeface="Arial"/>
                <a:cs typeface="Arial"/>
              </a:rPr>
              <a:t>​</a:t>
            </a:r>
          </a:p>
          <a:p>
            <a:pPr algn="l" rtl="0" fontAlgn="base"/>
            <a:r>
              <a:rPr lang="en-GB" sz="2800" b="0" i="0">
                <a:solidFill>
                  <a:srgbClr val="00C067"/>
                </a:solidFill>
                <a:effectLst/>
                <a:latin typeface="Arial"/>
                <a:cs typeface="Arial"/>
              </a:rPr>
              <a:t>​</a:t>
            </a:r>
          </a:p>
          <a:p>
            <a:pPr algn="l" rtl="0" fontAlgn="base"/>
            <a:r>
              <a:rPr lang="en-GB" sz="2800" b="0" i="0">
                <a:solidFill>
                  <a:srgbClr val="00C067"/>
                </a:solidFill>
                <a:effectLst/>
                <a:latin typeface="Arial"/>
                <a:cs typeface="Arial"/>
              </a:rPr>
              <a:t>​</a:t>
            </a:r>
            <a:r>
              <a:rPr lang="en-GB" sz="2800" b="0" i="0" u="none" strike="noStrike">
                <a:solidFill>
                  <a:srgbClr val="00C067"/>
                </a:solidFill>
                <a:effectLst/>
                <a:latin typeface="Arial"/>
                <a:cs typeface="Arial"/>
              </a:rPr>
              <a:t>Who collectively represent dozens of anchors across the city </a:t>
            </a:r>
            <a:endParaRPr lang="en-US" sz="2800" b="0" i="0">
              <a:solidFill>
                <a:srgbClr val="00C067"/>
              </a:solidFill>
              <a:effectLst/>
              <a:latin typeface="Arial"/>
              <a:cs typeface="Arial"/>
            </a:endParaRPr>
          </a:p>
          <a:p>
            <a:pPr algn="l" rtl="0" fontAlgn="base"/>
            <a:r>
              <a:rPr lang="en-GB" sz="2800" b="0" i="0">
                <a:solidFill>
                  <a:srgbClr val="00C067"/>
                </a:solidFill>
                <a:effectLst/>
                <a:latin typeface="Arial"/>
                <a:cs typeface="Arial"/>
              </a:rPr>
              <a:t>​</a:t>
            </a:r>
          </a:p>
          <a:p>
            <a:pPr algn="l" rtl="0" fontAlgn="base"/>
            <a:r>
              <a:rPr lang="en-GB" sz="2800" b="0" i="0" u="none" strike="noStrike">
                <a:solidFill>
                  <a:srgbClr val="00C067"/>
                </a:solidFill>
                <a:effectLst/>
                <a:latin typeface="Arial"/>
                <a:cs typeface="Arial"/>
              </a:rPr>
              <a:t>Employing tens of thousands of people, </a:t>
            </a:r>
            <a:r>
              <a:rPr lang="en-GB" sz="2800">
                <a:solidFill>
                  <a:srgbClr val="00C067"/>
                </a:solidFill>
                <a:latin typeface="Arial"/>
                <a:cs typeface="Arial"/>
              </a:rPr>
              <a:t>spending </a:t>
            </a:r>
            <a:r>
              <a:rPr lang="en-GB" sz="2800" b="0" i="0" u="none" strike="noStrike">
                <a:solidFill>
                  <a:srgbClr val="00C067"/>
                </a:solidFill>
                <a:effectLst/>
                <a:latin typeface="Arial"/>
                <a:cs typeface="Arial"/>
              </a:rPr>
              <a:t>billions of pounds a year and </a:t>
            </a:r>
            <a:r>
              <a:rPr lang="en-GB" sz="2800">
                <a:solidFill>
                  <a:srgbClr val="00C067"/>
                </a:solidFill>
                <a:latin typeface="Arial"/>
                <a:cs typeface="Arial"/>
              </a:rPr>
              <a:t>managing</a:t>
            </a:r>
            <a:r>
              <a:rPr lang="en-GB" sz="2800" b="0" i="0" u="none" strike="noStrike">
                <a:solidFill>
                  <a:srgbClr val="00C067"/>
                </a:solidFill>
                <a:effectLst/>
                <a:latin typeface="Arial"/>
                <a:cs typeface="Arial"/>
              </a:rPr>
              <a:t> millions of square metres of real estate</a:t>
            </a:r>
            <a:r>
              <a:rPr lang="en-US" sz="2800" b="0" i="0">
                <a:solidFill>
                  <a:srgbClr val="00C067"/>
                </a:solidFill>
                <a:effectLst/>
                <a:latin typeface="Arial"/>
                <a:cs typeface="Arial"/>
              </a:rPr>
              <a:t>​</a:t>
            </a:r>
          </a:p>
          <a:p>
            <a:pPr algn="l" rtl="0" fontAlgn="base"/>
            <a:r>
              <a:rPr lang="en-GB" sz="2800" b="0" i="0">
                <a:solidFill>
                  <a:srgbClr val="00C067"/>
                </a:solidFill>
                <a:effectLst/>
                <a:latin typeface="Arial"/>
                <a:cs typeface="Arial"/>
              </a:rPr>
              <a:t>​</a:t>
            </a:r>
          </a:p>
          <a:p>
            <a:pPr algn="l" rtl="0" fontAlgn="base"/>
            <a:r>
              <a:rPr lang="en-GB" sz="2800">
                <a:solidFill>
                  <a:srgbClr val="00C067"/>
                </a:solidFill>
                <a:latin typeface="Arial"/>
                <a:cs typeface="Arial"/>
              </a:rPr>
              <a:t>We are working together to make a significant difference </a:t>
            </a:r>
            <a:endParaRPr lang="en-US" sz="2800" b="0" i="0" err="1">
              <a:solidFill>
                <a:srgbClr val="00C067"/>
              </a:solidFill>
              <a:effectLst/>
              <a:latin typeface="Segoe UI" panose="020B0502040204020203" pitchFamily="34" charset="0"/>
            </a:endParaRPr>
          </a:p>
          <a:p>
            <a:endParaRPr lang="en-US" sz="2800">
              <a:solidFill>
                <a:srgbClr val="00C067"/>
              </a:solidFill>
              <a:effectLst/>
              <a:latin typeface="Arial" panose="020B0604020202020204" pitchFamily="34" charset="0"/>
              <a:ea typeface="Arial" panose="020B0604020202020204" pitchFamily="34" charset="0"/>
            </a:endParaRPr>
          </a:p>
          <a:p>
            <a:pPr>
              <a:lnSpc>
                <a:spcPct val="107000"/>
              </a:lnSpc>
            </a:pPr>
            <a:endParaRPr lang="en-US" sz="2800">
              <a:solidFill>
                <a:srgbClr val="00C067"/>
              </a:solidFill>
              <a:latin typeface="Arial"/>
              <a:cs typeface="Arial"/>
            </a:endParaRPr>
          </a:p>
        </p:txBody>
      </p:sp>
      <p:pic>
        <p:nvPicPr>
          <p:cNvPr id="3" name="Picture 3" descr="A picture containing text&#10;&#10;Description automatically generated">
            <a:extLst>
              <a:ext uri="{FF2B5EF4-FFF2-40B4-BE49-F238E27FC236}">
                <a16:creationId xmlns:a16="http://schemas.microsoft.com/office/drawing/2014/main" id="{9E7A55EF-03E6-FC01-C833-3A2FD2C04802}"/>
              </a:ext>
            </a:extLst>
          </p:cNvPr>
          <p:cNvPicPr>
            <a:picLocks noChangeAspect="1"/>
          </p:cNvPicPr>
          <p:nvPr/>
        </p:nvPicPr>
        <p:blipFill>
          <a:blip r:embed="rId2"/>
          <a:stretch>
            <a:fillRect/>
          </a:stretch>
        </p:blipFill>
        <p:spPr>
          <a:xfrm>
            <a:off x="9635193" y="2235835"/>
            <a:ext cx="10475791" cy="6902359"/>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45103980-1E44-462F-BC72-E0EF93E5718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922" y="8906013"/>
            <a:ext cx="2062253" cy="2062253"/>
          </a:xfrm>
          <a:prstGeom prst="rect">
            <a:avLst/>
          </a:prstGeom>
        </p:spPr>
      </p:pic>
    </p:spTree>
    <p:extLst>
      <p:ext uri="{BB962C8B-B14F-4D97-AF65-F5344CB8AC3E}">
        <p14:creationId xmlns:p14="http://schemas.microsoft.com/office/powerpoint/2010/main" val="345507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279F14-3F3A-4B52-B715-1813CDD96BF6}"/>
              </a:ext>
            </a:extLst>
          </p:cNvPr>
          <p:cNvSpPr/>
          <p:nvPr/>
        </p:nvSpPr>
        <p:spPr>
          <a:xfrm>
            <a:off x="0" y="0"/>
            <a:ext cx="20104100" cy="11309350"/>
          </a:xfrm>
          <a:prstGeom prst="rect">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DE8C2BE-CC90-46AA-AB86-22DE9B1DC9C8}"/>
              </a:ext>
            </a:extLst>
          </p:cNvPr>
          <p:cNvSpPr/>
          <p:nvPr/>
        </p:nvSpPr>
        <p:spPr>
          <a:xfrm>
            <a:off x="-3112527" y="7792317"/>
            <a:ext cx="10032566" cy="100325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ject 2">
            <a:extLst>
              <a:ext uri="{FF2B5EF4-FFF2-40B4-BE49-F238E27FC236}">
                <a16:creationId xmlns:a16="http://schemas.microsoft.com/office/drawing/2014/main" id="{2F8E8474-79E0-464E-A7A9-E643877A60DF}"/>
              </a:ext>
            </a:extLst>
          </p:cNvPr>
          <p:cNvSpPr txBox="1">
            <a:spLocks noGrp="1"/>
          </p:cNvSpPr>
          <p:nvPr>
            <p:ph type="title"/>
          </p:nvPr>
        </p:nvSpPr>
        <p:spPr>
          <a:xfrm>
            <a:off x="1181968" y="1039742"/>
            <a:ext cx="8507730" cy="1123384"/>
          </a:xfrm>
          <a:prstGeom prst="rect">
            <a:avLst/>
          </a:prstGeom>
        </p:spPr>
        <p:txBody>
          <a:bodyPr vert="horz" wrap="square" lIns="0" tIns="15240" rIns="0" bIns="0" rtlCol="0" anchor="t">
            <a:spAutoFit/>
          </a:bodyPr>
          <a:lstStyle/>
          <a:p>
            <a:pPr algn="l"/>
            <a:r>
              <a:rPr lang="en-GB" sz="7200">
                <a:solidFill>
                  <a:schemeClr val="bg1"/>
                </a:solidFill>
              </a:rPr>
              <a:t>How it works</a:t>
            </a:r>
            <a:endParaRPr lang="en-US"/>
          </a:p>
        </p:txBody>
      </p:sp>
      <p:sp>
        <p:nvSpPr>
          <p:cNvPr id="6" name="TextBox 5">
            <a:extLst>
              <a:ext uri="{FF2B5EF4-FFF2-40B4-BE49-F238E27FC236}">
                <a16:creationId xmlns:a16="http://schemas.microsoft.com/office/drawing/2014/main" id="{54F85F60-55F2-4C45-969F-E72300F8CBA5}"/>
              </a:ext>
            </a:extLst>
          </p:cNvPr>
          <p:cNvSpPr txBox="1"/>
          <p:nvPr/>
        </p:nvSpPr>
        <p:spPr>
          <a:xfrm>
            <a:off x="1200584" y="2910553"/>
            <a:ext cx="7860866" cy="5909310"/>
          </a:xfrm>
          <a:prstGeom prst="rect">
            <a:avLst/>
          </a:prstGeom>
          <a:noFill/>
          <a:ln>
            <a:noFill/>
          </a:ln>
        </p:spPr>
        <p:txBody>
          <a:bodyPr wrap="square" lIns="91440" tIns="45720" rIns="91440" bIns="45720" rtlCol="0" anchor="t">
            <a:spAutoFit/>
          </a:bodyPr>
          <a:lstStyle/>
          <a:p>
            <a:pPr algn="l" rtl="0">
              <a:lnSpc>
                <a:spcPct val="90000"/>
              </a:lnSpc>
              <a:buClr>
                <a:schemeClr val="dk1"/>
              </a:buClr>
              <a:buSzPts val="1800"/>
            </a:pPr>
            <a:r>
              <a:rPr lang="en-GB" sz="3600">
                <a:solidFill>
                  <a:srgbClr val="00EA78"/>
                </a:solidFill>
                <a:latin typeface="Arial"/>
                <a:cs typeface="Arial"/>
              </a:rPr>
              <a:t>The network’s goals are bold and ambitious</a:t>
            </a:r>
          </a:p>
          <a:p>
            <a:pPr algn="l" rtl="0">
              <a:lnSpc>
                <a:spcPct val="90000"/>
              </a:lnSpc>
              <a:buClr>
                <a:schemeClr val="dk1"/>
              </a:buClr>
              <a:buSzPts val="1800"/>
            </a:pPr>
            <a:endParaRPr lang="en-GB" sz="3600">
              <a:solidFill>
                <a:srgbClr val="00EA78"/>
              </a:solidFill>
              <a:latin typeface="Arial"/>
              <a:cs typeface="Arial"/>
            </a:endParaRPr>
          </a:p>
          <a:p>
            <a:pPr algn="l" rtl="0" fontAlgn="base"/>
            <a:r>
              <a:rPr lang="en-US" sz="3600" i="1">
                <a:solidFill>
                  <a:srgbClr val="00C067"/>
                </a:solidFill>
                <a:latin typeface="Arial"/>
                <a:cs typeface="Arial"/>
              </a:rPr>
              <a:t>To build a better London for everyone - a city that is more inclusive and sustainable, where economic opportunities are available to all and take less of a toll on our planet. </a:t>
            </a:r>
            <a:endParaRPr lang="en-US" i="1"/>
          </a:p>
          <a:p>
            <a:pPr algn="l"/>
            <a:endParaRPr lang="en-US" sz="3600">
              <a:solidFill>
                <a:srgbClr val="00C067"/>
              </a:solidFill>
              <a:latin typeface="Arial"/>
              <a:cs typeface="Arial"/>
            </a:endParaRPr>
          </a:p>
          <a:p>
            <a:pPr marL="0" marR="0" lvl="0" indent="0" algn="l" rtl="0">
              <a:lnSpc>
                <a:spcPct val="90000"/>
              </a:lnSpc>
              <a:spcBef>
                <a:spcPts val="0"/>
              </a:spcBef>
              <a:spcAft>
                <a:spcPts val="0"/>
              </a:spcAft>
              <a:buClr>
                <a:schemeClr val="dk1"/>
              </a:buClr>
              <a:buSzPts val="1800"/>
              <a:buNone/>
            </a:pPr>
            <a:endParaRPr lang="en-GB" sz="3600"/>
          </a:p>
          <a:p>
            <a:pPr marL="0" marR="0" lvl="0" indent="0" algn="l" rtl="0">
              <a:lnSpc>
                <a:spcPct val="90000"/>
              </a:lnSpc>
              <a:spcBef>
                <a:spcPts val="0"/>
              </a:spcBef>
              <a:spcAft>
                <a:spcPts val="0"/>
              </a:spcAft>
              <a:buClr>
                <a:schemeClr val="dk1"/>
              </a:buClr>
              <a:buSzPts val="1800"/>
              <a:buNone/>
            </a:pPr>
            <a:endParaRPr lang="en-US" sz="3600">
              <a:solidFill>
                <a:schemeClr val="bg1"/>
              </a:solidFill>
              <a:latin typeface="Arial" panose="020B0604020202020204" pitchFamily="34" charset="0"/>
              <a:cs typeface="Arial" panose="020B0604020202020204" pitchFamily="34" charset="0"/>
            </a:endParaRPr>
          </a:p>
        </p:txBody>
      </p:sp>
      <p:sp>
        <p:nvSpPr>
          <p:cNvPr id="8" name="object 3">
            <a:extLst>
              <a:ext uri="{FF2B5EF4-FFF2-40B4-BE49-F238E27FC236}">
                <a16:creationId xmlns:a16="http://schemas.microsoft.com/office/drawing/2014/main" id="{732BBCCA-73F0-4972-804D-BF541A4EA49F}"/>
              </a:ext>
            </a:extLst>
          </p:cNvPr>
          <p:cNvSpPr txBox="1"/>
          <p:nvPr/>
        </p:nvSpPr>
        <p:spPr>
          <a:xfrm>
            <a:off x="10163175" y="2974556"/>
            <a:ext cx="8839200" cy="8220584"/>
          </a:xfrm>
          <a:prstGeom prst="rect">
            <a:avLst/>
          </a:prstGeom>
        </p:spPr>
        <p:txBody>
          <a:bodyPr vert="horz" wrap="square" lIns="0" tIns="12065" rIns="0" bIns="0" rtlCol="0" anchor="t">
            <a:spAutoFit/>
          </a:bodyPr>
          <a:lstStyle/>
          <a:p>
            <a:pPr>
              <a:lnSpc>
                <a:spcPct val="107000"/>
              </a:lnSpc>
              <a:spcAft>
                <a:spcPts val="800"/>
              </a:spcAft>
            </a:pPr>
            <a:r>
              <a:rPr lang="en-US" sz="2800">
                <a:solidFill>
                  <a:srgbClr val="00C067"/>
                </a:solidFill>
                <a:latin typeface="Arial"/>
                <a:cs typeface="Arial"/>
              </a:rPr>
              <a:t>Individual 'anchor institutions’ (including us) support this mission by:  </a:t>
            </a:r>
            <a:endParaRPr lang="en-GB" sz="2800">
              <a:solidFill>
                <a:srgbClr val="00C067"/>
              </a:solidFill>
            </a:endParaRPr>
          </a:p>
          <a:p>
            <a:pPr>
              <a:lnSpc>
                <a:spcPct val="107000"/>
              </a:lnSpc>
              <a:spcAft>
                <a:spcPts val="800"/>
              </a:spcAft>
            </a:pPr>
            <a:endParaRPr lang="en-GB" sz="2800">
              <a:solidFill>
                <a:srgbClr val="00EA78"/>
              </a:solidFill>
              <a:latin typeface="Arial"/>
              <a:cs typeface="Arial"/>
            </a:endParaRPr>
          </a:p>
          <a:p>
            <a:pPr marL="457200" indent="-457200" algn="l" rtl="0">
              <a:spcAft>
                <a:spcPts val="800"/>
              </a:spcAft>
              <a:buFont typeface="Arial" panose="020B0604020202020204" pitchFamily="34" charset="0"/>
              <a:buChar char="•"/>
            </a:pPr>
            <a:r>
              <a:rPr lang="en-US" sz="2800" b="1">
                <a:solidFill>
                  <a:srgbClr val="00EA78"/>
                </a:solidFill>
                <a:latin typeface="Arial"/>
                <a:cs typeface="Arial"/>
              </a:rPr>
              <a:t>Setting targets </a:t>
            </a:r>
            <a:r>
              <a:rPr lang="en-GB" sz="2800" b="0" i="0" u="none" strike="noStrike">
                <a:solidFill>
                  <a:srgbClr val="00C067"/>
                </a:solidFill>
                <a:effectLst/>
                <a:latin typeface="Arial"/>
                <a:cs typeface="Arial"/>
              </a:rPr>
              <a:t>in relation</a:t>
            </a:r>
            <a:r>
              <a:rPr lang="en-GB" sz="2800">
                <a:solidFill>
                  <a:srgbClr val="00C067"/>
                </a:solidFill>
                <a:latin typeface="Arial"/>
                <a:cs typeface="Arial"/>
              </a:rPr>
              <a:t> to recruitment, procurement and </a:t>
            </a:r>
            <a:r>
              <a:rPr lang="en-GB" sz="2800" b="0" i="0" u="none" strike="noStrike">
                <a:solidFill>
                  <a:srgbClr val="00C067"/>
                </a:solidFill>
                <a:effectLst/>
                <a:latin typeface="Arial"/>
                <a:cs typeface="Arial"/>
              </a:rPr>
              <a:t>estate management practices  </a:t>
            </a:r>
            <a:r>
              <a:rPr lang="en-GB" sz="2800" b="0" i="0">
                <a:solidFill>
                  <a:srgbClr val="00C067"/>
                </a:solidFill>
                <a:effectLst/>
                <a:latin typeface="Arial"/>
                <a:cs typeface="Arial"/>
              </a:rPr>
              <a:t>​</a:t>
            </a:r>
            <a:br>
              <a:rPr lang="en-GB" sz="2800" b="0" i="0">
                <a:effectLst/>
                <a:latin typeface="Arial"/>
                <a:cs typeface="Arial"/>
              </a:rPr>
            </a:br>
            <a:endParaRPr lang="en-GB" sz="2800" b="1">
              <a:solidFill>
                <a:srgbClr val="00EA78"/>
              </a:solidFill>
              <a:latin typeface="Arial"/>
              <a:cs typeface="Arial"/>
            </a:endParaRPr>
          </a:p>
          <a:p>
            <a:pPr marL="457200" indent="-457200" algn="l" rtl="0">
              <a:spcAft>
                <a:spcPts val="800"/>
              </a:spcAft>
              <a:buFont typeface="Arial" panose="020B0604020202020204" pitchFamily="34" charset="0"/>
              <a:buChar char="•"/>
            </a:pPr>
            <a:r>
              <a:rPr lang="en-GB" sz="2800" b="1">
                <a:solidFill>
                  <a:srgbClr val="00EA78"/>
                </a:solidFill>
                <a:latin typeface="Arial"/>
                <a:cs typeface="Arial"/>
              </a:rPr>
              <a:t>Sharing learning and best practice </a:t>
            </a:r>
            <a:r>
              <a:rPr lang="en-GB" sz="2800" b="0" i="0" u="none" strike="noStrike">
                <a:solidFill>
                  <a:srgbClr val="00C067"/>
                </a:solidFill>
                <a:effectLst/>
                <a:latin typeface="Arial"/>
                <a:cs typeface="Arial"/>
              </a:rPr>
              <a:t>about how to baseline, define and then deliver against these </a:t>
            </a:r>
            <a:r>
              <a:rPr lang="en-GB" sz="2800">
                <a:solidFill>
                  <a:srgbClr val="00C067"/>
                </a:solidFill>
                <a:latin typeface="Arial"/>
                <a:cs typeface="Arial"/>
              </a:rPr>
              <a:t>targets</a:t>
            </a:r>
          </a:p>
          <a:p>
            <a:pPr marL="457200" indent="-457200" algn="l">
              <a:spcAft>
                <a:spcPts val="800"/>
              </a:spcAft>
              <a:buFont typeface="Arial" panose="020B0604020202020204" pitchFamily="34" charset="0"/>
              <a:buChar char="•"/>
            </a:pPr>
            <a:endParaRPr lang="en-GB" sz="2800">
              <a:solidFill>
                <a:srgbClr val="00C067"/>
              </a:solidFill>
              <a:latin typeface="Arial"/>
              <a:cs typeface="Arial"/>
            </a:endParaRPr>
          </a:p>
          <a:p>
            <a:pPr marL="457200" indent="-457200" algn="l">
              <a:spcAft>
                <a:spcPts val="800"/>
              </a:spcAft>
              <a:buFont typeface="Arial" panose="020B0604020202020204" pitchFamily="34" charset="0"/>
              <a:buChar char="•"/>
            </a:pPr>
            <a:r>
              <a:rPr lang="en-GB" sz="2800" b="1">
                <a:solidFill>
                  <a:srgbClr val="00EA78"/>
                </a:solidFill>
                <a:latin typeface="Arial"/>
                <a:cs typeface="Arial"/>
              </a:rPr>
              <a:t>Collaborating on joint projects </a:t>
            </a:r>
            <a:r>
              <a:rPr lang="en-GB" sz="2800" b="0" i="0" u="none" strike="noStrike">
                <a:solidFill>
                  <a:srgbClr val="00C067"/>
                </a:solidFill>
                <a:effectLst/>
                <a:latin typeface="Arial"/>
                <a:cs typeface="Arial"/>
              </a:rPr>
              <a:t>such as job fairs, supplier databases or training</a:t>
            </a:r>
            <a:endParaRPr lang="en-GB"/>
          </a:p>
          <a:p>
            <a:pPr marL="342900" lvl="0" indent="-342900">
              <a:lnSpc>
                <a:spcPct val="107000"/>
              </a:lnSpc>
              <a:spcAft>
                <a:spcPts val="800"/>
              </a:spcAft>
              <a:buFont typeface="+mj-lt"/>
              <a:buAutoNum type="arabicPeriod"/>
            </a:pPr>
            <a:endParaRPr lang="en-US" sz="3200">
              <a:solidFill>
                <a:srgbClr val="00C067"/>
              </a:solidFill>
            </a:endParaRPr>
          </a:p>
          <a:p>
            <a:pPr>
              <a:lnSpc>
                <a:spcPct val="107000"/>
              </a:lnSpc>
              <a:spcAft>
                <a:spcPts val="800"/>
              </a:spcAft>
            </a:pPr>
            <a:endParaRPr lang="en-GB" sz="3200">
              <a:solidFill>
                <a:srgbClr val="00C067"/>
              </a:solidFill>
            </a:endParaRPr>
          </a:p>
          <a:p>
            <a:pPr lvl="0">
              <a:lnSpc>
                <a:spcPct val="107000"/>
              </a:lnSpc>
              <a:spcAft>
                <a:spcPts val="800"/>
              </a:spcAft>
            </a:pPr>
            <a:endParaRPr lang="en-GB" sz="3200">
              <a:solidFill>
                <a:srgbClr val="00C067"/>
              </a:solidFill>
            </a:endParaRPr>
          </a:p>
          <a:p>
            <a:pPr marL="0" marR="0" lvl="0" indent="0" algn="l" rtl="0">
              <a:lnSpc>
                <a:spcPct val="90000"/>
              </a:lnSpc>
              <a:spcBef>
                <a:spcPts val="0"/>
              </a:spcBef>
              <a:spcAft>
                <a:spcPts val="0"/>
              </a:spcAft>
              <a:buClr>
                <a:schemeClr val="dk1"/>
              </a:buClr>
              <a:buSzPts val="1800"/>
              <a:buNone/>
            </a:pPr>
            <a:endParaRPr lang="en-GB" sz="3200">
              <a:solidFill>
                <a:srgbClr val="00C06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CCBA5127-9278-4101-831F-F838CEBF0A20}"/>
              </a:ext>
            </a:extLst>
          </p:cNvPr>
          <p:cNvSpPr/>
          <p:nvPr/>
        </p:nvSpPr>
        <p:spPr>
          <a:xfrm>
            <a:off x="7156450" y="-14950599"/>
            <a:ext cx="16916400" cy="1691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with medium confidence">
            <a:extLst>
              <a:ext uri="{FF2B5EF4-FFF2-40B4-BE49-F238E27FC236}">
                <a16:creationId xmlns:a16="http://schemas.microsoft.com/office/drawing/2014/main" id="{42448C0C-314E-4BBF-B89C-9F3880B5E8E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922" y="8906013"/>
            <a:ext cx="2062253" cy="2062253"/>
          </a:xfrm>
          <a:prstGeom prst="rect">
            <a:avLst/>
          </a:prstGeom>
        </p:spPr>
      </p:pic>
    </p:spTree>
    <p:extLst>
      <p:ext uri="{BB962C8B-B14F-4D97-AF65-F5344CB8AC3E}">
        <p14:creationId xmlns:p14="http://schemas.microsoft.com/office/powerpoint/2010/main" val="386196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1968" y="1019673"/>
            <a:ext cx="8848743" cy="1123384"/>
          </a:xfrm>
          <a:prstGeom prst="rect">
            <a:avLst/>
          </a:prstGeom>
        </p:spPr>
        <p:txBody>
          <a:bodyPr vert="horz" wrap="square" lIns="0" tIns="15240" rIns="0" bIns="0" rtlCol="0" anchor="t">
            <a:spAutoFit/>
          </a:bodyPr>
          <a:lstStyle/>
          <a:p>
            <a:pPr algn="l"/>
            <a:r>
              <a:rPr lang="en-GB" sz="7200">
                <a:solidFill>
                  <a:srgbClr val="00534B"/>
                </a:solidFill>
              </a:rPr>
              <a:t>Governance</a:t>
            </a:r>
          </a:p>
        </p:txBody>
      </p:sp>
      <p:sp>
        <p:nvSpPr>
          <p:cNvPr id="3" name="object 3"/>
          <p:cNvSpPr txBox="1"/>
          <p:nvPr/>
        </p:nvSpPr>
        <p:spPr>
          <a:xfrm>
            <a:off x="1181968" y="2682875"/>
            <a:ext cx="9769886" cy="6737101"/>
          </a:xfrm>
          <a:prstGeom prst="rect">
            <a:avLst/>
          </a:prstGeom>
        </p:spPr>
        <p:txBody>
          <a:bodyPr vert="horz" wrap="square" lIns="0" tIns="12065" rIns="0" bIns="0" rtlCol="0" anchor="t">
            <a:spAutoFit/>
          </a:bodyPr>
          <a:lstStyle/>
          <a:p>
            <a:pPr algn="l" rtl="0">
              <a:buClr>
                <a:prstClr val="black"/>
              </a:buClr>
              <a:buSzPts val="1800"/>
              <a:defRPr/>
            </a:pPr>
            <a:r>
              <a:rPr lang="en-US" sz="2300">
                <a:solidFill>
                  <a:srgbClr val="00534B"/>
                </a:solidFill>
                <a:latin typeface="Arial"/>
                <a:cs typeface="Arial"/>
              </a:rPr>
              <a:t>The network reports to the </a:t>
            </a:r>
            <a:r>
              <a:rPr lang="en-US" sz="2300" b="1">
                <a:solidFill>
                  <a:srgbClr val="00534B"/>
                </a:solidFill>
                <a:latin typeface="Arial"/>
                <a:cs typeface="Arial"/>
              </a:rPr>
              <a:t>London Partnership Board</a:t>
            </a:r>
            <a:r>
              <a:rPr lang="en-US" sz="2300">
                <a:solidFill>
                  <a:srgbClr val="00534B"/>
                </a:solidFill>
                <a:latin typeface="Arial"/>
                <a:cs typeface="Arial"/>
              </a:rPr>
              <a:t>, co-chaired by the Mayor of London and Chair of London Councils, which brings together leaders from across London’s government, business and civil society, health and education sectors.  </a:t>
            </a:r>
          </a:p>
          <a:p>
            <a:pPr algn="l">
              <a:buSzPts val="1800"/>
              <a:defRPr/>
            </a:pPr>
            <a:endParaRPr lang="en-US" sz="2300">
              <a:solidFill>
                <a:srgbClr val="00534B"/>
              </a:solidFill>
              <a:latin typeface="Arial"/>
              <a:cs typeface="Arial"/>
            </a:endParaRPr>
          </a:p>
          <a:p>
            <a:pPr algn="l">
              <a:buSzPts val="1800"/>
              <a:defRPr/>
            </a:pPr>
            <a:r>
              <a:rPr lang="en-US" sz="2300">
                <a:solidFill>
                  <a:srgbClr val="00534B"/>
                </a:solidFill>
                <a:latin typeface="Arial"/>
                <a:cs typeface="Arial"/>
              </a:rPr>
              <a:t>A </a:t>
            </a:r>
            <a:r>
              <a:rPr lang="en-US" sz="2300" b="1">
                <a:solidFill>
                  <a:srgbClr val="00534B"/>
                </a:solidFill>
                <a:latin typeface="Arial"/>
                <a:cs typeface="Arial"/>
              </a:rPr>
              <a:t>Steering Committee</a:t>
            </a:r>
            <a:r>
              <a:rPr lang="en-US" sz="2300">
                <a:solidFill>
                  <a:srgbClr val="00534B"/>
                </a:solidFill>
                <a:latin typeface="Arial"/>
                <a:cs typeface="Arial"/>
              </a:rPr>
              <a:t>, co-chaired by </a:t>
            </a:r>
            <a:r>
              <a:rPr lang="en-GB" sz="2300">
                <a:solidFill>
                  <a:srgbClr val="00534B"/>
                </a:solidFill>
                <a:latin typeface="Arial"/>
                <a:cs typeface="Arial"/>
              </a:rPr>
              <a:t>Professor Wendy Thomson CBE, Vice Chancellor of </a:t>
            </a:r>
            <a:r>
              <a:rPr lang="en-GB" sz="2300" b="1">
                <a:solidFill>
                  <a:srgbClr val="00534B"/>
                </a:solidFill>
                <a:latin typeface="Arial"/>
                <a:cs typeface="Arial"/>
              </a:rPr>
              <a:t>University of London</a:t>
            </a:r>
            <a:r>
              <a:rPr lang="en-GB" sz="2300">
                <a:solidFill>
                  <a:srgbClr val="00534B"/>
                </a:solidFill>
                <a:latin typeface="Arial"/>
                <a:cs typeface="Arial"/>
              </a:rPr>
              <a:t> and Martin </a:t>
            </a:r>
            <a:r>
              <a:rPr lang="en-GB" sz="2300" err="1">
                <a:solidFill>
                  <a:srgbClr val="00534B"/>
                </a:solidFill>
                <a:latin typeface="Arial"/>
                <a:cs typeface="Arial"/>
              </a:rPr>
              <a:t>Machray</a:t>
            </a:r>
            <a:r>
              <a:rPr lang="en-GB" sz="2300">
                <a:solidFill>
                  <a:srgbClr val="00534B"/>
                </a:solidFill>
                <a:latin typeface="Arial"/>
                <a:cs typeface="Arial"/>
              </a:rPr>
              <a:t>, Executive Director of Performance - London, </a:t>
            </a:r>
            <a:r>
              <a:rPr lang="en-GB" sz="2300" b="1">
                <a:solidFill>
                  <a:srgbClr val="00534B"/>
                </a:solidFill>
                <a:latin typeface="Arial"/>
                <a:cs typeface="Arial"/>
              </a:rPr>
              <a:t>NHS </a:t>
            </a:r>
            <a:r>
              <a:rPr lang="en-US" sz="2300">
                <a:solidFill>
                  <a:srgbClr val="00534B"/>
                </a:solidFill>
                <a:latin typeface="Arial"/>
                <a:cs typeface="Arial"/>
              </a:rPr>
              <a:t>informs LAIN's strategic priorities and oversees their execution.</a:t>
            </a:r>
          </a:p>
          <a:p>
            <a:pPr algn="l">
              <a:buSzPts val="1800"/>
              <a:defRPr/>
            </a:pPr>
            <a:endParaRPr lang="en-US" sz="2300">
              <a:solidFill>
                <a:srgbClr val="00534B"/>
              </a:solidFill>
              <a:latin typeface="Arial"/>
              <a:cs typeface="Arial"/>
            </a:endParaRPr>
          </a:p>
          <a:p>
            <a:pPr algn="l">
              <a:defRPr/>
            </a:pPr>
            <a:r>
              <a:rPr lang="en-GB" sz="2300">
                <a:solidFill>
                  <a:srgbClr val="00534B"/>
                </a:solidFill>
                <a:latin typeface="Arial"/>
                <a:cs typeface="Arial"/>
              </a:rPr>
              <a:t>Representatives from member organisations sit on and chair </a:t>
            </a:r>
            <a:r>
              <a:rPr lang="en-GB" sz="2300" b="1">
                <a:solidFill>
                  <a:srgbClr val="00534B"/>
                </a:solidFill>
                <a:latin typeface="Arial"/>
                <a:cs typeface="Arial"/>
              </a:rPr>
              <a:t>working groups</a:t>
            </a:r>
            <a:r>
              <a:rPr lang="en-GB" sz="2300">
                <a:solidFill>
                  <a:srgbClr val="00534B"/>
                </a:solidFill>
                <a:latin typeface="Arial"/>
                <a:cs typeface="Arial"/>
              </a:rPr>
              <a:t> which are driving progress and sharing practice. </a:t>
            </a:r>
            <a:endParaRPr lang="en-GB" sz="2300" b="1">
              <a:solidFill>
                <a:srgbClr val="00534B"/>
              </a:solidFill>
              <a:latin typeface="Arial"/>
              <a:cs typeface="Arial"/>
            </a:endParaRPr>
          </a:p>
          <a:p>
            <a:pPr algn="l">
              <a:buSzPts val="1800"/>
              <a:defRPr/>
            </a:pPr>
            <a:endParaRPr lang="en-US" sz="2300">
              <a:solidFill>
                <a:srgbClr val="00534B"/>
              </a:solidFill>
              <a:latin typeface="Arial"/>
              <a:cs typeface="Arial"/>
            </a:endParaRPr>
          </a:p>
          <a:p>
            <a:pPr algn="l">
              <a:buSzPts val="1800"/>
              <a:defRPr/>
            </a:pPr>
            <a:r>
              <a:rPr lang="en-US" sz="2300">
                <a:solidFill>
                  <a:srgbClr val="00534B"/>
                </a:solidFill>
                <a:latin typeface="Arial"/>
                <a:cs typeface="Arial"/>
              </a:rPr>
              <a:t>The network is supported by a </a:t>
            </a:r>
            <a:r>
              <a:rPr lang="en-US" sz="2300" b="1">
                <a:solidFill>
                  <a:srgbClr val="00534B"/>
                </a:solidFill>
                <a:latin typeface="Arial"/>
                <a:cs typeface="Arial"/>
              </a:rPr>
              <a:t>core team</a:t>
            </a:r>
            <a:r>
              <a:rPr lang="en-US" sz="2300">
                <a:solidFill>
                  <a:srgbClr val="00534B"/>
                </a:solidFill>
                <a:latin typeface="Arial"/>
                <a:cs typeface="Arial"/>
              </a:rPr>
              <a:t> at City Hall who provide strategy and policy expertise, </a:t>
            </a:r>
            <a:r>
              <a:rPr lang="en-US" sz="2300" err="1">
                <a:solidFill>
                  <a:srgbClr val="00534B"/>
                </a:solidFill>
                <a:latin typeface="Arial"/>
                <a:cs typeface="Arial"/>
              </a:rPr>
              <a:t>programme</a:t>
            </a:r>
            <a:r>
              <a:rPr lang="en-US" sz="2300">
                <a:solidFill>
                  <a:srgbClr val="00534B"/>
                </a:solidFill>
                <a:latin typeface="Arial"/>
                <a:cs typeface="Arial"/>
              </a:rPr>
              <a:t> management, communications and project support. Pro bono support is also provided by Bloomberg Associates. </a:t>
            </a:r>
            <a:r>
              <a:rPr lang="en-US" sz="2300">
                <a:latin typeface="Arial"/>
                <a:cs typeface="Arial"/>
              </a:rPr>
              <a:t> </a:t>
            </a:r>
          </a:p>
          <a:p>
            <a:pPr algn="l">
              <a:buSzPts val="1800"/>
              <a:defRPr/>
            </a:pPr>
            <a:endParaRPr lang="en-US" sz="2300">
              <a:solidFill>
                <a:srgbClr val="000000"/>
              </a:solidFill>
              <a:latin typeface="Arial"/>
              <a:cs typeface="Arial"/>
            </a:endParaRPr>
          </a:p>
          <a:p>
            <a:pPr algn="l">
              <a:buSzPts val="1800"/>
              <a:defRPr/>
            </a:pPr>
            <a:endParaRPr lang="en-US" sz="2300">
              <a:solidFill>
                <a:srgbClr val="000000"/>
              </a:solidFill>
              <a:latin typeface="Arial"/>
              <a:cs typeface="Arial"/>
            </a:endParaRPr>
          </a:p>
        </p:txBody>
      </p:sp>
      <p:sp>
        <p:nvSpPr>
          <p:cNvPr id="41" name="Rectangle 29">
            <a:extLst>
              <a:ext uri="{FF2B5EF4-FFF2-40B4-BE49-F238E27FC236}">
                <a16:creationId xmlns:a16="http://schemas.microsoft.com/office/drawing/2014/main" id="{D6C85C86-3E15-47F7-92F3-81E92E2081A8}"/>
              </a:ext>
            </a:extLst>
          </p:cNvPr>
          <p:cNvSpPr>
            <a:spLocks noChangeArrowheads="1"/>
          </p:cNvSpPr>
          <p:nvPr/>
        </p:nvSpPr>
        <p:spPr bwMode="auto">
          <a:xfrm>
            <a:off x="4988460" y="642796"/>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2" name="Rectangle 34">
            <a:extLst>
              <a:ext uri="{FF2B5EF4-FFF2-40B4-BE49-F238E27FC236}">
                <a16:creationId xmlns:a16="http://schemas.microsoft.com/office/drawing/2014/main" id="{569DD576-177E-4F02-BE51-7AB787A8CFA9}"/>
              </a:ext>
            </a:extLst>
          </p:cNvPr>
          <p:cNvSpPr>
            <a:spLocks noChangeArrowheads="1"/>
          </p:cNvSpPr>
          <p:nvPr/>
        </p:nvSpPr>
        <p:spPr bwMode="auto">
          <a:xfrm>
            <a:off x="4988460" y="1007663"/>
            <a:ext cx="11400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spcBef>
                <a:spcPct val="0"/>
              </a:spcBef>
              <a:spcAft>
                <a:spcPct val="0"/>
              </a:spcAft>
            </a:pPr>
            <a:endParaRPr lang="en-GB" altLang="en-US" sz="1200">
              <a:solidFill>
                <a:schemeClr val="tx1"/>
              </a:solidFill>
              <a:latin typeface="Foundry Form Sans"/>
              <a:cs typeface="Times New Roman"/>
            </a:endParaRPr>
          </a:p>
          <a:p>
            <a:pPr algn="l" rtl="0" eaLnBrk="0" fontAlgn="base" hangingPunct="0">
              <a:spcBef>
                <a:spcPct val="0"/>
              </a:spcBef>
              <a:spcAft>
                <a:spcPct val="0"/>
              </a:spcAft>
            </a:pPr>
            <a:r>
              <a:rPr lang="en-GB" altLang="en-US" sz="1200">
                <a:solidFill>
                  <a:schemeClr val="tx1"/>
                </a:solidFill>
                <a:latin typeface="Foundry Form Sans"/>
                <a:cs typeface="Times New Roman"/>
              </a:rPr>
              <a:t>	</a:t>
            </a:r>
            <a:r>
              <a:rPr lang="en-GB" altLang="en-US" sz="900">
                <a:solidFill>
                  <a:schemeClr val="tx1"/>
                </a:solidFill>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40" name="Picture 39" descr="Icon&#10;&#10;Description automatically generated with medium confidence">
            <a:extLst>
              <a:ext uri="{FF2B5EF4-FFF2-40B4-BE49-F238E27FC236}">
                <a16:creationId xmlns:a16="http://schemas.microsoft.com/office/drawing/2014/main" id="{5DA3AB9B-CE8A-489D-BF64-A0088AA17A4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922" y="8906013"/>
            <a:ext cx="2062253" cy="2062253"/>
          </a:xfrm>
          <a:prstGeom prst="rect">
            <a:avLst/>
          </a:prstGeom>
        </p:spPr>
      </p:pic>
      <p:pic>
        <p:nvPicPr>
          <p:cNvPr id="2050" name="Picture 2">
            <a:extLst>
              <a:ext uri="{FF2B5EF4-FFF2-40B4-BE49-F238E27FC236}">
                <a16:creationId xmlns:a16="http://schemas.microsoft.com/office/drawing/2014/main" id="{E2BF87E8-ACCF-B351-F27A-D7EE04B8F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8887" y="102848"/>
            <a:ext cx="8233064" cy="11206502"/>
          </a:xfrm>
          <a:prstGeom prst="rect">
            <a:avLst/>
          </a:prstGeom>
          <a:solidFill>
            <a:srgbClr val="00534B"/>
          </a:solidFill>
          <a:effectLst>
            <a:softEdge rad="190500"/>
          </a:effectLst>
        </p:spPr>
      </p:pic>
    </p:spTree>
    <p:extLst>
      <p:ext uri="{BB962C8B-B14F-4D97-AF65-F5344CB8AC3E}">
        <p14:creationId xmlns:p14="http://schemas.microsoft.com/office/powerpoint/2010/main" val="118774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9A2B9D-8431-0DD3-B77F-7075D47D7616}"/>
              </a:ext>
            </a:extLst>
          </p:cNvPr>
          <p:cNvSpPr/>
          <p:nvPr/>
        </p:nvSpPr>
        <p:spPr>
          <a:xfrm>
            <a:off x="0" y="0"/>
            <a:ext cx="20104100" cy="11309350"/>
          </a:xfrm>
          <a:prstGeom prst="rect">
            <a:avLst/>
          </a:prstGeom>
          <a:solidFill>
            <a:srgbClr val="A4DEC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7488C550-9603-43F7-B203-1B5F11D62AA0}"/>
              </a:ext>
            </a:extLst>
          </p:cNvPr>
          <p:cNvSpPr/>
          <p:nvPr/>
        </p:nvSpPr>
        <p:spPr>
          <a:xfrm>
            <a:off x="10052132" y="-2722394"/>
            <a:ext cx="16992600" cy="16764000"/>
          </a:xfrm>
          <a:prstGeom prst="ellipse">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12" name="object 2">
            <a:extLst>
              <a:ext uri="{FF2B5EF4-FFF2-40B4-BE49-F238E27FC236}">
                <a16:creationId xmlns:a16="http://schemas.microsoft.com/office/drawing/2014/main" id="{2F8E8474-79E0-464E-A7A9-E643877A60DF}"/>
              </a:ext>
            </a:extLst>
          </p:cNvPr>
          <p:cNvSpPr txBox="1">
            <a:spLocks noGrp="1"/>
          </p:cNvSpPr>
          <p:nvPr>
            <p:ph type="title"/>
          </p:nvPr>
        </p:nvSpPr>
        <p:spPr>
          <a:xfrm>
            <a:off x="842255" y="1039742"/>
            <a:ext cx="8507730" cy="1123384"/>
          </a:xfrm>
          <a:prstGeom prst="rect">
            <a:avLst/>
          </a:prstGeom>
        </p:spPr>
        <p:txBody>
          <a:bodyPr vert="horz" wrap="square" lIns="0" tIns="15240" rIns="0" bIns="0" rtlCol="0" anchor="t">
            <a:spAutoFit/>
          </a:bodyPr>
          <a:lstStyle/>
          <a:p>
            <a:pPr algn="l" rtl="0"/>
            <a:r>
              <a:rPr lang="en-GB" sz="7200">
                <a:solidFill>
                  <a:srgbClr val="00534B"/>
                </a:solidFill>
              </a:rPr>
              <a:t>The network's focus</a:t>
            </a:r>
          </a:p>
        </p:txBody>
      </p:sp>
      <p:sp>
        <p:nvSpPr>
          <p:cNvPr id="13" name="object 3">
            <a:extLst>
              <a:ext uri="{FF2B5EF4-FFF2-40B4-BE49-F238E27FC236}">
                <a16:creationId xmlns:a16="http://schemas.microsoft.com/office/drawing/2014/main" id="{039F1493-ACF9-48EB-9684-60FC4DF7D2ED}"/>
              </a:ext>
            </a:extLst>
          </p:cNvPr>
          <p:cNvSpPr txBox="1"/>
          <p:nvPr/>
        </p:nvSpPr>
        <p:spPr>
          <a:xfrm>
            <a:off x="11271303" y="3301020"/>
            <a:ext cx="9695536" cy="5880969"/>
          </a:xfrm>
          <a:prstGeom prst="rect">
            <a:avLst/>
          </a:prstGeom>
        </p:spPr>
        <p:txBody>
          <a:bodyPr vert="horz" wrap="square" lIns="0" tIns="12065" rIns="0" bIns="0" rtlCol="0" anchor="t">
            <a:spAutoFit/>
          </a:bodyPr>
          <a:lstStyle/>
          <a:p>
            <a:pPr>
              <a:spcBef>
                <a:spcPts val="200"/>
              </a:spcBef>
              <a:spcAft>
                <a:spcPts val="800"/>
              </a:spcAft>
            </a:pPr>
            <a:r>
              <a:rPr lang="en-US" sz="2800" b="1">
                <a:solidFill>
                  <a:schemeClr val="bg1"/>
                </a:solidFill>
                <a:effectLst/>
                <a:latin typeface="Arial"/>
                <a:ea typeface="Arial" panose="020B0604020202020204" pitchFamily="34" charset="0"/>
                <a:cs typeface="Times New Roman"/>
              </a:rPr>
              <a:t>Hiring and Skills </a:t>
            </a:r>
            <a:br>
              <a:rPr lang="en-US" sz="2800" b="1">
                <a:effectLst/>
                <a:latin typeface="Arial"/>
                <a:ea typeface="Arial" panose="020B0604020202020204" pitchFamily="34" charset="0"/>
                <a:cs typeface="Times New Roman"/>
              </a:rPr>
            </a:br>
            <a:r>
              <a:rPr lang="en-US" sz="2800">
                <a:solidFill>
                  <a:srgbClr val="00EA78"/>
                </a:solidFill>
                <a:latin typeface="Arial"/>
                <a:ea typeface="Arial" panose="020B0604020202020204" pitchFamily="34" charset="0"/>
                <a:cs typeface="Times New Roman"/>
              </a:rPr>
              <a:t>Good work and inclusive workplaces </a:t>
            </a:r>
            <a:br>
              <a:rPr lang="en-US" sz="2800" b="1">
                <a:latin typeface="Arial"/>
                <a:ea typeface="Arial" panose="020B0604020202020204" pitchFamily="34" charset="0"/>
                <a:cs typeface="Times New Roman"/>
              </a:rPr>
            </a:br>
            <a:endParaRPr lang="en-GB" sz="2800" b="1">
              <a:solidFill>
                <a:srgbClr val="00C067"/>
              </a:solidFill>
              <a:effectLst/>
              <a:latin typeface="Arial"/>
              <a:ea typeface="Times New Roman" panose="02020603050405020304" pitchFamily="18" charset="0"/>
              <a:cs typeface="Times New Roman"/>
            </a:endParaRPr>
          </a:p>
          <a:p>
            <a:pPr>
              <a:spcBef>
                <a:spcPts val="200"/>
              </a:spcBef>
              <a:spcAft>
                <a:spcPts val="800"/>
              </a:spcAft>
            </a:pPr>
            <a:r>
              <a:rPr lang="en-US" sz="2800" b="1">
                <a:solidFill>
                  <a:schemeClr val="bg1"/>
                </a:solidFill>
                <a:effectLst/>
                <a:latin typeface="Arial"/>
                <a:ea typeface="Arial" panose="020B0604020202020204" pitchFamily="34" charset="0"/>
                <a:cs typeface="Times New Roman"/>
              </a:rPr>
              <a:t>Procurement</a:t>
            </a:r>
            <a:br>
              <a:rPr lang="en-US" sz="2800" b="1">
                <a:effectLst/>
                <a:latin typeface="Arial"/>
                <a:ea typeface="Arial" panose="020B0604020202020204" pitchFamily="34" charset="0"/>
                <a:cs typeface="Times New Roman"/>
              </a:rPr>
            </a:br>
            <a:r>
              <a:rPr lang="en-US" sz="2800">
                <a:solidFill>
                  <a:srgbClr val="00EA78"/>
                </a:solidFill>
                <a:latin typeface="Arial"/>
                <a:cs typeface="Times New Roman"/>
              </a:rPr>
              <a:t>Inclusive growth through more local SME procurement</a:t>
            </a:r>
            <a:endParaRPr lang="en-US" sz="2800" b="1">
              <a:effectLst/>
              <a:latin typeface="Arial"/>
              <a:ea typeface="Times New Roman" panose="02020603050405020304" pitchFamily="18" charset="0"/>
              <a:cs typeface="Times New Roman"/>
            </a:endParaRPr>
          </a:p>
          <a:p>
            <a:pPr>
              <a:spcBef>
                <a:spcPts val="200"/>
              </a:spcBef>
              <a:spcAft>
                <a:spcPts val="800"/>
              </a:spcAft>
            </a:pPr>
            <a:endParaRPr lang="en-US" sz="2800">
              <a:solidFill>
                <a:srgbClr val="00EA78"/>
              </a:solidFill>
              <a:latin typeface="Arial"/>
              <a:ea typeface="Arial" panose="020B0604020202020204" pitchFamily="34" charset="0"/>
              <a:cs typeface="Times New Roman"/>
            </a:endParaRPr>
          </a:p>
          <a:p>
            <a:pPr>
              <a:spcBef>
                <a:spcPts val="200"/>
              </a:spcBef>
              <a:spcAft>
                <a:spcPts val="800"/>
              </a:spcAft>
            </a:pPr>
            <a:r>
              <a:rPr lang="en-US" sz="2800" b="1">
                <a:solidFill>
                  <a:schemeClr val="bg1"/>
                </a:solidFill>
                <a:effectLst/>
                <a:latin typeface="Arial"/>
                <a:ea typeface="Arial" panose="020B0604020202020204" pitchFamily="34" charset="0"/>
                <a:cs typeface="Times New Roman"/>
              </a:rPr>
              <a:t>Mentoring Young People</a:t>
            </a:r>
            <a:br>
              <a:rPr lang="en-US" sz="2800" b="1">
                <a:effectLst/>
                <a:latin typeface="Arial"/>
                <a:ea typeface="Arial" panose="020B0604020202020204" pitchFamily="34" charset="0"/>
                <a:cs typeface="Times New Roman"/>
              </a:rPr>
            </a:br>
            <a:r>
              <a:rPr lang="en-US" sz="2800">
                <a:solidFill>
                  <a:srgbClr val="00EA78"/>
                </a:solidFill>
                <a:latin typeface="Arial"/>
                <a:ea typeface="Arial" panose="020B0604020202020204" pitchFamily="34" charset="0"/>
                <a:cs typeface="Times New Roman"/>
              </a:rPr>
              <a:t>Improving life chances through quality mentoring</a:t>
            </a:r>
            <a:br>
              <a:rPr lang="en-US" sz="2800" b="1">
                <a:effectLst/>
                <a:latin typeface="Arial"/>
                <a:ea typeface="Arial" panose="020B0604020202020204" pitchFamily="34" charset="0"/>
                <a:cs typeface="Times New Roman"/>
              </a:rPr>
            </a:br>
            <a:endParaRPr lang="en-GB" sz="2800" b="1">
              <a:solidFill>
                <a:schemeClr val="bg1"/>
              </a:solidFill>
              <a:effectLst/>
              <a:latin typeface="Arial"/>
              <a:ea typeface="Times New Roman" panose="02020603050405020304" pitchFamily="18" charset="0"/>
              <a:cs typeface="Times New Roman"/>
            </a:endParaRPr>
          </a:p>
          <a:p>
            <a:pPr>
              <a:lnSpc>
                <a:spcPct val="107000"/>
              </a:lnSpc>
              <a:spcBef>
                <a:spcPts val="200"/>
              </a:spcBef>
              <a:spcAft>
                <a:spcPts val="800"/>
              </a:spcAft>
            </a:pPr>
            <a:r>
              <a:rPr lang="en-US" sz="2800" b="1">
                <a:solidFill>
                  <a:schemeClr val="bg1"/>
                </a:solidFill>
                <a:effectLst/>
                <a:latin typeface="Arial"/>
                <a:ea typeface="Arial" panose="020B0604020202020204" pitchFamily="34" charset="0"/>
                <a:cs typeface="Times New Roman"/>
              </a:rPr>
              <a:t>A Green New Deal</a:t>
            </a:r>
            <a:br>
              <a:rPr lang="en-US" sz="2800" b="1">
                <a:effectLst/>
                <a:latin typeface="Arial"/>
                <a:ea typeface="Arial" panose="020B0604020202020204" pitchFamily="34" charset="0"/>
                <a:cs typeface="Times New Roman"/>
              </a:rPr>
            </a:br>
            <a:r>
              <a:rPr lang="en-US" sz="2800">
                <a:solidFill>
                  <a:srgbClr val="00EA78"/>
                </a:solidFill>
                <a:latin typeface="Arial"/>
                <a:cs typeface="Times New Roman"/>
              </a:rPr>
              <a:t>Accelerating London's drive to net zero </a:t>
            </a:r>
            <a:endParaRPr lang="en-US" sz="2800">
              <a:solidFill>
                <a:srgbClr val="00EA78"/>
              </a:solidFill>
              <a:latin typeface="Arial" panose="020B0604020202020204" pitchFamily="34" charset="0"/>
              <a:cs typeface="Times New Roman" panose="02020603050405020304" pitchFamily="18" charset="0"/>
            </a:endParaRPr>
          </a:p>
          <a:p>
            <a:pPr lvl="0">
              <a:lnSpc>
                <a:spcPct val="107000"/>
              </a:lnSpc>
              <a:spcBef>
                <a:spcPts val="200"/>
              </a:spcBef>
              <a:spcAft>
                <a:spcPts val="800"/>
              </a:spcAft>
            </a:pPr>
            <a:endParaRPr lang="en-GB" sz="2800">
              <a:solidFill>
                <a:srgbClr val="00EA78"/>
              </a:solidFill>
              <a:latin typeface="Arial"/>
              <a:cs typeface="Times New Roman"/>
            </a:endParaRPr>
          </a:p>
        </p:txBody>
      </p:sp>
      <p:pic>
        <p:nvPicPr>
          <p:cNvPr id="7" name="Picture 6" descr="Icon&#10;&#10;Description automatically generated with medium confidence">
            <a:extLst>
              <a:ext uri="{FF2B5EF4-FFF2-40B4-BE49-F238E27FC236}">
                <a16:creationId xmlns:a16="http://schemas.microsoft.com/office/drawing/2014/main" id="{8E57349E-A663-468F-A074-0647EA86D72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922" y="8906013"/>
            <a:ext cx="2062253" cy="2062253"/>
          </a:xfrm>
          <a:prstGeom prst="rect">
            <a:avLst/>
          </a:prstGeom>
        </p:spPr>
      </p:pic>
    </p:spTree>
    <p:extLst>
      <p:ext uri="{BB962C8B-B14F-4D97-AF65-F5344CB8AC3E}">
        <p14:creationId xmlns:p14="http://schemas.microsoft.com/office/powerpoint/2010/main" val="105987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8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0DDD76-6881-4FF0-8F3F-E034DFBAAC40}"/>
              </a:ext>
            </a:extLst>
          </p:cNvPr>
          <p:cNvSpPr/>
          <p:nvPr/>
        </p:nvSpPr>
        <p:spPr>
          <a:xfrm>
            <a:off x="0" y="0"/>
            <a:ext cx="20104100" cy="11309350"/>
          </a:xfrm>
          <a:prstGeom prst="rect">
            <a:avLst/>
          </a:prstGeom>
          <a:solidFill>
            <a:srgbClr val="A4DEC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a:spLocks noGrp="1"/>
          </p:cNvSpPr>
          <p:nvPr>
            <p:ph type="title"/>
          </p:nvPr>
        </p:nvSpPr>
        <p:spPr>
          <a:xfrm>
            <a:off x="1181968" y="1039742"/>
            <a:ext cx="8507730" cy="1123384"/>
          </a:xfrm>
          <a:prstGeom prst="rect">
            <a:avLst/>
          </a:prstGeom>
        </p:spPr>
        <p:txBody>
          <a:bodyPr vert="horz" wrap="square" lIns="0" tIns="15240" rIns="0" bIns="0" rtlCol="0" anchor="t">
            <a:spAutoFit/>
          </a:bodyPr>
          <a:lstStyle/>
          <a:p>
            <a:pPr algn="l"/>
            <a:r>
              <a:rPr lang="en-GB" sz="7200">
                <a:solidFill>
                  <a:srgbClr val="00534B"/>
                </a:solidFill>
              </a:rPr>
              <a:t>Hiring and Skills</a:t>
            </a:r>
            <a:endParaRPr lang="en-US"/>
          </a:p>
        </p:txBody>
      </p:sp>
      <p:pic>
        <p:nvPicPr>
          <p:cNvPr id="7" name="Picture 6" descr="Icon&#10;&#10;Description automatically generated with medium confidence">
            <a:extLst>
              <a:ext uri="{FF2B5EF4-FFF2-40B4-BE49-F238E27FC236}">
                <a16:creationId xmlns:a16="http://schemas.microsoft.com/office/drawing/2014/main" id="{1FC86A99-17BE-4B32-B6BC-D0005C2D7FB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2020" y="8821133"/>
            <a:ext cx="2062253" cy="2062253"/>
          </a:xfrm>
          <a:prstGeom prst="rect">
            <a:avLst/>
          </a:prstGeom>
        </p:spPr>
      </p:pic>
      <p:sp>
        <p:nvSpPr>
          <p:cNvPr id="10" name="object 3">
            <a:extLst>
              <a:ext uri="{FF2B5EF4-FFF2-40B4-BE49-F238E27FC236}">
                <a16:creationId xmlns:a16="http://schemas.microsoft.com/office/drawing/2014/main" id="{EFABC798-E7E2-EF16-2D15-54A9DDA0C4D9}"/>
              </a:ext>
            </a:extLst>
          </p:cNvPr>
          <p:cNvSpPr txBox="1"/>
          <p:nvPr/>
        </p:nvSpPr>
        <p:spPr>
          <a:xfrm>
            <a:off x="1156627" y="2516232"/>
            <a:ext cx="8387189" cy="7303153"/>
          </a:xfrm>
          <a:prstGeom prst="rect">
            <a:avLst/>
          </a:prstGeom>
        </p:spPr>
        <p:txBody>
          <a:bodyPr vert="horz" wrap="square" lIns="0" tIns="12065" rIns="0" bIns="0" rtlCol="0" anchor="t">
            <a:spAutoFit/>
          </a:bodyPr>
          <a:lstStyle/>
          <a:p>
            <a:pPr>
              <a:spcBef>
                <a:spcPts val="200"/>
              </a:spcBef>
              <a:spcAft>
                <a:spcPts val="800"/>
              </a:spcAft>
            </a:pPr>
            <a:r>
              <a:rPr lang="en-US" sz="2800" b="1">
                <a:solidFill>
                  <a:srgbClr val="00C067"/>
                </a:solidFill>
                <a:latin typeface="Arial"/>
                <a:cs typeface="Times New Roman"/>
              </a:rPr>
              <a:t>Goal: </a:t>
            </a:r>
            <a:r>
              <a:rPr lang="en-US" sz="2400">
                <a:solidFill>
                  <a:srgbClr val="00534B"/>
                </a:solidFill>
                <a:latin typeface="Arial"/>
                <a:cs typeface="Arial"/>
              </a:rPr>
              <a:t>Support ‘good work’ and become more representative of London’s communities  </a:t>
            </a:r>
          </a:p>
          <a:p>
            <a:pPr>
              <a:spcBef>
                <a:spcPts val="200"/>
              </a:spcBef>
              <a:spcAft>
                <a:spcPts val="800"/>
              </a:spcAft>
            </a:pPr>
            <a:endParaRPr lang="en-US" sz="2400">
              <a:solidFill>
                <a:srgbClr val="00534B"/>
              </a:solidFill>
              <a:latin typeface="Arial"/>
              <a:ea typeface="Arial" panose="020B0604020202020204" pitchFamily="34" charset="0"/>
              <a:cs typeface="Arial"/>
            </a:endParaRPr>
          </a:p>
          <a:p>
            <a:pPr>
              <a:spcBef>
                <a:spcPts val="200"/>
              </a:spcBef>
              <a:spcAft>
                <a:spcPts val="800"/>
              </a:spcAft>
            </a:pPr>
            <a:r>
              <a:rPr lang="en-US" sz="2800" b="1">
                <a:solidFill>
                  <a:srgbClr val="00C067"/>
                </a:solidFill>
                <a:latin typeface="Arial"/>
                <a:ea typeface="Arial" panose="020B0604020202020204" pitchFamily="34" charset="0"/>
                <a:cs typeface="Arial"/>
              </a:rPr>
              <a:t>Deliverables:</a:t>
            </a:r>
            <a:r>
              <a:rPr lang="en-US" sz="2800">
                <a:solidFill>
                  <a:srgbClr val="00C067"/>
                </a:solidFill>
                <a:latin typeface="Arial"/>
                <a:ea typeface="Arial" panose="020B0604020202020204" pitchFamily="34" charset="0"/>
                <a:cs typeface="Arial"/>
              </a:rPr>
              <a:t> </a:t>
            </a:r>
          </a:p>
          <a:p>
            <a:pPr marL="342900" indent="-342900" algn="l">
              <a:buChar char="•"/>
            </a:pPr>
            <a:r>
              <a:rPr lang="en-US" sz="2400">
                <a:solidFill>
                  <a:srgbClr val="00534B"/>
                </a:solidFill>
                <a:latin typeface="Arial"/>
                <a:cs typeface="Arial"/>
              </a:rPr>
              <a:t>Help more Londoners from underrepresented backgrounds into good work </a:t>
            </a:r>
          </a:p>
          <a:p>
            <a:pPr marL="342900" indent="-342900" algn="l">
              <a:buChar char="•"/>
            </a:pPr>
            <a:r>
              <a:rPr lang="en-GB" sz="2400">
                <a:solidFill>
                  <a:srgbClr val="00534B"/>
                </a:solidFill>
                <a:latin typeface="Arial"/>
                <a:cs typeface="Arial"/>
              </a:rPr>
              <a:t>Make progress in closing gender, ethnicity &amp; disability pay gaps </a:t>
            </a:r>
            <a:r>
              <a:rPr lang="en-US" sz="2400">
                <a:solidFill>
                  <a:srgbClr val="00534B"/>
                </a:solidFill>
                <a:latin typeface="Arial"/>
                <a:cs typeface="Arial"/>
              </a:rPr>
              <a:t> </a:t>
            </a:r>
          </a:p>
          <a:p>
            <a:pPr>
              <a:spcBef>
                <a:spcPts val="200"/>
              </a:spcBef>
              <a:spcAft>
                <a:spcPts val="800"/>
              </a:spcAft>
            </a:pPr>
            <a:endParaRPr lang="en-US" sz="2400">
              <a:solidFill>
                <a:srgbClr val="00534B"/>
              </a:solidFill>
              <a:latin typeface="Arial"/>
              <a:ea typeface="Arial" panose="020B0604020202020204" pitchFamily="34" charset="0"/>
              <a:cs typeface="Arial"/>
            </a:endParaRPr>
          </a:p>
          <a:p>
            <a:pPr>
              <a:spcBef>
                <a:spcPts val="200"/>
              </a:spcBef>
              <a:spcAft>
                <a:spcPts val="800"/>
              </a:spcAft>
            </a:pPr>
            <a:r>
              <a:rPr lang="en-US" sz="2800" b="1">
                <a:solidFill>
                  <a:srgbClr val="00C067"/>
                </a:solidFill>
                <a:latin typeface="Arial"/>
                <a:ea typeface="Arial" panose="020B0604020202020204" pitchFamily="34" charset="0"/>
                <a:cs typeface="Times New Roman"/>
              </a:rPr>
              <a:t>Progress measures: </a:t>
            </a:r>
          </a:p>
          <a:p>
            <a:pPr marL="342900" indent="-342900" algn="l">
              <a:buChar char="•"/>
            </a:pPr>
            <a:r>
              <a:rPr lang="en-US" sz="2400">
                <a:solidFill>
                  <a:srgbClr val="00534B"/>
                </a:solidFill>
                <a:latin typeface="Arial"/>
                <a:cs typeface="Arial"/>
              </a:rPr>
              <a:t>No. of London Living Wage (LLW) apprenticeships</a:t>
            </a:r>
          </a:p>
          <a:p>
            <a:pPr marL="342900" indent="-342900" algn="l">
              <a:buChar char="•"/>
            </a:pPr>
            <a:r>
              <a:rPr lang="en-GB" sz="2400">
                <a:solidFill>
                  <a:srgbClr val="00534B"/>
                </a:solidFill>
                <a:latin typeface="Arial"/>
                <a:cs typeface="Arial"/>
              </a:rPr>
              <a:t>No. of supported internships  </a:t>
            </a:r>
            <a:r>
              <a:rPr lang="en-US" sz="2400">
                <a:solidFill>
                  <a:srgbClr val="00534B"/>
                </a:solidFill>
                <a:latin typeface="Arial"/>
                <a:cs typeface="Arial"/>
              </a:rPr>
              <a:t> </a:t>
            </a:r>
          </a:p>
          <a:p>
            <a:pPr marL="342900" indent="-342900" algn="l">
              <a:buChar char="•"/>
            </a:pPr>
            <a:r>
              <a:rPr lang="en-GB" sz="2400">
                <a:solidFill>
                  <a:srgbClr val="00534B"/>
                </a:solidFill>
                <a:latin typeface="Arial"/>
                <a:cs typeface="Arial"/>
              </a:rPr>
              <a:t>Amount of Apprenticeship Levy pledged to SMEs </a:t>
            </a:r>
            <a:endParaRPr lang="en-US" sz="2400">
              <a:solidFill>
                <a:srgbClr val="00534B"/>
              </a:solidFill>
              <a:latin typeface="Arial"/>
              <a:cs typeface="Arial"/>
            </a:endParaRPr>
          </a:p>
          <a:p>
            <a:pPr marL="342900" indent="-342900" algn="l">
              <a:buChar char="•"/>
            </a:pPr>
            <a:r>
              <a:rPr lang="en-GB" sz="2400">
                <a:solidFill>
                  <a:srgbClr val="00534B"/>
                </a:solidFill>
                <a:latin typeface="Arial"/>
                <a:cs typeface="Arial"/>
              </a:rPr>
              <a:t>Pay gaps published and narrowed </a:t>
            </a:r>
            <a:endParaRPr lang="en-US" sz="2400">
              <a:solidFill>
                <a:srgbClr val="00534B"/>
              </a:solidFill>
              <a:latin typeface="Arial"/>
              <a:cs typeface="Arial"/>
            </a:endParaRPr>
          </a:p>
          <a:p>
            <a:pPr marL="342900" indent="-342900" algn="l">
              <a:buChar char="•"/>
            </a:pPr>
            <a:r>
              <a:rPr lang="en-GB" sz="2400">
                <a:solidFill>
                  <a:srgbClr val="00534B"/>
                </a:solidFill>
                <a:latin typeface="Arial"/>
                <a:cs typeface="Arial"/>
              </a:rPr>
              <a:t>New LLW / Good Work Standard accreditations </a:t>
            </a:r>
            <a:endParaRPr lang="en-US" sz="2400">
              <a:solidFill>
                <a:srgbClr val="00534B"/>
              </a:solidFill>
              <a:latin typeface="Arial"/>
              <a:cs typeface="Arial"/>
            </a:endParaRPr>
          </a:p>
          <a:p>
            <a:pPr>
              <a:spcBef>
                <a:spcPts val="200"/>
              </a:spcBef>
              <a:spcAft>
                <a:spcPts val="800"/>
              </a:spcAft>
            </a:pPr>
            <a:endParaRPr lang="en-US" sz="2800" b="1">
              <a:solidFill>
                <a:srgbClr val="00C067"/>
              </a:solidFill>
              <a:latin typeface="Arial"/>
              <a:cs typeface="Times New Roman"/>
            </a:endParaRPr>
          </a:p>
          <a:p>
            <a:pPr>
              <a:lnSpc>
                <a:spcPct val="107000"/>
              </a:lnSpc>
              <a:spcBef>
                <a:spcPts val="200"/>
              </a:spcBef>
              <a:spcAft>
                <a:spcPts val="800"/>
              </a:spcAft>
            </a:pPr>
            <a:endParaRPr lang="en-GB" sz="2800">
              <a:solidFill>
                <a:srgbClr val="00EA78"/>
              </a:solidFill>
              <a:latin typeface="Arial"/>
              <a:cs typeface="Times New Roman"/>
            </a:endParaRPr>
          </a:p>
        </p:txBody>
      </p:sp>
      <p:sp>
        <p:nvSpPr>
          <p:cNvPr id="4" name="Oval 3">
            <a:extLst>
              <a:ext uri="{FF2B5EF4-FFF2-40B4-BE49-F238E27FC236}">
                <a16:creationId xmlns:a16="http://schemas.microsoft.com/office/drawing/2014/main" id="{29748D47-8693-AC30-7AE6-1B98487B498F}"/>
              </a:ext>
            </a:extLst>
          </p:cNvPr>
          <p:cNvSpPr/>
          <p:nvPr/>
        </p:nvSpPr>
        <p:spPr>
          <a:xfrm>
            <a:off x="10094581" y="-2773515"/>
            <a:ext cx="16992600" cy="16764000"/>
          </a:xfrm>
          <a:prstGeom prst="ellipse">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12" name="object 3">
            <a:extLst>
              <a:ext uri="{FF2B5EF4-FFF2-40B4-BE49-F238E27FC236}">
                <a16:creationId xmlns:a16="http://schemas.microsoft.com/office/drawing/2014/main" id="{4BD6F800-91CA-7C3B-2AD7-DB8159F883A5}"/>
              </a:ext>
            </a:extLst>
          </p:cNvPr>
          <p:cNvSpPr txBox="1"/>
          <p:nvPr/>
        </p:nvSpPr>
        <p:spPr>
          <a:xfrm>
            <a:off x="11851266" y="2392163"/>
            <a:ext cx="7540188" cy="8506816"/>
          </a:xfrm>
          <a:prstGeom prst="rect">
            <a:avLst/>
          </a:prstGeom>
        </p:spPr>
        <p:txBody>
          <a:bodyPr vert="horz" wrap="square" lIns="0" tIns="12065" rIns="0" bIns="0" rtlCol="0" anchor="t">
            <a:spAutoFit/>
          </a:bodyPr>
          <a:lstStyle/>
          <a:p>
            <a:pPr>
              <a:spcBef>
                <a:spcPts val="200"/>
              </a:spcBef>
              <a:spcAft>
                <a:spcPts val="800"/>
              </a:spcAft>
            </a:pPr>
            <a:r>
              <a:rPr lang="en-GB" sz="2400">
                <a:solidFill>
                  <a:schemeClr val="bg1"/>
                </a:solidFill>
                <a:latin typeface="Arial"/>
                <a:ea typeface="Arial" panose="020B0604020202020204" pitchFamily="34" charset="0"/>
                <a:cs typeface="Times New Roman"/>
              </a:rPr>
              <a:t>Organisational benefits can include: </a:t>
            </a:r>
            <a:endParaRPr lang="en-US">
              <a:solidFill>
                <a:schemeClr val="bg1"/>
              </a:solidFill>
            </a:endParaRPr>
          </a:p>
          <a:p>
            <a:pPr>
              <a:spcBef>
                <a:spcPts val="200"/>
              </a:spcBef>
              <a:spcAft>
                <a:spcPts val="800"/>
              </a:spcAft>
            </a:pPr>
            <a:endParaRPr lang="en-GB" sz="2400">
              <a:solidFill>
                <a:schemeClr val="bg1"/>
              </a:solidFill>
              <a:latin typeface="Arial"/>
              <a:ea typeface="Arial" panose="020B0604020202020204" pitchFamily="34" charset="0"/>
              <a:cs typeface="Times New Roman"/>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Addressing skills gaps</a:t>
            </a:r>
            <a:r>
              <a:rPr lang="en-GB" sz="2400" b="0" i="0">
                <a:solidFill>
                  <a:schemeClr val="bg1"/>
                </a:solidFill>
                <a:effectLst/>
                <a:latin typeface="Arial" panose="020B0604020202020204" pitchFamily="34" charset="0"/>
              </a:rPr>
              <a:t>​</a:t>
            </a:r>
            <a:endParaRPr lang="en-GB"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Increasing employee satisfaction and motivation</a:t>
            </a:r>
            <a:r>
              <a:rPr lang="en-GB" sz="2400" b="0" i="0">
                <a:solidFill>
                  <a:schemeClr val="bg1"/>
                </a:solidFill>
                <a:effectLst/>
                <a:latin typeface="Arial" panose="020B0604020202020204" pitchFamily="34" charset="0"/>
              </a:rPr>
              <a:t>​</a:t>
            </a:r>
            <a:endParaRPr lang="en-GB"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Increasing retention rates</a:t>
            </a:r>
            <a:r>
              <a:rPr lang="en-GB" sz="2400" b="0" i="0">
                <a:solidFill>
                  <a:schemeClr val="bg1"/>
                </a:solidFill>
                <a:effectLst/>
                <a:latin typeface="Arial" panose="020B0604020202020204" pitchFamily="34" charset="0"/>
              </a:rPr>
              <a:t>​</a:t>
            </a:r>
            <a:endParaRPr lang="en-GB"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Reducing costs associated with staff turnover</a:t>
            </a:r>
            <a:r>
              <a:rPr lang="en-GB" sz="2400" b="0" i="0">
                <a:solidFill>
                  <a:schemeClr val="bg1"/>
                </a:solidFill>
                <a:effectLst/>
                <a:latin typeface="Arial" panose="020B0604020202020204" pitchFamily="34" charset="0"/>
              </a:rPr>
              <a:t>​</a:t>
            </a:r>
            <a:endParaRPr lang="en-GB"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Increasing innovation and creativity through diversity of perspectives and lived experience </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Being more responsive to the needs of communities you serve by being more reflective of them </a:t>
            </a:r>
            <a:r>
              <a:rPr lang="en-GB" sz="2400" b="0" i="0">
                <a:solidFill>
                  <a:schemeClr val="bg1"/>
                </a:solidFill>
                <a:effectLst/>
                <a:latin typeface="Arial" panose="020B0604020202020204" pitchFamily="34" charset="0"/>
              </a:rPr>
              <a:t>​</a:t>
            </a:r>
            <a:endParaRPr lang="en-GB"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Communicating positive </a:t>
            </a:r>
            <a:r>
              <a:rPr lang="en-US" sz="2400" b="0" i="0" u="none" strike="noStrike" err="1">
                <a:solidFill>
                  <a:schemeClr val="bg1"/>
                </a:solidFill>
                <a:effectLst/>
                <a:latin typeface="Arial" panose="020B0604020202020204" pitchFamily="34" charset="0"/>
              </a:rPr>
              <a:t>organisational</a:t>
            </a:r>
            <a:r>
              <a:rPr lang="en-US" sz="2400" b="0" i="0" u="none" strike="noStrike">
                <a:solidFill>
                  <a:schemeClr val="bg1"/>
                </a:solidFill>
                <a:effectLst/>
                <a:latin typeface="Arial" panose="020B0604020202020204" pitchFamily="34" charset="0"/>
              </a:rPr>
              <a:t> values to stakeholders </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342900" indent="-342900">
              <a:spcBef>
                <a:spcPts val="200"/>
              </a:spcBef>
              <a:spcAft>
                <a:spcPts val="800"/>
              </a:spcAft>
              <a:buFont typeface="Arial"/>
              <a:buChar char="•"/>
            </a:pPr>
            <a:endParaRPr lang="en-GB" sz="2400">
              <a:solidFill>
                <a:schemeClr val="bg1"/>
              </a:solidFill>
              <a:latin typeface="Arial" panose="020B0604020202020204" pitchFamily="34" charset="0"/>
              <a:cs typeface="Times New Roman"/>
            </a:endParaRPr>
          </a:p>
          <a:p>
            <a:pPr marL="342900" indent="-342900">
              <a:spcBef>
                <a:spcPts val="200"/>
              </a:spcBef>
              <a:spcAft>
                <a:spcPts val="800"/>
              </a:spcAft>
              <a:buFont typeface="Arial"/>
              <a:buChar char="•"/>
            </a:pPr>
            <a:endParaRPr lang="en-GB" sz="2400">
              <a:solidFill>
                <a:schemeClr val="bg1"/>
              </a:solidFill>
              <a:latin typeface="Arial" panose="020B0604020202020204" pitchFamily="34" charset="0"/>
              <a:cs typeface="Times New Roman"/>
            </a:endParaRPr>
          </a:p>
          <a:p>
            <a:pPr marL="342900" indent="-342900">
              <a:spcBef>
                <a:spcPts val="200"/>
              </a:spcBef>
              <a:spcAft>
                <a:spcPts val="800"/>
              </a:spcAft>
              <a:buFont typeface="Arial,Sans-Serif"/>
              <a:buChar char="•"/>
            </a:pPr>
            <a:endParaRPr lang="en-GB" sz="2400">
              <a:solidFill>
                <a:schemeClr val="bg1"/>
              </a:solidFill>
              <a:latin typeface="Arial" panose="020B0604020202020204" pitchFamily="34" charset="0"/>
              <a:ea typeface="Arial" panose="020B0604020202020204" pitchFamily="34" charset="0"/>
              <a:cs typeface="Times New Roman"/>
            </a:endParaRPr>
          </a:p>
          <a:p>
            <a:pPr marL="342900" indent="-342900">
              <a:spcBef>
                <a:spcPts val="200"/>
              </a:spcBef>
              <a:spcAft>
                <a:spcPts val="800"/>
              </a:spcAft>
              <a:buFont typeface="Arial"/>
              <a:buChar char="•"/>
            </a:pPr>
            <a:endParaRPr lang="en-GB" sz="2400">
              <a:solidFill>
                <a:schemeClr val="bg1"/>
              </a:solidFill>
              <a:latin typeface="Arial" panose="020B0604020202020204" pitchFamily="34" charset="0"/>
              <a:ea typeface="Arial" panose="020B0604020202020204" pitchFamily="34" charset="0"/>
              <a:cs typeface="Times New Roman"/>
            </a:endParaRPr>
          </a:p>
          <a:p>
            <a:pPr>
              <a:spcBef>
                <a:spcPts val="200"/>
              </a:spcBef>
              <a:spcAft>
                <a:spcPts val="800"/>
              </a:spcAft>
            </a:pPr>
            <a:r>
              <a:rPr lang="en-US" sz="2400">
                <a:solidFill>
                  <a:schemeClr val="bg1"/>
                </a:solidFill>
                <a:latin typeface="Arial"/>
                <a:ea typeface="Arial" panose="020B0604020202020204" pitchFamily="34" charset="0"/>
                <a:cs typeface="Times New Roman"/>
              </a:rPr>
              <a:t> </a:t>
            </a:r>
            <a:br>
              <a:rPr lang="en-US" sz="2400">
                <a:solidFill>
                  <a:schemeClr val="bg1"/>
                </a:solidFill>
                <a:effectLst/>
                <a:latin typeface="Arial"/>
                <a:ea typeface="Arial" panose="020B0604020202020204" pitchFamily="34" charset="0"/>
                <a:cs typeface="Times New Roman"/>
              </a:rPr>
            </a:br>
            <a:endParaRPr lang="en-US" sz="2400">
              <a:solidFill>
                <a:schemeClr val="bg1"/>
              </a:solidFill>
              <a:latin typeface="Arial"/>
              <a:cs typeface="Times New Roman"/>
            </a:endParaRPr>
          </a:p>
        </p:txBody>
      </p:sp>
    </p:spTree>
    <p:extLst>
      <p:ext uri="{BB962C8B-B14F-4D97-AF65-F5344CB8AC3E}">
        <p14:creationId xmlns:p14="http://schemas.microsoft.com/office/powerpoint/2010/main" val="108441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8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0DDD76-6881-4FF0-8F3F-E034DFBAAC40}"/>
              </a:ext>
            </a:extLst>
          </p:cNvPr>
          <p:cNvSpPr/>
          <p:nvPr/>
        </p:nvSpPr>
        <p:spPr>
          <a:xfrm>
            <a:off x="0" y="0"/>
            <a:ext cx="20104100" cy="11309350"/>
          </a:xfrm>
          <a:prstGeom prst="rect">
            <a:avLst/>
          </a:prstGeom>
          <a:solidFill>
            <a:srgbClr val="A4DEC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a:spLocks noGrp="1"/>
          </p:cNvSpPr>
          <p:nvPr>
            <p:ph type="title"/>
          </p:nvPr>
        </p:nvSpPr>
        <p:spPr>
          <a:xfrm>
            <a:off x="1181968" y="1039742"/>
            <a:ext cx="8507730" cy="1123384"/>
          </a:xfrm>
          <a:prstGeom prst="rect">
            <a:avLst/>
          </a:prstGeom>
        </p:spPr>
        <p:txBody>
          <a:bodyPr vert="horz" wrap="square" lIns="0" tIns="15240" rIns="0" bIns="0" rtlCol="0" anchor="t">
            <a:spAutoFit/>
          </a:bodyPr>
          <a:lstStyle/>
          <a:p>
            <a:pPr algn="l"/>
            <a:r>
              <a:rPr lang="en-GB" sz="7200">
                <a:solidFill>
                  <a:srgbClr val="00534B"/>
                </a:solidFill>
              </a:rPr>
              <a:t>Procurement</a:t>
            </a:r>
            <a:endParaRPr lang="en-US"/>
          </a:p>
        </p:txBody>
      </p:sp>
      <p:pic>
        <p:nvPicPr>
          <p:cNvPr id="7" name="Picture 6" descr="Icon&#10;&#10;Description automatically generated with medium confidence">
            <a:extLst>
              <a:ext uri="{FF2B5EF4-FFF2-40B4-BE49-F238E27FC236}">
                <a16:creationId xmlns:a16="http://schemas.microsoft.com/office/drawing/2014/main" id="{1FC86A99-17BE-4B32-B6BC-D0005C2D7FB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2020" y="8821133"/>
            <a:ext cx="2062253" cy="2062253"/>
          </a:xfrm>
          <a:prstGeom prst="rect">
            <a:avLst/>
          </a:prstGeom>
        </p:spPr>
      </p:pic>
      <p:sp>
        <p:nvSpPr>
          <p:cNvPr id="10" name="object 3">
            <a:extLst>
              <a:ext uri="{FF2B5EF4-FFF2-40B4-BE49-F238E27FC236}">
                <a16:creationId xmlns:a16="http://schemas.microsoft.com/office/drawing/2014/main" id="{EFABC798-E7E2-EF16-2D15-54A9DDA0C4D9}"/>
              </a:ext>
            </a:extLst>
          </p:cNvPr>
          <p:cNvSpPr txBox="1"/>
          <p:nvPr/>
        </p:nvSpPr>
        <p:spPr>
          <a:xfrm>
            <a:off x="1120273" y="2516232"/>
            <a:ext cx="9188262" cy="7303153"/>
          </a:xfrm>
          <a:prstGeom prst="rect">
            <a:avLst/>
          </a:prstGeom>
        </p:spPr>
        <p:txBody>
          <a:bodyPr vert="horz" wrap="square" lIns="0" tIns="12065" rIns="0" bIns="0" rtlCol="0" anchor="t">
            <a:spAutoFit/>
          </a:bodyPr>
          <a:lstStyle/>
          <a:p>
            <a:pPr>
              <a:spcBef>
                <a:spcPts val="200"/>
              </a:spcBef>
              <a:spcAft>
                <a:spcPts val="800"/>
              </a:spcAft>
            </a:pPr>
            <a:r>
              <a:rPr lang="en-US" sz="2800" b="1">
                <a:solidFill>
                  <a:srgbClr val="00C067"/>
                </a:solidFill>
                <a:latin typeface="Arial"/>
                <a:cs typeface="Times New Roman"/>
              </a:rPr>
              <a:t>Goal: </a:t>
            </a:r>
            <a:r>
              <a:rPr lang="en-US" sz="2400">
                <a:solidFill>
                  <a:srgbClr val="00534B"/>
                </a:solidFill>
                <a:latin typeface="Arial"/>
                <a:cs typeface="Arial"/>
              </a:rPr>
              <a:t>Support inclusive economic growth by buying a greater share of goods and services from London-based, diverse MSMEs </a:t>
            </a:r>
            <a:r>
              <a:rPr lang="en-US" sz="1100">
                <a:solidFill>
                  <a:srgbClr val="000000"/>
                </a:solidFill>
                <a:latin typeface="Arial"/>
                <a:cs typeface="Arial"/>
              </a:rPr>
              <a:t> </a:t>
            </a:r>
          </a:p>
          <a:p>
            <a:pPr>
              <a:spcBef>
                <a:spcPts val="200"/>
              </a:spcBef>
              <a:spcAft>
                <a:spcPts val="800"/>
              </a:spcAft>
            </a:pPr>
            <a:endParaRPr lang="en-US" sz="2400">
              <a:solidFill>
                <a:srgbClr val="00534B"/>
              </a:solidFill>
              <a:latin typeface="Arial"/>
              <a:ea typeface="Arial" panose="020B0604020202020204" pitchFamily="34" charset="0"/>
              <a:cs typeface="Arial"/>
            </a:endParaRPr>
          </a:p>
          <a:p>
            <a:pPr>
              <a:spcBef>
                <a:spcPts val="200"/>
              </a:spcBef>
              <a:spcAft>
                <a:spcPts val="800"/>
              </a:spcAft>
            </a:pPr>
            <a:r>
              <a:rPr lang="en-US" sz="2800" b="1">
                <a:solidFill>
                  <a:srgbClr val="00C067"/>
                </a:solidFill>
                <a:latin typeface="Arial"/>
                <a:ea typeface="Arial" panose="020B0604020202020204" pitchFamily="34" charset="0"/>
                <a:cs typeface="Arial"/>
              </a:rPr>
              <a:t>Deliverables:</a:t>
            </a:r>
            <a:r>
              <a:rPr lang="en-US" sz="2400">
                <a:solidFill>
                  <a:srgbClr val="00C067"/>
                </a:solidFill>
                <a:latin typeface="Arial"/>
                <a:ea typeface="Arial" panose="020B0604020202020204" pitchFamily="34" charset="0"/>
                <a:cs typeface="Arial"/>
              </a:rPr>
              <a:t> </a:t>
            </a:r>
          </a:p>
          <a:p>
            <a:pPr marL="342900" indent="-342900" algn="l">
              <a:buChar char="•"/>
            </a:pPr>
            <a:r>
              <a:rPr lang="en-GB" sz="2400">
                <a:solidFill>
                  <a:srgbClr val="00534B"/>
                </a:solidFill>
                <a:latin typeface="Arial"/>
                <a:cs typeface="Arial"/>
              </a:rPr>
              <a:t>Increase the proportion of goods and services purchased from Micro, Small and Medium Enterprises (MSMEs) and diverse-owned businesses (both directly and via tier 1 suppliers).  </a:t>
            </a:r>
            <a:r>
              <a:rPr lang="en-GB" sz="1100">
                <a:solidFill>
                  <a:srgbClr val="000000"/>
                </a:solidFill>
                <a:latin typeface="Arial"/>
                <a:cs typeface="Arial"/>
              </a:rPr>
              <a:t> </a:t>
            </a:r>
            <a:r>
              <a:rPr lang="en-GB" sz="2400">
                <a:solidFill>
                  <a:srgbClr val="00534B"/>
                </a:solidFill>
                <a:latin typeface="Arial"/>
                <a:cs typeface="Arial"/>
              </a:rPr>
              <a:t> </a:t>
            </a:r>
            <a:r>
              <a:rPr lang="en-US" sz="2400">
                <a:solidFill>
                  <a:srgbClr val="00534B"/>
                </a:solidFill>
                <a:latin typeface="Arial"/>
                <a:cs typeface="Arial"/>
              </a:rPr>
              <a:t> </a:t>
            </a:r>
          </a:p>
          <a:p>
            <a:pPr>
              <a:spcBef>
                <a:spcPts val="200"/>
              </a:spcBef>
              <a:spcAft>
                <a:spcPts val="800"/>
              </a:spcAft>
            </a:pPr>
            <a:endParaRPr lang="en-US" sz="2400">
              <a:solidFill>
                <a:srgbClr val="00534B"/>
              </a:solidFill>
              <a:latin typeface="Arial"/>
              <a:ea typeface="Arial" panose="020B0604020202020204" pitchFamily="34" charset="0"/>
              <a:cs typeface="Arial"/>
            </a:endParaRPr>
          </a:p>
          <a:p>
            <a:pPr>
              <a:spcBef>
                <a:spcPts val="200"/>
              </a:spcBef>
              <a:spcAft>
                <a:spcPts val="800"/>
              </a:spcAft>
            </a:pPr>
            <a:r>
              <a:rPr lang="en-US" sz="2800" b="1">
                <a:solidFill>
                  <a:srgbClr val="00C067"/>
                </a:solidFill>
                <a:latin typeface="Arial"/>
                <a:ea typeface="Arial" panose="020B0604020202020204" pitchFamily="34" charset="0"/>
                <a:cs typeface="Times New Roman"/>
              </a:rPr>
              <a:t>Progress measures: </a:t>
            </a:r>
          </a:p>
          <a:p>
            <a:pPr marL="342900" indent="-342900" algn="l">
              <a:buChar char="•"/>
            </a:pPr>
            <a:r>
              <a:rPr lang="en-GB" sz="2400">
                <a:solidFill>
                  <a:srgbClr val="00534B"/>
                </a:solidFill>
                <a:latin typeface="Arial"/>
                <a:cs typeface="Arial"/>
              </a:rPr>
              <a:t>Spend with MSMEs and diverse-owned businesses </a:t>
            </a:r>
            <a:r>
              <a:rPr lang="en-US" sz="2400">
                <a:solidFill>
                  <a:srgbClr val="00534B"/>
                </a:solidFill>
                <a:latin typeface="Arial"/>
                <a:cs typeface="Arial"/>
              </a:rPr>
              <a:t> </a:t>
            </a:r>
            <a:r>
              <a:rPr lang="en-GB" sz="2400">
                <a:solidFill>
                  <a:srgbClr val="00534B"/>
                </a:solidFill>
                <a:latin typeface="Arial"/>
                <a:cs typeface="Arial"/>
              </a:rPr>
              <a:t>   </a:t>
            </a:r>
            <a:endParaRPr lang="en-US" sz="2400">
              <a:solidFill>
                <a:srgbClr val="00534B"/>
              </a:solidFill>
              <a:latin typeface="Arial"/>
              <a:cs typeface="Arial"/>
            </a:endParaRPr>
          </a:p>
          <a:p>
            <a:pPr marL="342900" indent="-342900" algn="l">
              <a:buChar char="•"/>
            </a:pPr>
            <a:r>
              <a:rPr lang="en-GB" sz="2400">
                <a:solidFill>
                  <a:srgbClr val="00534B"/>
                </a:solidFill>
                <a:latin typeface="Arial"/>
                <a:cs typeface="Arial"/>
              </a:rPr>
              <a:t>No. and £ of contracts reserved for MSMEs   </a:t>
            </a:r>
            <a:endParaRPr lang="en-US" sz="2400">
              <a:solidFill>
                <a:srgbClr val="00534B"/>
              </a:solidFill>
              <a:latin typeface="Arial"/>
              <a:cs typeface="Arial"/>
            </a:endParaRPr>
          </a:p>
          <a:p>
            <a:pPr marL="342900" indent="-342900" algn="l">
              <a:buChar char="•"/>
            </a:pPr>
            <a:r>
              <a:rPr lang="en-GB" sz="2400">
                <a:solidFill>
                  <a:srgbClr val="00534B"/>
                </a:solidFill>
                <a:latin typeface="Arial"/>
                <a:cs typeface="Arial"/>
              </a:rPr>
              <a:t>No. of London MSMEs reached through market engagement/ supplier readiness activities </a:t>
            </a:r>
            <a:endParaRPr lang="en-US" sz="2400">
              <a:solidFill>
                <a:srgbClr val="00534B"/>
              </a:solidFill>
              <a:latin typeface="Arial"/>
              <a:cs typeface="Arial"/>
            </a:endParaRPr>
          </a:p>
          <a:p>
            <a:pPr marL="342900" indent="-342900" algn="l">
              <a:buChar char="•"/>
            </a:pPr>
            <a:r>
              <a:rPr lang="en-GB" sz="2400">
                <a:solidFill>
                  <a:srgbClr val="00534B"/>
                </a:solidFill>
                <a:latin typeface="Arial"/>
                <a:cs typeface="Arial"/>
              </a:rPr>
              <a:t>No. of procurement staff completing e-learning </a:t>
            </a:r>
            <a:endParaRPr lang="en-US" sz="2400">
              <a:solidFill>
                <a:srgbClr val="00534B"/>
              </a:solidFill>
              <a:latin typeface="Arial"/>
              <a:cs typeface="Arial"/>
            </a:endParaRPr>
          </a:p>
          <a:p>
            <a:pPr marL="342900" indent="-342900" algn="l">
              <a:buChar char="•"/>
            </a:pPr>
            <a:endParaRPr lang="en-US" sz="2400">
              <a:solidFill>
                <a:srgbClr val="00534B"/>
              </a:solidFill>
              <a:latin typeface="Arial"/>
              <a:cs typeface="Arial"/>
            </a:endParaRPr>
          </a:p>
          <a:p>
            <a:pPr>
              <a:spcBef>
                <a:spcPts val="200"/>
              </a:spcBef>
              <a:spcAft>
                <a:spcPts val="800"/>
              </a:spcAft>
            </a:pPr>
            <a:endParaRPr lang="en-US" sz="2800" b="1">
              <a:solidFill>
                <a:srgbClr val="00C067"/>
              </a:solidFill>
              <a:latin typeface="Arial"/>
              <a:cs typeface="Times New Roman"/>
            </a:endParaRPr>
          </a:p>
          <a:p>
            <a:pPr>
              <a:lnSpc>
                <a:spcPct val="107000"/>
              </a:lnSpc>
              <a:spcBef>
                <a:spcPts val="200"/>
              </a:spcBef>
              <a:spcAft>
                <a:spcPts val="800"/>
              </a:spcAft>
            </a:pPr>
            <a:endParaRPr lang="en-GB" sz="2800">
              <a:solidFill>
                <a:srgbClr val="00EA78"/>
              </a:solidFill>
              <a:latin typeface="Arial"/>
              <a:cs typeface="Times New Roman"/>
            </a:endParaRPr>
          </a:p>
        </p:txBody>
      </p:sp>
      <p:sp>
        <p:nvSpPr>
          <p:cNvPr id="4" name="Oval 3">
            <a:extLst>
              <a:ext uri="{FF2B5EF4-FFF2-40B4-BE49-F238E27FC236}">
                <a16:creationId xmlns:a16="http://schemas.microsoft.com/office/drawing/2014/main" id="{92281A4B-4AD3-751E-270C-DE864C0EE66C}"/>
              </a:ext>
            </a:extLst>
          </p:cNvPr>
          <p:cNvSpPr/>
          <p:nvPr/>
        </p:nvSpPr>
        <p:spPr>
          <a:xfrm>
            <a:off x="10094581" y="-2773515"/>
            <a:ext cx="16992600" cy="16764000"/>
          </a:xfrm>
          <a:prstGeom prst="ellipse">
            <a:avLst/>
          </a:prstGeom>
          <a:solidFill>
            <a:srgbClr val="00534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12" name="object 3">
            <a:extLst>
              <a:ext uri="{FF2B5EF4-FFF2-40B4-BE49-F238E27FC236}">
                <a16:creationId xmlns:a16="http://schemas.microsoft.com/office/drawing/2014/main" id="{6DA2CAFD-6B72-76D7-5FA5-8A35FD15F087}"/>
              </a:ext>
            </a:extLst>
          </p:cNvPr>
          <p:cNvSpPr txBox="1"/>
          <p:nvPr/>
        </p:nvSpPr>
        <p:spPr>
          <a:xfrm>
            <a:off x="11851266" y="2392163"/>
            <a:ext cx="7602925" cy="8091318"/>
          </a:xfrm>
          <a:prstGeom prst="rect">
            <a:avLst/>
          </a:prstGeom>
        </p:spPr>
        <p:txBody>
          <a:bodyPr vert="horz" wrap="square" lIns="0" tIns="12065" rIns="0" bIns="0" rtlCol="0" anchor="t">
            <a:spAutoFit/>
          </a:bodyPr>
          <a:lstStyle/>
          <a:p>
            <a:pPr>
              <a:spcBef>
                <a:spcPts val="200"/>
              </a:spcBef>
              <a:spcAft>
                <a:spcPts val="800"/>
              </a:spcAft>
            </a:pPr>
            <a:r>
              <a:rPr lang="en-GB" sz="2400">
                <a:solidFill>
                  <a:schemeClr val="bg1"/>
                </a:solidFill>
                <a:latin typeface="Arial"/>
                <a:ea typeface="Arial" panose="020B0604020202020204" pitchFamily="34" charset="0"/>
                <a:cs typeface="Times New Roman"/>
              </a:rPr>
              <a:t>Organisational benefits can include: </a:t>
            </a:r>
            <a:endParaRPr lang="en-US">
              <a:solidFill>
                <a:schemeClr val="bg1"/>
              </a:solidFill>
            </a:endParaRPr>
          </a:p>
          <a:p>
            <a:pPr>
              <a:spcBef>
                <a:spcPts val="200"/>
              </a:spcBef>
              <a:spcAft>
                <a:spcPts val="800"/>
              </a:spcAft>
            </a:pPr>
            <a:endParaRPr lang="en-GB" sz="2400">
              <a:solidFill>
                <a:schemeClr val="bg1"/>
              </a:solidFill>
              <a:latin typeface="Arial"/>
              <a:ea typeface="Arial" panose="020B0604020202020204" pitchFamily="34" charset="0"/>
              <a:cs typeface="Times New Roman"/>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Securing more responsive services and greater innovation </a:t>
            </a:r>
            <a:r>
              <a:rPr lang="en-GB" sz="2400" b="0" i="0">
                <a:solidFill>
                  <a:schemeClr val="bg1"/>
                </a:solidFill>
                <a:effectLst/>
                <a:latin typeface="Arial" panose="020B0604020202020204" pitchFamily="34" charset="0"/>
              </a:rPr>
              <a:t>​</a:t>
            </a:r>
            <a:endParaRPr lang="en-GB"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Adapting more easily to changing technologies and environments by letting shorter, smaller contracts </a:t>
            </a:r>
            <a:r>
              <a:rPr lang="en-GB" sz="2400" b="0" i="0">
                <a:solidFill>
                  <a:schemeClr val="bg1"/>
                </a:solidFill>
                <a:effectLst/>
                <a:latin typeface="Arial" panose="020B0604020202020204" pitchFamily="34" charset="0"/>
              </a:rPr>
              <a:t>​</a:t>
            </a:r>
            <a:endParaRPr lang="en-GB"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Achieving greater supply chain resilience</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Reducing transport-related costs and environmental impacts by buying locally </a:t>
            </a:r>
            <a:r>
              <a:rPr lang="en-US" sz="2400" b="0" i="0">
                <a:solidFill>
                  <a:schemeClr val="bg1"/>
                </a:solidFill>
                <a:effectLst/>
                <a:latin typeface="Arial" panose="020B0604020202020204" pitchFamily="34" charset="0"/>
              </a:rPr>
              <a:t>​</a:t>
            </a:r>
            <a:endParaRPr lang="en-US" sz="3200" b="0" i="0">
              <a:solidFill>
                <a:schemeClr val="bg1"/>
              </a:solidFill>
              <a:effectLst/>
              <a:latin typeface="Arial" panose="020B0604020202020204" pitchFamily="34" charset="0"/>
            </a:endParaRPr>
          </a:p>
          <a:p>
            <a:pPr marL="342900" indent="-342900" algn="l" rtl="0" fontAlgn="base">
              <a:spcAft>
                <a:spcPts val="1200"/>
              </a:spcAft>
              <a:buFont typeface="Courier New" panose="02070309020205020404" pitchFamily="49" charset="0"/>
              <a:buChar char="o"/>
            </a:pPr>
            <a:r>
              <a:rPr lang="en-US" sz="2400" b="0" i="0" u="none" strike="noStrike">
                <a:solidFill>
                  <a:schemeClr val="bg1"/>
                </a:solidFill>
                <a:effectLst/>
                <a:latin typeface="Arial" panose="020B0604020202020204" pitchFamily="34" charset="0"/>
              </a:rPr>
              <a:t>Demonstrating a commitment to inclusive local economic growth to stakeholders and local communities</a:t>
            </a:r>
            <a:endParaRPr lang="en-US" sz="3200" b="0" i="0">
              <a:solidFill>
                <a:schemeClr val="bg1"/>
              </a:solidFill>
              <a:effectLst/>
              <a:latin typeface="Arial" panose="020B0604020202020204" pitchFamily="34" charset="0"/>
            </a:endParaRPr>
          </a:p>
          <a:p>
            <a:pPr>
              <a:spcAft>
                <a:spcPts val="1200"/>
              </a:spcAft>
            </a:pPr>
            <a:endParaRPr lang="en-GB" sz="3200">
              <a:solidFill>
                <a:schemeClr val="bg1"/>
              </a:solidFill>
              <a:latin typeface="Arial" panose="020B0604020202020204" pitchFamily="34" charset="0"/>
              <a:ea typeface="Arial" panose="020B0604020202020204" pitchFamily="34" charset="0"/>
              <a:cs typeface="Times New Roman"/>
            </a:endParaRPr>
          </a:p>
          <a:p>
            <a:pPr marL="342900" indent="-342900">
              <a:spcAft>
                <a:spcPts val="1200"/>
              </a:spcAft>
              <a:buFont typeface="Arial"/>
              <a:buChar char="•"/>
            </a:pPr>
            <a:endParaRPr lang="en-GB" sz="3200">
              <a:solidFill>
                <a:schemeClr val="bg1"/>
              </a:solidFill>
              <a:latin typeface="Arial"/>
              <a:ea typeface="Arial" panose="020B0604020202020204" pitchFamily="34" charset="0"/>
              <a:cs typeface="Times New Roman"/>
            </a:endParaRPr>
          </a:p>
          <a:p>
            <a:pPr>
              <a:spcAft>
                <a:spcPts val="1200"/>
              </a:spcAft>
            </a:pPr>
            <a:r>
              <a:rPr lang="en-US" sz="3200">
                <a:solidFill>
                  <a:schemeClr val="bg1"/>
                </a:solidFill>
                <a:latin typeface="Arial"/>
                <a:ea typeface="Arial" panose="020B0604020202020204" pitchFamily="34" charset="0"/>
                <a:cs typeface="Times New Roman"/>
              </a:rPr>
              <a:t> </a:t>
            </a:r>
            <a:br>
              <a:rPr lang="en-US" sz="3200">
                <a:solidFill>
                  <a:schemeClr val="bg1"/>
                </a:solidFill>
                <a:effectLst/>
                <a:latin typeface="Arial"/>
                <a:ea typeface="Arial" panose="020B0604020202020204" pitchFamily="34" charset="0"/>
                <a:cs typeface="Times New Roman"/>
              </a:rPr>
            </a:br>
            <a:endParaRPr lang="en-US" sz="3200">
              <a:solidFill>
                <a:schemeClr val="bg1"/>
              </a:solidFill>
              <a:latin typeface="Arial"/>
              <a:cs typeface="Times New Roman"/>
            </a:endParaRPr>
          </a:p>
        </p:txBody>
      </p:sp>
    </p:spTree>
    <p:extLst>
      <p:ext uri="{BB962C8B-B14F-4D97-AF65-F5344CB8AC3E}">
        <p14:creationId xmlns:p14="http://schemas.microsoft.com/office/powerpoint/2010/main" val="3526598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F6D43845244D41B420C3650A88C6CC" ma:contentTypeVersion="14" ma:contentTypeDescription="Create a new document." ma:contentTypeScope="" ma:versionID="d82ed08ba66d20f74ccf7692ec88de4b">
  <xsd:schema xmlns:xsd="http://www.w3.org/2001/XMLSchema" xmlns:xs="http://www.w3.org/2001/XMLSchema" xmlns:p="http://schemas.microsoft.com/office/2006/metadata/properties" xmlns:ns2="197aba29-beb8-4ded-9a2a-0fbcdbc33849" xmlns:ns3="9d869b1b-30aa-452e-8322-be1ea12c43f3" targetNamespace="http://schemas.microsoft.com/office/2006/metadata/properties" ma:root="true" ma:fieldsID="4f74de7514ec34de545ad18ffc46a961" ns2:_="" ns3:_="">
    <xsd:import namespace="197aba29-beb8-4ded-9a2a-0fbcdbc33849"/>
    <xsd:import namespace="9d869b1b-30aa-452e-8322-be1ea12c43f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aba29-beb8-4ded-9a2a-0fbcdbc338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836a9ce-4aa2-40fa-b369-7befe32098f5}" ma:internalName="TaxCatchAll" ma:showField="CatchAllData" ma:web="197aba29-beb8-4ded-9a2a-0fbcdbc3384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869b1b-30aa-452e-8322-be1ea12c43f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97aba29-beb8-4ded-9a2a-0fbcdbc33849">
      <UserInfo>
        <DisplayName/>
        <AccountId xsi:nil="true"/>
        <AccountType/>
      </UserInfo>
    </SharedWithUsers>
    <MediaLengthInSeconds xmlns="9d869b1b-30aa-452e-8322-be1ea12c43f3" xsi:nil="true"/>
    <TaxCatchAll xmlns="197aba29-beb8-4ded-9a2a-0fbcdbc33849" xsi:nil="true"/>
    <lcf76f155ced4ddcb4097134ff3c332f xmlns="9d869b1b-30aa-452e-8322-be1ea12c43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630F9B-4FED-4FE2-87FF-F8E68268C8A5}">
  <ds:schemaRefs>
    <ds:schemaRef ds:uri="http://schemas.microsoft.com/sharepoint/v3/contenttype/forms"/>
  </ds:schemaRefs>
</ds:datastoreItem>
</file>

<file path=customXml/itemProps2.xml><?xml version="1.0" encoding="utf-8"?>
<ds:datastoreItem xmlns:ds="http://schemas.openxmlformats.org/officeDocument/2006/customXml" ds:itemID="{62C3BD3C-BF6E-430A-BE5C-111F50D04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7aba29-beb8-4ded-9a2a-0fbcdbc33849"/>
    <ds:schemaRef ds:uri="9d869b1b-30aa-452e-8322-be1ea12c43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338B0D-CEC1-48D6-8458-CC5E0FC30989}">
  <ds:schemaRefs>
    <ds:schemaRef ds:uri="http://schemas.microsoft.com/office/2006/metadata/properties"/>
    <ds:schemaRef ds:uri="http://purl.org/dc/terms/"/>
    <ds:schemaRef ds:uri="9d869b1b-30aa-452e-8322-be1ea12c43f3"/>
    <ds:schemaRef ds:uri="http://schemas.microsoft.com/office/2006/documentManagement/types"/>
    <ds:schemaRef ds:uri="http://schemas.openxmlformats.org/package/2006/metadata/core-properties"/>
    <ds:schemaRef ds:uri="197aba29-beb8-4ded-9a2a-0fbcdbc33849"/>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1506</Words>
  <Application>Microsoft Office PowerPoint</Application>
  <PresentationFormat>Custom</PresentationFormat>
  <Paragraphs>215</Paragraphs>
  <Slides>15</Slides>
  <Notes>2</Notes>
  <HiddenSlides>0</HiddenSlides>
  <MMClips>1</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Office Theme</vt:lpstr>
      <vt:lpstr>Office Theme</vt:lpstr>
      <vt:lpstr>The London Anchor Institutions' Network  </vt:lpstr>
      <vt:lpstr>About the network</vt:lpstr>
      <vt:lpstr>How it all began</vt:lpstr>
      <vt:lpstr>Membership</vt:lpstr>
      <vt:lpstr>How it works</vt:lpstr>
      <vt:lpstr>Governance</vt:lpstr>
      <vt:lpstr>The network's focus</vt:lpstr>
      <vt:lpstr>Hiring and Skills</vt:lpstr>
      <vt:lpstr>Procurement</vt:lpstr>
      <vt:lpstr>Green New Deal</vt:lpstr>
      <vt:lpstr>Mentoring</vt:lpstr>
      <vt:lpstr>PowerPoint Presentation</vt:lpstr>
      <vt:lpstr>PowerPoint Presentation</vt:lpstr>
      <vt:lpstr>[SHOW YOUR ORGANISATION’S IMPACT VIDEO HERE]</vt:lpstr>
      <vt:lpstr>Comms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Title Here</dc:title>
  <dc:creator>Aimee McAvoy</dc:creator>
  <cp:lastModifiedBy>Helen Connor</cp:lastModifiedBy>
  <cp:revision>30</cp:revision>
  <dcterms:created xsi:type="dcterms:W3CDTF">2022-05-04T11:22:24Z</dcterms:created>
  <dcterms:modified xsi:type="dcterms:W3CDTF">2023-08-09T09:18:57Z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2022-05-04T00:00:00Z</vt:filetime>
  </property>
  <property fmtid="{D5CDD505-2E9C-101B-9397-08002B2CF9AE}" pid="3" name="Creator">
    <vt:lpwstr>Adobe InDesign 17.2 (Macintosh)</vt:lpwstr>
  </property>
  <property fmtid="{D5CDD505-2E9C-101B-9397-08002B2CF9AE}" pid="4" name="LastSaved">
    <vt:filetime>2022-05-04T00:00:00Z</vt:filetime>
  </property>
  <property fmtid="{D5CDD505-2E9C-101B-9397-08002B2CF9AE}" pid="5" name="ContentTypeId">
    <vt:lpwstr>0x010100A3F6D43845244D41B420C3650A88C6CC</vt:lpwstr>
  </property>
  <property fmtid="{D5CDD505-2E9C-101B-9397-08002B2CF9AE}" pid="6" name="MediaServiceImageTags">
    <vt:lpwstr/>
  </property>
  <property fmtid="{D5CDD505-2E9C-101B-9397-08002B2CF9AE}" pid="7" name="Order">
    <vt:r8>51400</vt:r8>
  </property>
  <property fmtid="{D5CDD505-2E9C-101B-9397-08002B2CF9AE}" pid="8" name="xd_Signature">
    <vt:bool>false</vt:bool>
  </property>
  <property fmtid="{D5CDD505-2E9C-101B-9397-08002B2CF9AE}" pid="9" name="xd_ProgID">
    <vt:lpwstr/>
  </property>
  <property fmtid="{D5CDD505-2E9C-101B-9397-08002B2CF9AE}" pid="10" name="TriggerFlowInfo">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ies>
</file>