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</p:sldMasterIdLst>
  <p:notesMasterIdLst>
    <p:notesMasterId r:id="rId13"/>
  </p:notesMasterIdLst>
  <p:sldIdLst>
    <p:sldId id="278" r:id="rId6"/>
    <p:sldId id="2146847606" r:id="rId7"/>
    <p:sldId id="2146847640" r:id="rId8"/>
    <p:sldId id="2146847662" r:id="rId9"/>
    <p:sldId id="2146847660" r:id="rId10"/>
    <p:sldId id="2146847661" r:id="rId11"/>
    <p:sldId id="21468476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7B1C1E-55BD-E866-F22F-9D943E9D9914}" name="Tim Rudin" initials="TR" userId="S::TimRudin@TfL.gov.uk::3d843cf2-64ca-439b-8810-d430ee5a3d66" providerId="AD"/>
  <p188:author id="{A8F82131-6876-C08B-9B76-7A3DAED11672}" name="Visvalingam Saritha" initials="VS" userId="S::sarithavisvalingam_tfl.gov.uk#ext#@greaterlondonauthority.onmicrosoft.com::887b40b1-3f56-439e-980a-8dd4793b8514" providerId="AD"/>
  <p188:author id="{074F0633-EC5C-308C-5460-8069C5E115BE}" name="Olivia Tusinski" initials="OT" userId="S::olivia.tusinski@london.gov.uk::16f7f1b8-5cb6-407f-ba2e-b784edf016a5" providerId="AD"/>
  <p188:author id="{B4FF0B59-7AAF-9718-F234-05E40FBCA93B}" name="Olivia Tusinski" initials="OT" userId="S::Olivia.Tusinski@london.gov.uk::16f7f1b8-5cb6-407f-ba2e-b784edf016a5" providerId="AD"/>
  <p188:author id="{F7C275B4-0286-FA47-0290-CD2D451DD82F}" name="Rudin Tim" initials="RT" userId="S::timrudin_tfl.gov.uk#ext#@greaterlondonauthority.onmicrosoft.com::8b2cca4d-0de7-4e00-973d-ae25375d42f7" providerId="AD"/>
  <p188:author id="{590C64D2-C180-3E03-9AB1-1E45D16FD7FF}" name="Saritha Visvalingam" initials="SV" userId="S::SarithaVisvalingam@tfl.gov.uk::5899b551-f85c-4630-8ddb-dcf51d7902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4B"/>
    <a:srgbClr val="CAE8D9"/>
    <a:srgbClr val="00C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D07FA-02B3-4F36-B8EE-57BEB94C9E27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8588E-E050-4F68-8166-9B8CD61067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40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OPTION COVER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B0598-C1C6-4BE4-B33B-BF0831778B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11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OPTION 2 – DARK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0598-C1C6-4BE4-B33B-BF0831778B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OPTION 2 – DARK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B0598-C1C6-4BE4-B33B-BF0831778B4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6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7AFCB-E5E7-4155-85AE-F05A475E34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89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7AFCB-E5E7-4155-85AE-F05A475E34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66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47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9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7AC-00C0-48BE-804B-828894DA1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E08D9-0080-4182-97A7-B105112E9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4E36-8BDE-42D3-92A4-BF8510DE9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BDFBD-EA8E-41FA-9BBC-95DBA13F3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7EF9B-F8CC-4D28-9DD2-8FCE239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4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4004A-1093-4BCA-B03D-07FE54C6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CA83-5748-47DD-86E2-A0D49B72D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94C18-C9E8-462F-9803-C926D6BCF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F8295-26D8-474F-922F-54ADE78F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7B627-67CB-45F7-9F7D-81AD96EA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09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B85D-F689-44EF-95DF-25D9B518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8613C-4F2B-4891-81E5-91AD95FA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C5E9C-2AA8-4264-8591-D3151CEE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48333-E3B1-4828-AE9D-2E68EAC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DED73-9CE1-47CA-8AE0-9806F200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1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AFCA-870E-4F27-8B0C-05C931B2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EA97-CA5B-4669-839D-B11CF0BCB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E3524-0033-4522-A28E-E5F6E6234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2EC60-9ED4-4A93-99DD-2AF0FB2A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7267-3B17-4712-BF21-814F7D61F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A530E-C40B-410D-A77F-99989D92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9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51818-20C8-4156-AF36-1AB510251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3B1FD-57BA-4B19-978D-A196DFC6A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E1554-7250-40D8-AACE-65E8CF9FB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CB0E4-6BD1-4A7C-9F6C-C91F8F68E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14132-E04D-4B88-9AC7-CCF0F9FC1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3A011-DE2E-4C9A-8D4E-F2472FCD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9D427-5A70-45A6-9CF9-A851DF6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8E370-FB3D-431F-AADC-920662A8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208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3CF8D-EF82-40EB-A48B-5AFAE9313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D7194-059E-410D-BAC3-005A2EFA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B8D4A-A30E-4E8C-9A6F-ED49D037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96F15-EDE3-4A5A-94E1-6AE999B8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8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96A635-8091-48D5-A12E-73CE271E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60D09-F249-4925-AECC-E31615A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F14E6-3454-4F3F-B7AB-E161D985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673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47CFC-3A69-46B4-B655-42F38174F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65E4C-8B7D-450F-A27D-0C7888D1E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CD726-7D02-4AA8-8CFD-D7A93453F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954AD-A411-4F09-B14E-9D848057A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8B0F9-3863-4093-8705-1C3B468B1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A5B55A-787F-487F-A937-40CEB215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9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4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CCC3-DC07-46F0-BB52-BF826B87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8846B-86F2-4D6C-A4F7-553E504A7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B3E4D1-FAF0-4CBB-8E6E-FA47B3FC2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C59A-7B8E-4E39-AE4F-5D1674AA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7B1F8-9440-4CB0-9206-3D27592E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06DB6-BC94-4293-A1E2-9EAA61C6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353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201E-0533-4906-A00A-DF269D69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55164-653A-4602-95FF-BC76A6A8E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2DF1-FD96-44D0-8BB6-B224C1901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37C2-3CBD-4E32-8D9A-21318942A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2930E-EC44-48DA-B1C3-D15CF7A0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48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5FA79-3D91-41BE-8F49-CCB424A96E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78501-84F7-4925-A13F-470520998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6AA17-35C6-4CBD-8F88-F0B053943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EECD5-752F-454E-B20A-26452E5E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F855F-085D-4404-8083-BAE25AE0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57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0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1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9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5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8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7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965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2B92A2-42E3-4F39-A915-65C352E4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2340E-874C-4008-BF94-F56EC30FC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00FB4-5AC1-4217-860C-2B6F279BF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DE846-E2F7-497F-BAE6-4851BE0A3C7A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A6E49-1B70-439F-8418-E402C56E2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B559-D690-4CF8-BD16-66F8CE7D0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E6851-94F6-4F05-9096-C7B5F5FCE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4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8E1237A-D2BC-4600-8454-B1FDC6DDE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58400" r="53794" b="6493"/>
          <a:stretch/>
        </p:blipFill>
        <p:spPr>
          <a:xfrm>
            <a:off x="1422709" y="0"/>
            <a:ext cx="10769291" cy="55765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2CDA73E4-6006-4B83-9BED-B02941B2EDB0}"/>
              </a:ext>
            </a:extLst>
          </p:cNvPr>
          <p:cNvSpPr/>
          <p:nvPr/>
        </p:nvSpPr>
        <p:spPr>
          <a:xfrm rot="3325405">
            <a:off x="-2799095" y="-4926764"/>
            <a:ext cx="9607492" cy="11268869"/>
          </a:xfrm>
          <a:prstGeom prst="ellipse">
            <a:avLst/>
          </a:prstGeom>
          <a:solidFill>
            <a:srgbClr val="00534B"/>
          </a:solidFill>
          <a:ln>
            <a:solidFill>
              <a:srgbClr val="00C0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A2643ED-FC6F-4547-8C6E-16FA148191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3575" y="428862"/>
            <a:ext cx="10964849" cy="6352607"/>
          </a:xfrm>
          <a:prstGeom prst="rect">
            <a:avLst/>
          </a:prstGeom>
        </p:spPr>
        <p:txBody>
          <a:bodyPr vert="horz" wrap="square" lIns="0" tIns="9242" rIns="0" bIns="0" rtlCol="0" anchor="t">
            <a:spAutoFit/>
          </a:bodyPr>
          <a:lstStyle/>
          <a:p>
            <a:pPr algn="l" rtl="0"/>
            <a:b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</a:t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600" dirty="0">
              <a:solidFill>
                <a:srgbClr val="00C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6C935B-95F6-40CB-941C-F83A6D566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05225"/>
            <a:ext cx="4439242" cy="2438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523FF-7A43-8AB9-3D27-931D1C98FFD2}"/>
              </a:ext>
            </a:extLst>
          </p:cNvPr>
          <p:cNvSpPr txBox="1"/>
          <p:nvPr/>
        </p:nvSpPr>
        <p:spPr>
          <a:xfrm>
            <a:off x="9370028" y="5825041"/>
            <a:ext cx="329026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3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#LAIN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534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#LondonAnchors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534B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07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"/>
    </mc:Choice>
    <mc:Fallback xmlns="">
      <p:transition spd="slow" advTm="452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0DDD76-6881-4FF0-8F3F-E034DFBAAC40}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prstGeom prst="rect">
            <a:avLst/>
          </a:prstGeom>
          <a:solidFill>
            <a:srgbClr val="CAE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174" y="630501"/>
            <a:ext cx="5159095" cy="618730"/>
          </a:xfrm>
          <a:prstGeom prst="rect">
            <a:avLst/>
          </a:prstGeom>
        </p:spPr>
        <p:txBody>
          <a:bodyPr vert="horz" wrap="square" lIns="0" tIns="9242" rIns="0" bIns="0" rtlCol="0" anchor="t">
            <a:spAutoFit/>
          </a:bodyPr>
          <a:lstStyle/>
          <a:p>
            <a:pPr algn="l"/>
            <a:r>
              <a:rPr lang="en-GB" b="1">
                <a:solidFill>
                  <a:srgbClr val="00534B"/>
                </a:solidFill>
                <a:latin typeface="Arial"/>
                <a:cs typeface="Arial"/>
              </a:rPr>
              <a:t>Procurement</a:t>
            </a:r>
            <a:endParaRPr lang="en-US" b="1">
              <a:latin typeface="Arial"/>
              <a:cs typeface="Arial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EFABC798-E7E2-EF16-2D15-54A9DDA0C4D9}"/>
              </a:ext>
            </a:extLst>
          </p:cNvPr>
          <p:cNvSpPr txBox="1"/>
          <p:nvPr/>
        </p:nvSpPr>
        <p:spPr>
          <a:xfrm>
            <a:off x="679763" y="1525845"/>
            <a:ext cx="4933158" cy="2907027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>
              <a:spcBef>
                <a:spcPts val="121"/>
              </a:spcBef>
              <a:spcAft>
                <a:spcPts val="485"/>
              </a:spcAft>
            </a:pPr>
            <a:r>
              <a:rPr lang="en-US" sz="1650" b="1">
                <a:solidFill>
                  <a:srgbClr val="00C067"/>
                </a:solidFill>
                <a:latin typeface="Arial"/>
                <a:cs typeface="Times New Roman"/>
              </a:rPr>
              <a:t>Goal: </a:t>
            </a:r>
            <a:r>
              <a:rPr lang="en-US" sz="1450">
                <a:solidFill>
                  <a:srgbClr val="00534B"/>
                </a:solidFill>
                <a:latin typeface="Arial"/>
                <a:cs typeface="Arial"/>
              </a:rPr>
              <a:t>Use our purchasing power to support more inclusive economic growth </a:t>
            </a:r>
          </a:p>
          <a:p>
            <a:pPr>
              <a:spcBef>
                <a:spcPts val="121"/>
              </a:spcBef>
              <a:spcAft>
                <a:spcPts val="485"/>
              </a:spcAft>
            </a:pPr>
            <a:endParaRPr lang="en-US" sz="1455">
              <a:solidFill>
                <a:srgbClr val="00534B"/>
              </a:solidFill>
              <a:latin typeface="Arial"/>
              <a:ea typeface="Arial" panose="020B0604020202020204" pitchFamily="34" charset="0"/>
              <a:cs typeface="Arial"/>
            </a:endParaRPr>
          </a:p>
          <a:p>
            <a:pPr>
              <a:spcBef>
                <a:spcPts val="121"/>
              </a:spcBef>
              <a:spcAft>
                <a:spcPts val="485"/>
              </a:spcAft>
            </a:pPr>
            <a:r>
              <a:rPr lang="en-US" sz="1650" b="1">
                <a:solidFill>
                  <a:srgbClr val="00C067"/>
                </a:solidFill>
                <a:latin typeface="Arial"/>
                <a:cs typeface="Times New Roman"/>
              </a:rPr>
              <a:t>Key deliverable:</a:t>
            </a:r>
            <a:endParaRPr lang="en-US" sz="1698" b="1">
              <a:solidFill>
                <a:srgbClr val="00C067"/>
              </a:solidFill>
              <a:latin typeface="Arial"/>
              <a:cs typeface="Times New Roman"/>
            </a:endParaRPr>
          </a:p>
          <a:p>
            <a:pPr marL="207645" indent="-207645">
              <a:buChar char="•"/>
            </a:pPr>
            <a:r>
              <a:rPr lang="en-GB" sz="1450">
                <a:solidFill>
                  <a:srgbClr val="00534B"/>
                </a:solidFill>
                <a:latin typeface="Arial"/>
                <a:cs typeface="Arial"/>
              </a:rPr>
              <a:t>Buying more of our goods and services from Micro, Small and Medium Enterprises (MSMEs) and diverse-led businesses </a:t>
            </a:r>
            <a:br>
              <a:rPr lang="en-GB" sz="1450">
                <a:solidFill>
                  <a:srgbClr val="00534B"/>
                </a:solidFill>
                <a:latin typeface="Arial"/>
                <a:cs typeface="Arial"/>
              </a:rPr>
            </a:br>
            <a:endParaRPr lang="en-GB" sz="1450">
              <a:solidFill>
                <a:srgbClr val="00534B"/>
              </a:solidFill>
              <a:latin typeface="Arial"/>
              <a:ea typeface="Arial" panose="020B0604020202020204" pitchFamily="34" charset="0"/>
              <a:cs typeface="Arial"/>
            </a:endParaRPr>
          </a:p>
          <a:p>
            <a:pPr marL="207645" indent="-207645" algn="l">
              <a:buChar char="•"/>
            </a:pPr>
            <a:endParaRPr lang="en-US" sz="1455">
              <a:solidFill>
                <a:srgbClr val="00534B"/>
              </a:solidFill>
              <a:latin typeface="Arial"/>
              <a:cs typeface="Arial"/>
            </a:endParaRPr>
          </a:p>
          <a:p>
            <a:pPr>
              <a:spcBef>
                <a:spcPts val="121"/>
              </a:spcBef>
              <a:spcAft>
                <a:spcPts val="485"/>
              </a:spcAft>
            </a:pPr>
            <a:endParaRPr lang="en-US" sz="1698" b="1">
              <a:solidFill>
                <a:srgbClr val="00C067"/>
              </a:solidFill>
              <a:latin typeface="Arial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121"/>
              </a:spcBef>
              <a:spcAft>
                <a:spcPts val="485"/>
              </a:spcAft>
            </a:pPr>
            <a:endParaRPr lang="en-GB" sz="1698">
              <a:solidFill>
                <a:srgbClr val="00EA78"/>
              </a:solidFill>
              <a:latin typeface="Arial"/>
              <a:cs typeface="Times New Roman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281A4B-4AD3-751E-270C-DE864C0EE66C}"/>
              </a:ext>
            </a:extLst>
          </p:cNvPr>
          <p:cNvSpPr/>
          <p:nvPr/>
        </p:nvSpPr>
        <p:spPr>
          <a:xfrm>
            <a:off x="6121791" y="-1681862"/>
            <a:ext cx="10304328" cy="10165705"/>
          </a:xfrm>
          <a:prstGeom prst="ellipse">
            <a:avLst/>
          </a:prstGeom>
          <a:solidFill>
            <a:srgbClr val="005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49" tIns="27725" rIns="55449" bIns="27725" rtlCol="0" anchor="ctr"/>
          <a:lstStyle/>
          <a:p>
            <a:pPr algn="ctr"/>
            <a:endParaRPr lang="en-GB">
              <a:cs typeface="Calibri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DA2CAFD-6B72-76D7-5FA5-8A35FD15F087}"/>
              </a:ext>
            </a:extLst>
          </p:cNvPr>
          <p:cNvSpPr txBox="1"/>
          <p:nvPr/>
        </p:nvSpPr>
        <p:spPr>
          <a:xfrm>
            <a:off x="7167254" y="936012"/>
            <a:ext cx="4590629" cy="4334213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>
              <a:spcBef>
                <a:spcPts val="121"/>
              </a:spcBef>
              <a:spcAft>
                <a:spcPts val="485"/>
              </a:spcAft>
            </a:pPr>
            <a:r>
              <a:rPr lang="en-GB" b="1">
                <a:solidFill>
                  <a:srgbClr val="00EA78"/>
                </a:solidFill>
                <a:latin typeface="Arial"/>
                <a:cs typeface="Arial"/>
              </a:rPr>
              <a:t>Why we're doing this </a:t>
            </a:r>
            <a:endParaRPr lang="en-US" b="1">
              <a:solidFill>
                <a:srgbClr val="00EA78"/>
              </a:solidFill>
              <a:latin typeface="Arial"/>
              <a:cs typeface="Arial"/>
            </a:endParaRPr>
          </a:p>
          <a:p>
            <a:pPr>
              <a:spcBef>
                <a:spcPts val="121"/>
              </a:spcBef>
              <a:spcAft>
                <a:spcPts val="485"/>
              </a:spcAft>
            </a:pPr>
            <a:endParaRPr lang="en-GB" sz="1450">
              <a:latin typeface="Arial"/>
              <a:ea typeface="Arial" panose="020B0604020202020204" pitchFamily="34" charset="0"/>
              <a:cs typeface="Times New Roman"/>
            </a:endParaRPr>
          </a:p>
          <a:p>
            <a:pPr marL="207645" indent="-207645" fontAlgn="base">
              <a:spcAft>
                <a:spcPts val="728"/>
              </a:spcAft>
              <a:buFont typeface="Courier New" panose="02070309020205020404" pitchFamily="49" charset="0"/>
              <a:buChar char="o"/>
            </a:pPr>
            <a:r>
              <a:rPr lang="en-US" sz="1450">
                <a:solidFill>
                  <a:srgbClr val="FFFFFF"/>
                </a:solidFill>
                <a:latin typeface="Arial"/>
                <a:cs typeface="Arial"/>
              </a:rPr>
              <a:t>Using our spend to drive inclusive economic growth and provide employment opportunities, to benefit Londoners as well as the local and wider economy</a:t>
            </a:r>
          </a:p>
          <a:p>
            <a:pPr marL="207645" indent="-207645">
              <a:spcAft>
                <a:spcPts val="728"/>
              </a:spcAft>
              <a:buFont typeface="Courier New" panose="02070309020205020404" pitchFamily="49" charset="0"/>
              <a:buChar char="o"/>
            </a:pPr>
            <a:endParaRPr lang="en-US">
              <a:latin typeface="Arial"/>
              <a:cs typeface="Arial"/>
            </a:endParaRPr>
          </a:p>
          <a:p>
            <a:pPr marL="207645" indent="-207645">
              <a:spcAft>
                <a:spcPts val="728"/>
              </a:spcAft>
              <a:buFont typeface="Courier New" panose="02070309020205020404" pitchFamily="49" charset="0"/>
              <a:buChar char="o"/>
            </a:pPr>
            <a:r>
              <a:rPr lang="en-US" sz="1450">
                <a:solidFill>
                  <a:srgbClr val="FFFFFF"/>
                </a:solidFill>
                <a:latin typeface="Arial"/>
                <a:cs typeface="Arial"/>
              </a:rPr>
              <a:t>Ensuring our procurement processes are accessible, inclusive and support supplier diversity</a:t>
            </a:r>
          </a:p>
          <a:p>
            <a:pPr marL="207645" indent="-207645">
              <a:spcAft>
                <a:spcPts val="728"/>
              </a:spcAft>
              <a:buFont typeface="Courier New" panose="02070309020205020404" pitchFamily="49" charset="0"/>
              <a:buChar char="o"/>
            </a:pPr>
            <a:endParaRPr lang="en-US">
              <a:latin typeface="Arial"/>
              <a:cs typeface="Arial"/>
            </a:endParaRPr>
          </a:p>
          <a:p>
            <a:pPr marL="207645" indent="-207645" fontAlgn="base">
              <a:spcAft>
                <a:spcPts val="728"/>
              </a:spcAft>
              <a:buFont typeface="Courier New" panose="02070309020205020404" pitchFamily="49" charset="0"/>
              <a:buChar char="o"/>
            </a:pPr>
            <a:r>
              <a:rPr lang="en-US" sz="1450" b="0" i="0" u="none" strike="noStrike">
                <a:effectLst/>
                <a:latin typeface="Arial"/>
                <a:cs typeface="Arial"/>
              </a:rPr>
              <a:t>Securing more responsive services and greater innovation </a:t>
            </a:r>
            <a:r>
              <a:rPr lang="en-GB" sz="1450" b="0" i="0">
                <a:effectLst/>
                <a:latin typeface="Arial"/>
                <a:cs typeface="Arial"/>
              </a:rPr>
              <a:t>​</a:t>
            </a:r>
            <a:r>
              <a:rPr lang="en-GB" sz="1450">
                <a:latin typeface="Arial"/>
                <a:cs typeface="Arial"/>
              </a:rPr>
              <a:t>&amp; </a:t>
            </a:r>
            <a:r>
              <a:rPr lang="en-US" sz="1450" b="0" i="0" u="none" strike="noStrike">
                <a:effectLst/>
                <a:latin typeface="Arial"/>
                <a:cs typeface="Arial"/>
              </a:rPr>
              <a:t>supply chain resilience</a:t>
            </a:r>
            <a:r>
              <a:rPr lang="en-US" sz="1450" b="0" i="0">
                <a:effectLst/>
                <a:latin typeface="Arial"/>
                <a:cs typeface="Arial"/>
              </a:rPr>
              <a:t>​</a:t>
            </a:r>
            <a:endParaRPr lang="en-GB" sz="1450">
              <a:latin typeface="Arial"/>
              <a:cs typeface="Arial"/>
            </a:endParaRPr>
          </a:p>
          <a:p>
            <a:pPr>
              <a:spcAft>
                <a:spcPts val="728"/>
              </a:spcAft>
            </a:pPr>
            <a:endParaRPr lang="en-US" sz="1450" b="0" i="0">
              <a:effectLst/>
              <a:latin typeface="Arial"/>
              <a:cs typeface="Arial"/>
            </a:endParaRPr>
          </a:p>
          <a:p>
            <a:pPr marL="207645" indent="-207645" fontAlgn="base">
              <a:spcAft>
                <a:spcPts val="728"/>
              </a:spcAft>
              <a:buFont typeface="Courier New" panose="02070309020205020404" pitchFamily="49" charset="0"/>
              <a:buChar char="o"/>
            </a:pPr>
            <a:r>
              <a:rPr lang="en-US" sz="1450" b="0" i="0" u="none" strike="noStrike">
                <a:effectLst/>
                <a:latin typeface="Arial"/>
                <a:cs typeface="Arial"/>
              </a:rPr>
              <a:t>Reducing transport-related costs and environmental impacts by buying locally </a:t>
            </a:r>
            <a:r>
              <a:rPr lang="en-US" sz="1450" b="0" i="0">
                <a:effectLst/>
                <a:latin typeface="Arial"/>
                <a:cs typeface="Arial"/>
              </a:rPr>
              <a:t>​</a:t>
            </a:r>
            <a:r>
              <a:rPr lang="en-US" sz="1900">
                <a:solidFill>
                  <a:schemeClr val="bg1"/>
                </a:solidFill>
                <a:latin typeface="Arial"/>
                <a:ea typeface="Arial" panose="020B0604020202020204" pitchFamily="34" charset="0"/>
                <a:cs typeface="Times New Roman"/>
              </a:rPr>
              <a:t> </a:t>
            </a:r>
            <a:br>
              <a:rPr lang="en-US" sz="1900">
                <a:effectLst/>
                <a:latin typeface="Arial"/>
                <a:ea typeface="Arial" panose="020B0604020202020204" pitchFamily="34" charset="0"/>
                <a:cs typeface="Times New Roman"/>
              </a:rPr>
            </a:br>
            <a:endParaRPr lang="en-US" sz="1900">
              <a:solidFill>
                <a:schemeClr val="bg1"/>
              </a:solidFill>
              <a:latin typeface="Arial"/>
              <a:cs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F95A77-A6F2-DCDD-4C54-1FC990034EFB}"/>
              </a:ext>
            </a:extLst>
          </p:cNvPr>
          <p:cNvSpPr txBox="1"/>
          <p:nvPr/>
        </p:nvSpPr>
        <p:spPr>
          <a:xfrm>
            <a:off x="8935546" y="5929772"/>
            <a:ext cx="329026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>
                <a:solidFill>
                  <a:srgbClr val="00534B"/>
                </a:solidFill>
                <a:latin typeface="Arial"/>
                <a:cs typeface="Arial"/>
              </a:rPr>
              <a:t>#LondonAnchors</a:t>
            </a:r>
            <a:endParaRPr lang="en-US" sz="2000" b="1">
              <a:solidFill>
                <a:srgbClr val="00534B"/>
              </a:solidFill>
              <a:cs typeface="Calibri" panose="020F0502020204030204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667C45C-646D-90F0-7F49-82FFE0FE7F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09" y="5671189"/>
            <a:ext cx="1933483" cy="9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A76E46-88BC-4A69-AB75-016BEF6545C7}"/>
              </a:ext>
            </a:extLst>
          </p:cNvPr>
          <p:cNvSpPr/>
          <p:nvPr/>
        </p:nvSpPr>
        <p:spPr>
          <a:xfrm>
            <a:off x="0" y="-2081"/>
            <a:ext cx="12191144" cy="6863279"/>
          </a:xfrm>
          <a:prstGeom prst="rect">
            <a:avLst/>
          </a:prstGeom>
          <a:solidFill>
            <a:srgbClr val="00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9A4FB44-577B-48D1-9918-D54CC8505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9" y="1967352"/>
            <a:ext cx="4340459" cy="2613122"/>
          </a:xfrm>
          <a:prstGeom prst="rect">
            <a:avLst/>
          </a:prstGeom>
        </p:spPr>
        <p:txBody>
          <a:bodyPr vert="horz" wrap="square" lIns="0" tIns="9242" rIns="0" bIns="0" rtlCol="0" anchor="t">
            <a:spAutoFit/>
          </a:bodyPr>
          <a:lstStyle/>
          <a:p>
            <a:pPr rtl="0"/>
            <a:r>
              <a:rPr lang="en-GB" sz="4000" b="1" dirty="0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 working with</a:t>
            </a:r>
            <a:br>
              <a:rPr lang="en-GB" sz="4000" b="1" dirty="0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 dirty="0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 dirty="0">
              <a:solidFill>
                <a:srgbClr val="00C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2FEC577-2F47-4735-B8F6-86E3E3677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506207" y="5561556"/>
            <a:ext cx="1778885" cy="138829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79D6F05-5CC1-80CC-DFD8-C31D479BC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10" y="5620043"/>
            <a:ext cx="2028223" cy="11141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C0778B1-1042-C72C-7853-3A7414C63AFA}"/>
              </a:ext>
            </a:extLst>
          </p:cNvPr>
          <p:cNvGrpSpPr/>
          <p:nvPr/>
        </p:nvGrpSpPr>
        <p:grpSpPr>
          <a:xfrm>
            <a:off x="9597218" y="1368366"/>
            <a:ext cx="1410645" cy="1410645"/>
            <a:chOff x="1313836" y="3035315"/>
            <a:chExt cx="2097742" cy="2097742"/>
          </a:xfrm>
          <a:solidFill>
            <a:srgbClr val="00B050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2436F9D-5894-FE98-FC36-18B1BE1A06B2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A4147B-370F-06D2-D483-0E21E09C005A}"/>
                </a:ext>
              </a:extLst>
            </p:cNvPr>
            <p:cNvSpPr txBox="1"/>
            <p:nvPr/>
          </p:nvSpPr>
          <p:spPr>
            <a:xfrm>
              <a:off x="1329169" y="3776907"/>
              <a:ext cx="2082409" cy="584268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Transport for London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Plus Sign 8">
            <a:extLst>
              <a:ext uri="{FF2B5EF4-FFF2-40B4-BE49-F238E27FC236}">
                <a16:creationId xmlns:a16="http://schemas.microsoft.com/office/drawing/2014/main" id="{8FBA8592-A8AB-4BD3-BFBD-152AE5F21B39}"/>
              </a:ext>
            </a:extLst>
          </p:cNvPr>
          <p:cNvSpPr/>
          <p:nvPr/>
        </p:nvSpPr>
        <p:spPr>
          <a:xfrm>
            <a:off x="8309001" y="1888386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F3E7F5-B8D5-66CB-9614-739B766351DD}"/>
              </a:ext>
            </a:extLst>
          </p:cNvPr>
          <p:cNvGrpSpPr/>
          <p:nvPr/>
        </p:nvGrpSpPr>
        <p:grpSpPr>
          <a:xfrm>
            <a:off x="7713828" y="2486963"/>
            <a:ext cx="1410645" cy="1410645"/>
            <a:chOff x="1313836" y="3035315"/>
            <a:chExt cx="2097742" cy="2097742"/>
          </a:xfrm>
          <a:solidFill>
            <a:srgbClr val="00B05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2B4818-3D4B-2562-B1C6-75046F887994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00C06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917CD-3CEB-E844-AE06-B26398F9B984}"/>
                </a:ext>
              </a:extLst>
            </p:cNvPr>
            <p:cNvSpPr txBox="1"/>
            <p:nvPr/>
          </p:nvSpPr>
          <p:spPr>
            <a:xfrm>
              <a:off x="1329169" y="3584766"/>
              <a:ext cx="2082409" cy="1110609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GLA Group &amp;</a:t>
              </a:r>
              <a:endParaRPr lang="en-GB" sz="1150" b="1" i="1" dirty="0">
                <a:latin typeface="Arial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50" b="1" i="1" dirty="0">
                  <a:latin typeface="Arial"/>
                  <a:cs typeface="Arial"/>
                </a:rPr>
                <a:t>The Metropolitan Police Service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Arial"/>
                </a:rPr>
                <a:t>(Co-</a:t>
              </a:r>
              <a:r>
                <a:rPr lang="en-GB" sz="1150" i="1" dirty="0">
                  <a:latin typeface="Arial"/>
                  <a:cs typeface="Arial"/>
                </a:rPr>
                <a:t>Chairs)</a:t>
              </a:r>
              <a:endParaRPr kumimoji="0" lang="en-US" sz="115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95692D-0366-6B22-2E23-342D8D46FD3B}"/>
              </a:ext>
            </a:extLst>
          </p:cNvPr>
          <p:cNvGrpSpPr/>
          <p:nvPr/>
        </p:nvGrpSpPr>
        <p:grpSpPr>
          <a:xfrm>
            <a:off x="7737193" y="4580474"/>
            <a:ext cx="1410645" cy="1410645"/>
            <a:chOff x="1313836" y="3035315"/>
            <a:chExt cx="2097742" cy="2097742"/>
          </a:xfrm>
          <a:solidFill>
            <a:srgbClr val="00B050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EE6E5CD-00F8-4E4A-12EB-616AB12957FB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E5BF99-93A3-34E4-0EFF-70E38E2F211F}"/>
                </a:ext>
              </a:extLst>
            </p:cNvPr>
            <p:cNvSpPr txBox="1"/>
            <p:nvPr/>
          </p:nvSpPr>
          <p:spPr>
            <a:xfrm>
              <a:off x="1329169" y="3776907"/>
              <a:ext cx="2082409" cy="584268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London Fire Brigade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7059EC-DDDA-00C3-FCB6-910DCDED68D6}"/>
              </a:ext>
            </a:extLst>
          </p:cNvPr>
          <p:cNvGrpSpPr/>
          <p:nvPr/>
        </p:nvGrpSpPr>
        <p:grpSpPr>
          <a:xfrm>
            <a:off x="5767533" y="3603285"/>
            <a:ext cx="1410645" cy="1410645"/>
            <a:chOff x="1313836" y="3035315"/>
            <a:chExt cx="2097742" cy="2097742"/>
          </a:xfrm>
          <a:solidFill>
            <a:srgbClr val="00B050"/>
          </a:solidFill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15B167E-8CE6-6E1E-2FC7-087F061FBB86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B983A9-EAF4-2041-BDF8-1B71A1533161}"/>
                </a:ext>
              </a:extLst>
            </p:cNvPr>
            <p:cNvSpPr txBox="1"/>
            <p:nvPr/>
          </p:nvSpPr>
          <p:spPr>
            <a:xfrm>
              <a:off x="1329169" y="3776907"/>
              <a:ext cx="2082409" cy="584268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Westminster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City Council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47ED84-C73C-CAC7-03B7-17B2079F3629}"/>
              </a:ext>
            </a:extLst>
          </p:cNvPr>
          <p:cNvGrpSpPr/>
          <p:nvPr/>
        </p:nvGrpSpPr>
        <p:grpSpPr>
          <a:xfrm>
            <a:off x="5777844" y="1313750"/>
            <a:ext cx="1439379" cy="1410645"/>
            <a:chOff x="1271106" y="3035315"/>
            <a:chExt cx="2140472" cy="2097742"/>
          </a:xfrm>
          <a:solidFill>
            <a:srgbClr val="00B050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C3E2E13-2FEF-DBC5-464B-65B6D319F83D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E781A8-8F14-1119-1760-8B7E07CF0F05}"/>
                </a:ext>
              </a:extLst>
            </p:cNvPr>
            <p:cNvSpPr txBox="1"/>
            <p:nvPr/>
          </p:nvSpPr>
          <p:spPr>
            <a:xfrm>
              <a:off x="1271106" y="3915229"/>
              <a:ext cx="2082409" cy="321096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NHS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338D8F-5D2C-BE23-05F4-0EB64929C689}"/>
              </a:ext>
            </a:extLst>
          </p:cNvPr>
          <p:cNvGrpSpPr/>
          <p:nvPr/>
        </p:nvGrpSpPr>
        <p:grpSpPr>
          <a:xfrm>
            <a:off x="9534439" y="3702372"/>
            <a:ext cx="1410645" cy="1410645"/>
            <a:chOff x="1313836" y="3035315"/>
            <a:chExt cx="2097742" cy="2097742"/>
          </a:xfrm>
          <a:solidFill>
            <a:srgbClr val="00B050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AFF570-F3D0-1186-DDB9-CDCDB41CA372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A3F456-7625-8676-D682-B7A725CE7B80}"/>
                </a:ext>
              </a:extLst>
            </p:cNvPr>
            <p:cNvSpPr txBox="1"/>
            <p:nvPr/>
          </p:nvSpPr>
          <p:spPr>
            <a:xfrm>
              <a:off x="1329169" y="3776907"/>
              <a:ext cx="2082409" cy="584268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University of London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2AC6DB-0CA7-E47E-A66A-9883858CED33}"/>
              </a:ext>
            </a:extLst>
          </p:cNvPr>
          <p:cNvGrpSpPr/>
          <p:nvPr/>
        </p:nvGrpSpPr>
        <p:grpSpPr>
          <a:xfrm>
            <a:off x="7734450" y="404807"/>
            <a:ext cx="1443494" cy="1410645"/>
            <a:chOff x="1313836" y="3035315"/>
            <a:chExt cx="2146593" cy="2097742"/>
          </a:xfrm>
          <a:solidFill>
            <a:srgbClr val="00B050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215DDD4-C60F-7B28-331C-0936421A2388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CAE8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FF1C92-31A0-79A7-5A20-31DC01E106A9}"/>
                </a:ext>
              </a:extLst>
            </p:cNvPr>
            <p:cNvSpPr txBox="1"/>
            <p:nvPr/>
          </p:nvSpPr>
          <p:spPr>
            <a:xfrm>
              <a:off x="1378020" y="3874608"/>
              <a:ext cx="2082409" cy="321096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1" i="1" u="none" strike="noStrike" kern="1200" cap="none" spc="0" normalizeH="0" baseline="0" noProof="0" dirty="0">
                  <a:ln>
                    <a:noFill/>
                  </a:ln>
                  <a:solidFill>
                    <a:srgbClr val="00534B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Thames Water</a:t>
              </a:r>
              <a:endParaRPr lang="en-GB" sz="1150" b="1" i="1" dirty="0">
                <a:solidFill>
                  <a:srgbClr val="00534B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1" name="Plus Sign 30">
            <a:extLst>
              <a:ext uri="{FF2B5EF4-FFF2-40B4-BE49-F238E27FC236}">
                <a16:creationId xmlns:a16="http://schemas.microsoft.com/office/drawing/2014/main" id="{1AAA597B-754E-5AE1-1C14-6B282940C205}"/>
              </a:ext>
            </a:extLst>
          </p:cNvPr>
          <p:cNvSpPr/>
          <p:nvPr/>
        </p:nvSpPr>
        <p:spPr>
          <a:xfrm>
            <a:off x="8309001" y="3963581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63A0A3A9-B56F-8752-2F28-4A8D9FA78FBB}"/>
              </a:ext>
            </a:extLst>
          </p:cNvPr>
          <p:cNvSpPr/>
          <p:nvPr/>
        </p:nvSpPr>
        <p:spPr>
          <a:xfrm rot="3423171">
            <a:off x="9248135" y="2313130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Sign 32">
            <a:extLst>
              <a:ext uri="{FF2B5EF4-FFF2-40B4-BE49-F238E27FC236}">
                <a16:creationId xmlns:a16="http://schemas.microsoft.com/office/drawing/2014/main" id="{CE46E4C0-773F-BF60-73BF-390644D11D0C}"/>
              </a:ext>
            </a:extLst>
          </p:cNvPr>
          <p:cNvSpPr/>
          <p:nvPr/>
        </p:nvSpPr>
        <p:spPr>
          <a:xfrm rot="18117458">
            <a:off x="7383510" y="2313128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Sign 33">
            <a:extLst>
              <a:ext uri="{FF2B5EF4-FFF2-40B4-BE49-F238E27FC236}">
                <a16:creationId xmlns:a16="http://schemas.microsoft.com/office/drawing/2014/main" id="{1D6ADDD7-B40D-3DFF-4750-A22FD3812D8E}"/>
              </a:ext>
            </a:extLst>
          </p:cNvPr>
          <p:cNvSpPr/>
          <p:nvPr/>
        </p:nvSpPr>
        <p:spPr>
          <a:xfrm rot="14005606">
            <a:off x="7315676" y="3436683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Sign 34">
            <a:extLst>
              <a:ext uri="{FF2B5EF4-FFF2-40B4-BE49-F238E27FC236}">
                <a16:creationId xmlns:a16="http://schemas.microsoft.com/office/drawing/2014/main" id="{B18A44C7-6B1C-E5E5-C800-689E82DECBB0}"/>
              </a:ext>
            </a:extLst>
          </p:cNvPr>
          <p:cNvSpPr/>
          <p:nvPr/>
        </p:nvSpPr>
        <p:spPr>
          <a:xfrm rot="7601865">
            <a:off x="9172159" y="3468929"/>
            <a:ext cx="240920" cy="525643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4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A76E46-88BC-4A69-AB75-016BEF6545C7}"/>
              </a:ext>
            </a:extLst>
          </p:cNvPr>
          <p:cNvSpPr/>
          <p:nvPr/>
        </p:nvSpPr>
        <p:spPr>
          <a:xfrm>
            <a:off x="0" y="-2081"/>
            <a:ext cx="12191144" cy="6863279"/>
          </a:xfrm>
          <a:prstGeom prst="rect">
            <a:avLst/>
          </a:prstGeom>
          <a:solidFill>
            <a:srgbClr val="00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9A4FB44-577B-48D1-9918-D54CC8505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9" y="1967352"/>
            <a:ext cx="4340459" cy="2723922"/>
          </a:xfrm>
          <a:prstGeom prst="rect">
            <a:avLst/>
          </a:prstGeom>
        </p:spPr>
        <p:txBody>
          <a:bodyPr vert="horz" wrap="square" lIns="0" tIns="9242" rIns="0" bIns="0" rtlCol="0" anchor="t">
            <a:spAutoFit/>
          </a:bodyPr>
          <a:lstStyle/>
          <a:p>
            <a:pPr rtl="0"/>
            <a:r>
              <a:rPr lang="en-GB" sz="40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br>
              <a:rPr lang="en-GB" sz="40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</a:t>
            </a:r>
            <a:br>
              <a:rPr lang="en-GB" sz="40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0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>
                <a:solidFill>
                  <a:srgbClr val="CAE8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  <a:b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b="1">
              <a:solidFill>
                <a:srgbClr val="00C0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2FEC577-2F47-4735-B8F6-86E3E3677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506207" y="5561556"/>
            <a:ext cx="1778885" cy="138829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912B20-B51F-3C57-D166-54E5FF66DF39}"/>
              </a:ext>
            </a:extLst>
          </p:cNvPr>
          <p:cNvGraphicFramePr>
            <a:graphicFrameLocks noGrp="1"/>
          </p:cNvGraphicFramePr>
          <p:nvPr/>
        </p:nvGraphicFramePr>
        <p:xfrm>
          <a:off x="5041646" y="1165852"/>
          <a:ext cx="6291481" cy="523707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489485">
                  <a:extLst>
                    <a:ext uri="{9D8B030D-6E8A-4147-A177-3AD203B41FA5}">
                      <a16:colId xmlns:a16="http://schemas.microsoft.com/office/drawing/2014/main" val="1042838805"/>
                    </a:ext>
                  </a:extLst>
                </a:gridCol>
                <a:gridCol w="2012789">
                  <a:extLst>
                    <a:ext uri="{9D8B030D-6E8A-4147-A177-3AD203B41FA5}">
                      <a16:colId xmlns:a16="http://schemas.microsoft.com/office/drawing/2014/main" val="247663669"/>
                    </a:ext>
                  </a:extLst>
                </a:gridCol>
                <a:gridCol w="2789207">
                  <a:extLst>
                    <a:ext uri="{9D8B030D-6E8A-4147-A177-3AD203B41FA5}">
                      <a16:colId xmlns:a16="http://schemas.microsoft.com/office/drawing/2014/main" val="2928053410"/>
                    </a:ext>
                  </a:extLst>
                </a:gridCol>
              </a:tblGrid>
              <a:tr h="24089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Accountability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>
                          <a:effectLst/>
                          <a:latin typeface="Arial"/>
                          <a:cs typeface="Arial"/>
                        </a:rPr>
                        <a:t>Activity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Detail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9415"/>
                  </a:ext>
                </a:extLst>
              </a:tr>
              <a:tr h="35398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kern="120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Intelligence &amp; Market engagement 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44340535"/>
                  </a:ext>
                </a:extLst>
              </a:tr>
              <a:tr h="434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Collective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/>
                          <a:cs typeface="Arial"/>
                        </a:rPr>
                        <a:t>Database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Explore creation of shared database of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small and diverse suppliers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19147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Collective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Events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100" u="none" strike="noStrike">
                          <a:effectLst/>
                          <a:latin typeface="Arial"/>
                          <a:cs typeface="Arial"/>
                        </a:rPr>
                        <a:t>Participate in 1-2 LAIN market engagement events per year targeting small and diverse businesses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279892"/>
                  </a:ext>
                </a:extLst>
              </a:tr>
              <a:tr h="4314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Forward pipelines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Publish plan of goods and services to be procured, up to 6 months in advance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78636"/>
                  </a:ext>
                </a:extLst>
              </a:tr>
              <a:tr h="43140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Collective</a:t>
                      </a:r>
                    </a:p>
                  </a:txBody>
                  <a:tcPr marL="4280" marR="4280" marT="4280" marB="0" anchor="ctr">
                    <a:lnL w="12700">
                      <a:solidFill>
                        <a:srgbClr val="00EA78"/>
                      </a:solidFill>
                    </a:lnL>
                    <a:lnR w="12700">
                      <a:solidFill>
                        <a:srgbClr val="00EA78"/>
                      </a:solidFill>
                    </a:lnR>
                    <a:lnT w="12700">
                      <a:solidFill>
                        <a:srgbClr val="00EA78"/>
                      </a:solidFill>
                    </a:lnT>
                    <a:lnB w="12700">
                      <a:solidFill>
                        <a:srgbClr val="00EA78"/>
                      </a:solidFill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Spend data</a:t>
                      </a:r>
                    </a:p>
                  </a:txBody>
                  <a:tcPr marL="4280" marR="4280" marT="4280" marB="0" anchor="ctr">
                    <a:lnL w="12700">
                      <a:solidFill>
                        <a:srgbClr val="00EA78"/>
                      </a:solidFill>
                    </a:lnL>
                    <a:lnR w="12700">
                      <a:solidFill>
                        <a:srgbClr val="00EA78"/>
                      </a:solidFill>
                    </a:lnR>
                    <a:lnT w="12700">
                      <a:solidFill>
                        <a:srgbClr val="00EA78"/>
                      </a:solidFill>
                    </a:lnT>
                    <a:lnB w="12700">
                      <a:solidFill>
                        <a:srgbClr val="00EA78"/>
                      </a:solidFill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Tracking spend with small and diverse businesses</a:t>
                      </a:r>
                    </a:p>
                  </a:txBody>
                  <a:tcPr marL="4280" marR="4280" marT="4280" marB="0" anchor="ctr">
                    <a:lnL w="12700">
                      <a:solidFill>
                        <a:srgbClr val="00EA78"/>
                      </a:solidFill>
                    </a:lnL>
                    <a:lnR w="12700">
                      <a:solidFill>
                        <a:srgbClr val="00EA78"/>
                      </a:solidFill>
                    </a:lnR>
                    <a:lnT w="12700">
                      <a:solidFill>
                        <a:srgbClr val="00EA78"/>
                      </a:solidFill>
                    </a:lnT>
                    <a:lnB w="12700">
                      <a:solidFill>
                        <a:srgbClr val="00EA78"/>
                      </a:solidFill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18690"/>
                  </a:ext>
                </a:extLst>
              </a:tr>
              <a:tr h="29756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Lowering barriers for MSMEs</a:t>
                      </a:r>
                      <a:endParaRPr lang="en-GB" sz="1100" b="0" i="0" u="none" strike="noStrike">
                        <a:solidFill>
                          <a:srgbClr val="00B05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9007547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/>
                          <a:cs typeface="Arial"/>
                        </a:rPr>
                        <a:t>Collective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Information &amp; guidance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Publish guides on social value and public sector procurement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226523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Arial"/>
                          <a:cs typeface="Arial"/>
                        </a:rPr>
                        <a:t>Individual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Payment terms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payment terms and feasibility of </a:t>
                      </a:r>
                    </a:p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10-day payment periods for MSMEs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15288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Individual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Indemnity insurance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proportionality of insurance levels required of small and diverse suppliers/contracts 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97278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Individual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Simplify documents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Review options to adopt simplified legal Terms and Conditions  documents for contracts &lt;£50K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195500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Collective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Officer training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and roll out training for Procurement staff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23506"/>
                  </a:ext>
                </a:extLst>
              </a:tr>
              <a:tr h="29756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Individual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Reserve contracts</a:t>
                      </a:r>
                    </a:p>
                  </a:txBody>
                  <a:tcPr marL="4280" marR="4280" marT="4280" marB="0" anchor="ctr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Reserving under threshold contracts specifically for SMEs</a:t>
                      </a:r>
                    </a:p>
                    <a:p>
                      <a:pPr algn="l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80" marR="4280" marT="4280" marB="0">
                    <a:lnL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EA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55086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79D6F05-5CC1-80CC-DFD8-C31D479BC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410" y="5620043"/>
            <a:ext cx="2028223" cy="11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2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CB61D05-C9A3-959E-B05C-23360DBB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3" y="-1016000"/>
            <a:ext cx="12842883" cy="787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88D6E6-148B-0E2D-1F71-F8A03EEA18DE}"/>
              </a:ext>
            </a:extLst>
          </p:cNvPr>
          <p:cNvSpPr txBox="1"/>
          <p:nvPr/>
        </p:nvSpPr>
        <p:spPr>
          <a:xfrm>
            <a:off x="3221104" y="2331878"/>
            <a:ext cx="701780" cy="944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3393" tIns="11696" rIns="23393" bIns="116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65964354-E2CB-8E8A-020A-83B9CE23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847" y="4648664"/>
            <a:ext cx="1157288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9234CD-A23A-0F07-03DA-FFE4EF13A186}"/>
              </a:ext>
            </a:extLst>
          </p:cNvPr>
          <p:cNvSpPr/>
          <p:nvPr/>
        </p:nvSpPr>
        <p:spPr>
          <a:xfrm>
            <a:off x="-2337061" y="7624965"/>
            <a:ext cx="6083757" cy="60837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77F320-3CA1-CA60-58B2-5F6AC63AA123}"/>
              </a:ext>
            </a:extLst>
          </p:cNvPr>
          <p:cNvSpPr/>
          <p:nvPr/>
        </p:nvSpPr>
        <p:spPr>
          <a:xfrm rot="7657617">
            <a:off x="6334778" y="4830008"/>
            <a:ext cx="9887076" cy="6083757"/>
          </a:xfrm>
          <a:prstGeom prst="ellipse">
            <a:avLst/>
          </a:prstGeom>
          <a:solidFill>
            <a:srgbClr val="00534B"/>
          </a:solidFill>
          <a:ln w="19050">
            <a:solidFill>
              <a:srgbClr val="00E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B8A749-E1EF-2990-C7DF-02063810CCF2}"/>
              </a:ext>
            </a:extLst>
          </p:cNvPr>
          <p:cNvSpPr/>
          <p:nvPr/>
        </p:nvSpPr>
        <p:spPr>
          <a:xfrm rot="3769097">
            <a:off x="-4071521" y="-4127791"/>
            <a:ext cx="10258120" cy="11687557"/>
          </a:xfrm>
          <a:prstGeom prst="ellipse">
            <a:avLst/>
          </a:prstGeom>
          <a:solidFill>
            <a:srgbClr val="00534B"/>
          </a:solidFill>
          <a:ln w="19050">
            <a:solidFill>
              <a:srgbClr val="00E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7A80F01-2E52-9231-A218-868EEDA7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39" y="3229839"/>
            <a:ext cx="5967091" cy="55922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7004" dirty="0">
                <a:solidFill>
                  <a:schemeClr val="bg1"/>
                </a:solidFill>
                <a:latin typeface="Helvetica Light" panose="020B0403020202020204" pitchFamily="34" charset="0"/>
                <a:cs typeface="Calibri Light"/>
              </a:rPr>
              <a:t>Our Impact</a:t>
            </a:r>
            <a:br>
              <a:rPr lang="en-US" sz="7004" dirty="0">
                <a:solidFill>
                  <a:schemeClr val="bg1"/>
                </a:solidFill>
                <a:latin typeface="Helvetica Light" panose="020B0403020202020204" pitchFamily="34" charset="0"/>
                <a:cs typeface="Calibri Light"/>
              </a:rPr>
            </a:br>
            <a:r>
              <a:rPr lang="en-US" sz="4050" dirty="0">
                <a:solidFill>
                  <a:srgbClr val="00C268"/>
                </a:solidFill>
                <a:latin typeface="Helvetica Light" panose="020B0403020202020204" pitchFamily="34" charset="0"/>
                <a:cs typeface="Calibri Light"/>
              </a:rPr>
              <a:t>2021-2023</a:t>
            </a:r>
            <a:endParaRPr lang="en-US" sz="7004" dirty="0">
              <a:solidFill>
                <a:srgbClr val="00C268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1D39709-E511-5BEA-FA91-3B4C9D5DA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-275189"/>
            <a:ext cx="4439242" cy="243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0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CB61D05-C9A3-959E-B05C-23360DBBA4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1873" y="-1016000"/>
            <a:ext cx="12842883" cy="787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88D6E6-148B-0E2D-1F71-F8A03EEA18DE}"/>
              </a:ext>
            </a:extLst>
          </p:cNvPr>
          <p:cNvSpPr txBox="1"/>
          <p:nvPr/>
        </p:nvSpPr>
        <p:spPr>
          <a:xfrm>
            <a:off x="3221104" y="2331878"/>
            <a:ext cx="701780" cy="944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3393" tIns="11696" rIns="23393" bIns="11696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9234CD-A23A-0F07-03DA-FFE4EF13A186}"/>
              </a:ext>
            </a:extLst>
          </p:cNvPr>
          <p:cNvSpPr/>
          <p:nvPr/>
        </p:nvSpPr>
        <p:spPr>
          <a:xfrm>
            <a:off x="-2337061" y="7624965"/>
            <a:ext cx="6083757" cy="60837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B8A749-E1EF-2990-C7DF-02063810CCF2}"/>
              </a:ext>
            </a:extLst>
          </p:cNvPr>
          <p:cNvSpPr/>
          <p:nvPr/>
        </p:nvSpPr>
        <p:spPr>
          <a:xfrm rot="3769097">
            <a:off x="-4071521" y="-4127791"/>
            <a:ext cx="10258120" cy="11687557"/>
          </a:xfrm>
          <a:prstGeom prst="ellipse">
            <a:avLst/>
          </a:prstGeom>
          <a:solidFill>
            <a:srgbClr val="00534B"/>
          </a:solidFill>
          <a:ln w="19050">
            <a:solidFill>
              <a:srgbClr val="00E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7A80F01-2E52-9231-A218-868EEDA73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39" y="3229839"/>
            <a:ext cx="5967091" cy="55922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7004" dirty="0">
                <a:solidFill>
                  <a:schemeClr val="bg1"/>
                </a:solidFill>
                <a:latin typeface="Helvetica Light" panose="020B0403020202020204" pitchFamily="34" charset="0"/>
                <a:cs typeface="Calibri Light"/>
              </a:rPr>
              <a:t>Our Impact</a:t>
            </a:r>
            <a:br>
              <a:rPr lang="en-US" sz="7004" dirty="0">
                <a:solidFill>
                  <a:schemeClr val="bg1"/>
                </a:solidFill>
                <a:latin typeface="Helvetica Light" panose="020B0403020202020204" pitchFamily="34" charset="0"/>
                <a:cs typeface="Calibri Light"/>
              </a:rPr>
            </a:br>
            <a:r>
              <a:rPr lang="en-US" sz="4050" dirty="0">
                <a:solidFill>
                  <a:srgbClr val="00C268"/>
                </a:solidFill>
                <a:latin typeface="Helvetica Light" panose="020B0403020202020204" pitchFamily="34" charset="0"/>
                <a:cs typeface="Calibri Light"/>
              </a:rPr>
              <a:t>2021-2023</a:t>
            </a:r>
            <a:endParaRPr lang="en-US" sz="7004" dirty="0">
              <a:solidFill>
                <a:srgbClr val="00C268"/>
              </a:solidFill>
              <a:latin typeface="Helvetica Light" panose="020B0403020202020204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D1D39709-E511-5BEA-FA91-3B4C9D5DA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800" y="-275189"/>
            <a:ext cx="4439242" cy="24385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B249E5-7A6A-560B-C647-C5797737B13B}"/>
              </a:ext>
            </a:extLst>
          </p:cNvPr>
          <p:cNvGrpSpPr/>
          <p:nvPr/>
        </p:nvGrpSpPr>
        <p:grpSpPr>
          <a:xfrm>
            <a:off x="7000063" y="149858"/>
            <a:ext cx="2097742" cy="2097742"/>
            <a:chOff x="1313836" y="3035315"/>
            <a:chExt cx="2097742" cy="209774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CE737D-7448-6857-3CCF-58F0C697B6EF}"/>
                </a:ext>
              </a:extLst>
            </p:cNvPr>
            <p:cNvSpPr/>
            <p:nvPr/>
          </p:nvSpPr>
          <p:spPr>
            <a:xfrm>
              <a:off x="1313836" y="3035315"/>
              <a:ext cx="2097742" cy="2097742"/>
            </a:xfrm>
            <a:prstGeom prst="ellipse">
              <a:avLst/>
            </a:prstGeom>
            <a:solidFill>
              <a:srgbClr val="0053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E0EA20-EF6A-3F63-AA8E-452A7373CBD8}"/>
                </a:ext>
              </a:extLst>
            </p:cNvPr>
            <p:cNvSpPr txBox="1"/>
            <p:nvPr/>
          </p:nvSpPr>
          <p:spPr>
            <a:xfrm>
              <a:off x="1329170" y="3601702"/>
              <a:ext cx="2082408" cy="946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EA78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£1.75bn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Worth of contracts entered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into with MSMEs</a:t>
              </a:r>
              <a:endPara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CAE8D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FC3758-2003-3206-7134-D9AAA2B03206}"/>
              </a:ext>
            </a:extLst>
          </p:cNvPr>
          <p:cNvGrpSpPr/>
          <p:nvPr/>
        </p:nvGrpSpPr>
        <p:grpSpPr>
          <a:xfrm>
            <a:off x="9978971" y="559634"/>
            <a:ext cx="2104585" cy="2097742"/>
            <a:chOff x="7765975" y="1955385"/>
            <a:chExt cx="2104585" cy="209774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92B4DB9-50C2-399D-8E28-CA443867361D}"/>
                </a:ext>
              </a:extLst>
            </p:cNvPr>
            <p:cNvSpPr/>
            <p:nvPr/>
          </p:nvSpPr>
          <p:spPr>
            <a:xfrm>
              <a:off x="7772818" y="1955385"/>
              <a:ext cx="2097742" cy="2097742"/>
            </a:xfrm>
            <a:prstGeom prst="ellipse">
              <a:avLst/>
            </a:prstGeom>
            <a:solidFill>
              <a:srgbClr val="0053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76AD80-F6D8-77F8-9E7A-712F5B6567B2}"/>
                </a:ext>
              </a:extLst>
            </p:cNvPr>
            <p:cNvSpPr txBox="1"/>
            <p:nvPr/>
          </p:nvSpPr>
          <p:spPr>
            <a:xfrm>
              <a:off x="7765975" y="2453307"/>
              <a:ext cx="2082408" cy="13008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EA78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10,000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50" i="1" dirty="0">
                  <a:solidFill>
                    <a:srgbClr val="CAE8D9"/>
                  </a:solidFill>
                  <a:latin typeface="Arial"/>
                  <a:cs typeface="Arial"/>
                </a:rPr>
                <a:t>B</a:t>
              </a:r>
              <a:r>
                <a:rPr kumimoji="0" lang="en-GB" sz="115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usinesses</a:t>
              </a: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accessing bespoke guides on social value and public sector procurement</a:t>
              </a:r>
              <a:endPara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CAE8D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47D85C-40E2-80A6-5569-F56FC9DB1196}"/>
              </a:ext>
            </a:extLst>
          </p:cNvPr>
          <p:cNvGrpSpPr/>
          <p:nvPr/>
        </p:nvGrpSpPr>
        <p:grpSpPr>
          <a:xfrm>
            <a:off x="6096000" y="4317294"/>
            <a:ext cx="2097742" cy="2097742"/>
            <a:chOff x="-920773" y="1903866"/>
            <a:chExt cx="2097742" cy="209774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654A3A3-5982-517F-1A03-59D7BA126909}"/>
                </a:ext>
              </a:extLst>
            </p:cNvPr>
            <p:cNvSpPr/>
            <p:nvPr/>
          </p:nvSpPr>
          <p:spPr>
            <a:xfrm>
              <a:off x="-920773" y="1903866"/>
              <a:ext cx="2097742" cy="2097742"/>
            </a:xfrm>
            <a:prstGeom prst="ellipse">
              <a:avLst/>
            </a:prstGeom>
            <a:solidFill>
              <a:srgbClr val="0053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E46822-78D3-936B-F948-C1A3065154C5}"/>
                </a:ext>
              </a:extLst>
            </p:cNvPr>
            <p:cNvSpPr txBox="1"/>
            <p:nvPr/>
          </p:nvSpPr>
          <p:spPr>
            <a:xfrm>
              <a:off x="-831222" y="2234008"/>
              <a:ext cx="1838506" cy="1300837"/>
            </a:xfrm>
            <a:prstGeom prst="rect">
              <a:avLst/>
            </a:prstGeom>
            <a:noFill/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b="1" dirty="0">
                  <a:solidFill>
                    <a:srgbClr val="00EA78"/>
                  </a:solidFill>
                  <a:latin typeface="Arial Black"/>
                </a:rPr>
                <a:t>100</a:t>
              </a:r>
              <a:r>
                <a:rPr lang="en-GB" sz="3600" dirty="0">
                  <a:solidFill>
                    <a:srgbClr val="00EA78"/>
                  </a:solidFill>
                  <a:latin typeface="Arial Black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50" i="1" dirty="0">
                  <a:solidFill>
                    <a:srgbClr val="CAE8D9"/>
                  </a:solidFill>
                  <a:latin typeface="Arial"/>
                  <a:cs typeface="Arial"/>
                </a:rPr>
                <a:t>Smaller and diverse-led businesses benefitting from collaboratively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50" i="1" dirty="0">
                  <a:solidFill>
                    <a:srgbClr val="CAE8D9"/>
                  </a:solidFill>
                  <a:latin typeface="Arial"/>
                  <a:cs typeface="Arial"/>
                </a:rPr>
                <a:t>hosted events</a:t>
              </a:r>
              <a:endPara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CAE8D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934683-65D5-697D-10C7-EFEC8545FE92}"/>
              </a:ext>
            </a:extLst>
          </p:cNvPr>
          <p:cNvGrpSpPr/>
          <p:nvPr/>
        </p:nvGrpSpPr>
        <p:grpSpPr>
          <a:xfrm>
            <a:off x="7981703" y="2418986"/>
            <a:ext cx="2097742" cy="2097742"/>
            <a:chOff x="8673148" y="961561"/>
            <a:chExt cx="2097742" cy="209774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D21BD5-58D4-A6B6-49C9-A5D535213879}"/>
                </a:ext>
              </a:extLst>
            </p:cNvPr>
            <p:cNvSpPr/>
            <p:nvPr/>
          </p:nvSpPr>
          <p:spPr>
            <a:xfrm>
              <a:off x="8673148" y="961561"/>
              <a:ext cx="2097742" cy="2097742"/>
            </a:xfrm>
            <a:prstGeom prst="ellipse">
              <a:avLst/>
            </a:prstGeom>
            <a:solidFill>
              <a:srgbClr val="0053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57B060-18A3-5718-A46D-A0B21664BE69}"/>
                </a:ext>
              </a:extLst>
            </p:cNvPr>
            <p:cNvSpPr txBox="1"/>
            <p:nvPr/>
          </p:nvSpPr>
          <p:spPr>
            <a:xfrm>
              <a:off x="8673148" y="1363436"/>
              <a:ext cx="2082408" cy="1123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EA78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1,200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Contracts signed with London’s smaller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 diverse-led businesses</a:t>
              </a:r>
              <a:endPara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CAE8D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D2E9AD-6F9A-8215-1D90-530FAD2E56F1}"/>
              </a:ext>
            </a:extLst>
          </p:cNvPr>
          <p:cNvGrpSpPr/>
          <p:nvPr/>
        </p:nvGrpSpPr>
        <p:grpSpPr>
          <a:xfrm>
            <a:off x="9783547" y="4317294"/>
            <a:ext cx="2097742" cy="2097742"/>
            <a:chOff x="10605555" y="2482646"/>
            <a:chExt cx="2097742" cy="20977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A724819-5A23-FF42-3AC5-6957C9353391}"/>
                </a:ext>
              </a:extLst>
            </p:cNvPr>
            <p:cNvSpPr/>
            <p:nvPr/>
          </p:nvSpPr>
          <p:spPr>
            <a:xfrm>
              <a:off x="10605555" y="2482646"/>
              <a:ext cx="2097742" cy="2097742"/>
            </a:xfrm>
            <a:prstGeom prst="ellipse">
              <a:avLst/>
            </a:prstGeom>
            <a:solidFill>
              <a:srgbClr val="0053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CBA679-43F4-3573-A560-774498147CBA}"/>
                </a:ext>
              </a:extLst>
            </p:cNvPr>
            <p:cNvSpPr txBox="1"/>
            <p:nvPr/>
          </p:nvSpPr>
          <p:spPr>
            <a:xfrm>
              <a:off x="10620889" y="2812788"/>
              <a:ext cx="2082408" cy="13008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8576" tIns="19288" rIns="38576" bIns="19288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EA78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Members made changes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to insurance level requirements 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50" b="0" i="1" u="none" strike="noStrike" kern="1200" cap="none" spc="0" normalizeH="0" baseline="0" noProof="0" dirty="0">
                  <a:ln>
                    <a:noFill/>
                  </a:ln>
                  <a:solidFill>
                    <a:srgbClr val="CAE8D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practices </a:t>
              </a:r>
              <a:r>
                <a:rPr lang="en-GB" sz="1150" i="1" dirty="0">
                  <a:solidFill>
                    <a:srgbClr val="CAE8D9"/>
                  </a:solidFill>
                  <a:latin typeface="Arial"/>
                  <a:cs typeface="Arial"/>
                </a:rPr>
                <a:t>in 2023</a:t>
              </a:r>
              <a:endParaRPr kumimoji="0" lang="en-US" sz="1150" b="0" i="1" u="none" strike="noStrike" kern="1200" cap="none" spc="0" normalizeH="0" baseline="0" noProof="0" dirty="0">
                <a:ln>
                  <a:noFill/>
                </a:ln>
                <a:solidFill>
                  <a:srgbClr val="CAE8D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74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279F14-3F3A-4B52-B715-1813CDD96BF6}"/>
              </a:ext>
            </a:extLst>
          </p:cNvPr>
          <p:cNvSpPr/>
          <p:nvPr/>
        </p:nvSpPr>
        <p:spPr>
          <a:xfrm>
            <a:off x="428" y="0"/>
            <a:ext cx="12191144" cy="6858000"/>
          </a:xfrm>
          <a:prstGeom prst="rect">
            <a:avLst/>
          </a:prstGeom>
          <a:solidFill>
            <a:srgbClr val="00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E8C2BE-CC90-46AA-AB86-22DE9B1DC9C8}"/>
              </a:ext>
            </a:extLst>
          </p:cNvPr>
          <p:cNvSpPr/>
          <p:nvPr/>
        </p:nvSpPr>
        <p:spPr>
          <a:xfrm>
            <a:off x="-2267896" y="5409630"/>
            <a:ext cx="6083757" cy="60837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F8E8474-79E0-464E-A7A9-E643877A60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7174" y="630500"/>
            <a:ext cx="5159095" cy="618730"/>
          </a:xfrm>
          <a:prstGeom prst="rect">
            <a:avLst/>
          </a:prstGeom>
        </p:spPr>
        <p:txBody>
          <a:bodyPr vert="horz" wrap="square" lIns="0" tIns="9242" rIns="0" bIns="0" rtlCol="0" anchor="t">
            <a:spAutoFit/>
          </a:bodyPr>
          <a:lstStyle/>
          <a:p>
            <a:pPr algn="l"/>
            <a:r>
              <a:rPr lang="en-GB" b="1" dirty="0">
                <a:latin typeface="Arial"/>
                <a:cs typeface="Arial"/>
              </a:rPr>
              <a:t>Challenges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F85F60-55F2-4C45-969F-E72300F8CBA5}"/>
              </a:ext>
            </a:extLst>
          </p:cNvPr>
          <p:cNvSpPr txBox="1"/>
          <p:nvPr/>
        </p:nvSpPr>
        <p:spPr>
          <a:xfrm>
            <a:off x="728463" y="1764962"/>
            <a:ext cx="4766836" cy="5330512"/>
          </a:xfrm>
          <a:prstGeom prst="rect">
            <a:avLst/>
          </a:prstGeom>
          <a:noFill/>
          <a:ln>
            <a:noFill/>
          </a:ln>
        </p:spPr>
        <p:txBody>
          <a:bodyPr wrap="square" lIns="55449" tIns="27725" rIns="55449" bIns="27725" rtlCol="0" anchor="t">
            <a:spAutoFit/>
          </a:bodyPr>
          <a:lstStyle/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sz="2150" dirty="0">
                <a:solidFill>
                  <a:srgbClr val="00EA78"/>
                </a:solidFill>
                <a:latin typeface="Arial"/>
                <a:cs typeface="Arial"/>
              </a:rPr>
              <a:t>…</a:t>
            </a:r>
            <a:r>
              <a:rPr lang="en-GB" sz="2150" b="1" dirty="0">
                <a:solidFill>
                  <a:srgbClr val="00EA78"/>
                </a:solidFill>
                <a:latin typeface="Arial"/>
                <a:cs typeface="Arial"/>
              </a:rPr>
              <a:t>We are making great progress, but things could always improve, particularly</a:t>
            </a: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2183" dirty="0">
              <a:solidFill>
                <a:srgbClr val="00EA78"/>
              </a:solidFill>
              <a:latin typeface="Arial"/>
              <a:cs typeface="Arial"/>
            </a:endParaRP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US" sz="1650" b="1" dirty="0">
                <a:latin typeface="Arial"/>
                <a:cs typeface="Arial"/>
              </a:rPr>
              <a:t>Data systems &amp; collection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including business size, diversity and location information</a:t>
            </a: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1650" dirty="0">
              <a:solidFill>
                <a:srgbClr val="CAE8D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sz="1650" b="1" dirty="0">
                <a:latin typeface="Arial"/>
                <a:cs typeface="Arial"/>
              </a:rPr>
              <a:t>Cross-team collaboration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Particularly with colleagues in Finance, Legal and Risk/Insurance, whose input is essential</a:t>
            </a:r>
            <a:b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</a:br>
            <a:endParaRPr lang="en-GB" sz="1650" b="1" dirty="0">
              <a:solidFill>
                <a:srgbClr val="CAE8D9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n-GB" sz="1650" b="1" dirty="0">
                <a:latin typeface="Arial"/>
                <a:cs typeface="Arial"/>
              </a:rPr>
              <a:t>Communication</a:t>
            </a:r>
            <a:r>
              <a:rPr lang="en-GB" sz="1650" b="1" dirty="0">
                <a:solidFill>
                  <a:srgbClr val="CAE8D9"/>
                </a:solidFill>
                <a:latin typeface="Arial"/>
                <a:cs typeface="Arial"/>
              </a:rPr>
              <a:t>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Effectively cascading information and uptake of policy and assets we’ve produced</a:t>
            </a: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1698" dirty="0">
              <a:solidFill>
                <a:srgbClr val="00C067"/>
              </a:solidFill>
              <a:latin typeface="Arial"/>
              <a:cs typeface="Arial"/>
            </a:endParaRP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1698" dirty="0">
              <a:solidFill>
                <a:srgbClr val="00C067"/>
              </a:solidFill>
              <a:latin typeface="Arial"/>
              <a:cs typeface="Arial"/>
            </a:endParaRPr>
          </a:p>
          <a:p>
            <a:pPr algn="l" rtl="0"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2183" dirty="0">
              <a:solidFill>
                <a:srgbClr val="00EA78"/>
              </a:solidFill>
              <a:latin typeface="Arial"/>
              <a:cs typeface="Arial"/>
            </a:endParaRPr>
          </a:p>
          <a:p>
            <a:pPr algn="l"/>
            <a:endParaRPr lang="en-US" sz="2183" dirty="0">
              <a:solidFill>
                <a:srgbClr val="00C067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endParaRPr lang="en-GB" sz="2183" dirty="0"/>
          </a:p>
          <a:p>
            <a:pPr>
              <a:lnSpc>
                <a:spcPct val="90000"/>
              </a:lnSpc>
              <a:buClr>
                <a:schemeClr val="dk1"/>
              </a:buClr>
              <a:buSzPts val="1800"/>
            </a:pPr>
            <a:endParaRPr lang="en-US" sz="218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32BBCCA-73F0-4972-804D-BF541A4EA49F}"/>
              </a:ext>
            </a:extLst>
          </p:cNvPr>
          <p:cNvSpPr txBox="1"/>
          <p:nvPr/>
        </p:nvSpPr>
        <p:spPr>
          <a:xfrm>
            <a:off x="6163386" y="1803774"/>
            <a:ext cx="5360099" cy="3716160"/>
          </a:xfrm>
          <a:prstGeom prst="rect">
            <a:avLst/>
          </a:prstGeom>
        </p:spPr>
        <p:txBody>
          <a:bodyPr vert="horz" wrap="square" lIns="0" tIns="7316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85"/>
              </a:spcAft>
              <a:buClr>
                <a:schemeClr val="dk1"/>
              </a:buClr>
              <a:buSzPts val="1800"/>
            </a:pPr>
            <a:r>
              <a:rPr lang="en-US" sz="2150" b="1" dirty="0">
                <a:solidFill>
                  <a:srgbClr val="00EA78"/>
                </a:solidFill>
                <a:latin typeface="Arial"/>
                <a:cs typeface="Arial"/>
              </a:rPr>
              <a:t>Colleagues can help unblock these by:  </a:t>
            </a:r>
            <a:endParaRPr lang="en-GB" sz="2150" b="1" dirty="0">
              <a:solidFill>
                <a:srgbClr val="00EA78"/>
              </a:solidFill>
              <a:latin typeface="Arial"/>
              <a:cs typeface="Arial"/>
            </a:endParaRPr>
          </a:p>
          <a:p>
            <a:pPr>
              <a:lnSpc>
                <a:spcPct val="107000"/>
              </a:lnSpc>
              <a:spcAft>
                <a:spcPts val="485"/>
              </a:spcAft>
            </a:pPr>
            <a:br>
              <a:rPr lang="en-GB" sz="1650" dirty="0">
                <a:solidFill>
                  <a:srgbClr val="00EA78"/>
                </a:solidFill>
                <a:latin typeface="Arial"/>
                <a:cs typeface="Arial"/>
              </a:rPr>
            </a:br>
            <a:endParaRPr lang="en-GB" sz="1698" dirty="0">
              <a:solidFill>
                <a:srgbClr val="00EA78"/>
              </a:solidFill>
              <a:latin typeface="Arial"/>
              <a:cs typeface="Arial"/>
            </a:endParaRPr>
          </a:p>
          <a:p>
            <a:pPr marL="276860" indent="-276860">
              <a:spcAft>
                <a:spcPts val="485"/>
              </a:spcAft>
              <a:buFont typeface="Arial" panose="020B0604020202020204" pitchFamily="34" charset="0"/>
              <a:buChar char="•"/>
            </a:pPr>
            <a:r>
              <a:rPr lang="en-US" sz="1650" b="1" dirty="0">
                <a:latin typeface="Arial"/>
                <a:cs typeface="Arial"/>
              </a:rPr>
              <a:t>Upskilling your teams </a:t>
            </a:r>
            <a:r>
              <a:rPr lang="en-US" sz="1650" dirty="0">
                <a:solidFill>
                  <a:srgbClr val="CAE8D9"/>
                </a:solidFill>
                <a:latin typeface="Arial"/>
                <a:cs typeface="Arial"/>
              </a:rPr>
              <a:t>with our e-learning modules on how they can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support smaller and diverse businesses when buying goods or services</a:t>
            </a:r>
          </a:p>
          <a:p>
            <a:pPr marL="276860" indent="-276860">
              <a:spcAft>
                <a:spcPts val="485"/>
              </a:spcAft>
              <a:buFont typeface="Arial" panose="020B0604020202020204" pitchFamily="34" charset="0"/>
              <a:buChar char="•"/>
            </a:pPr>
            <a:r>
              <a:rPr lang="en-GB" sz="1650" b="1" dirty="0">
                <a:latin typeface="Arial"/>
                <a:cs typeface="Arial"/>
              </a:rPr>
              <a:t>Ensuring teams are reserving contracts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where appropriate</a:t>
            </a:r>
          </a:p>
          <a:p>
            <a:pPr marL="276860" indent="-276860">
              <a:spcAft>
                <a:spcPts val="485"/>
              </a:spcAft>
              <a:buFont typeface="Arial" panose="020B0604020202020204" pitchFamily="34" charset="0"/>
              <a:buChar char="•"/>
            </a:pPr>
            <a:r>
              <a:rPr lang="en-GB" sz="1650" b="1" dirty="0">
                <a:latin typeface="Arial"/>
                <a:cs typeface="Arial"/>
              </a:rPr>
              <a:t>Sharing your pipelines early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once budgets are set for the best chance of promoting contracts to MSMEs, particularly those we have not contracted with before</a:t>
            </a:r>
          </a:p>
          <a:p>
            <a:pPr marL="276860" indent="-276860">
              <a:spcAft>
                <a:spcPts val="485"/>
              </a:spcAft>
              <a:buFont typeface="Arial" panose="020B0604020202020204" pitchFamily="34" charset="0"/>
              <a:buChar char="•"/>
            </a:pPr>
            <a:r>
              <a:rPr lang="en-GB" sz="1650" b="1" dirty="0">
                <a:solidFill>
                  <a:srgbClr val="CAE8D9"/>
                </a:solidFill>
                <a:latin typeface="Arial"/>
                <a:cs typeface="Arial"/>
              </a:rPr>
              <a:t>Collaborating with us </a:t>
            </a:r>
            <a:r>
              <a:rPr lang="en-GB" sz="1650" dirty="0">
                <a:solidFill>
                  <a:srgbClr val="CAE8D9"/>
                </a:solidFill>
                <a:latin typeface="Arial"/>
                <a:cs typeface="Arial"/>
              </a:rPr>
              <a:t>on stubborn challenges that involve your team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BA5127-9278-4101-831F-F838CEBF0A20}"/>
              </a:ext>
            </a:extLst>
          </p:cNvPr>
          <p:cNvSpPr/>
          <p:nvPr/>
        </p:nvSpPr>
        <p:spPr>
          <a:xfrm>
            <a:off x="4340106" y="-9066057"/>
            <a:ext cx="10258120" cy="102581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F482DB-D710-180F-27B2-A8E2840B4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109" y="5671189"/>
            <a:ext cx="1933483" cy="91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2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7aba29-beb8-4ded-9a2a-0fbcdbc33849" xsi:nil="true"/>
    <lcf76f155ced4ddcb4097134ff3c332f xmlns="9d869b1b-30aa-452e-8322-be1ea12c43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6D43845244D41B420C3650A88C6CC" ma:contentTypeVersion="15" ma:contentTypeDescription="Create a new document." ma:contentTypeScope="" ma:versionID="be10dd3eff14a2972c46aa7d090a090f">
  <xsd:schema xmlns:xsd="http://www.w3.org/2001/XMLSchema" xmlns:xs="http://www.w3.org/2001/XMLSchema" xmlns:p="http://schemas.microsoft.com/office/2006/metadata/properties" xmlns:ns2="197aba29-beb8-4ded-9a2a-0fbcdbc33849" xmlns:ns3="9d869b1b-30aa-452e-8322-be1ea12c43f3" targetNamespace="http://schemas.microsoft.com/office/2006/metadata/properties" ma:root="true" ma:fieldsID="eb72b997b565a9240463ea20d53f8d6e" ns2:_="" ns3:_="">
    <xsd:import namespace="197aba29-beb8-4ded-9a2a-0fbcdbc33849"/>
    <xsd:import namespace="9d869b1b-30aa-452e-8322-be1ea12c43f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aba29-beb8-4ded-9a2a-0fbcdbc338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836a9ce-4aa2-40fa-b369-7befe32098f5}" ma:internalName="TaxCatchAll" ma:showField="CatchAllData" ma:web="197aba29-beb8-4ded-9a2a-0fbcdbc338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69b1b-30aa-452e-8322-be1ea12c4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651981c-07c9-48be-a366-aa18a08a6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AA554-DD77-4D09-918E-572DA7A96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57FCF-177F-4017-BF32-43C36ECA4F37}">
  <ds:schemaRefs>
    <ds:schemaRef ds:uri="http://schemas.microsoft.com/office/2006/documentManagement/types"/>
    <ds:schemaRef ds:uri="http://purl.org/dc/terms/"/>
    <ds:schemaRef ds:uri="9d869b1b-30aa-452e-8322-be1ea12c43f3"/>
    <ds:schemaRef ds:uri="http://purl.org/dc/dcmitype/"/>
    <ds:schemaRef ds:uri="http://schemas.openxmlformats.org/package/2006/metadata/core-properties"/>
    <ds:schemaRef ds:uri="197aba29-beb8-4ded-9a2a-0fbcdbc33849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A44BB8C-66F1-4A91-894A-6F33D468A0C7}">
  <ds:schemaRefs>
    <ds:schemaRef ds:uri="197aba29-beb8-4ded-9a2a-0fbcdbc33849"/>
    <ds:schemaRef ds:uri="9d869b1b-30aa-452e-8322-be1ea12c43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517</Words>
  <Application>Microsoft Office PowerPoint</Application>
  <PresentationFormat>Widescreen</PresentationFormat>
  <Paragraphs>111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Courier New</vt:lpstr>
      <vt:lpstr>Helvetica Light</vt:lpstr>
      <vt:lpstr>MS Shell Dlg 2</vt:lpstr>
      <vt:lpstr>Wingdings</vt:lpstr>
      <vt:lpstr>Wingdings 3</vt:lpstr>
      <vt:lpstr>Madison</vt:lpstr>
      <vt:lpstr>Office Theme</vt:lpstr>
      <vt:lpstr>  Procurement  Working Group   </vt:lpstr>
      <vt:lpstr>Procurement</vt:lpstr>
      <vt:lpstr>Who we are working with   </vt:lpstr>
      <vt:lpstr>Procurement  Action Plan  2022-2023 </vt:lpstr>
      <vt:lpstr>Our Impact 2021-2023</vt:lpstr>
      <vt:lpstr>Our Impact 2021-2023</vt:lpstr>
      <vt:lpstr>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Tusinski</dc:creator>
  <cp:lastModifiedBy>Olivia Tusinski</cp:lastModifiedBy>
  <cp:revision>3</cp:revision>
  <dcterms:created xsi:type="dcterms:W3CDTF">2024-01-18T15:57:23Z</dcterms:created>
  <dcterms:modified xsi:type="dcterms:W3CDTF">2024-02-21T13:10:21Z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0x010100A3F6D43845244D41B420C3650A88C6CC</vt:lpwstr>
  </property>
  <property fmtid="{D5CDD505-2E9C-101B-9397-08002B2CF9AE}" pid="3" name="MSIP_Label_1384b6f1-2a55-4aeb-ad8e-a7fb5468eb36_SiteId">
    <vt:lpwstr>1fbd65bf-5def-4eea-a692-a089c255346b</vt:lpwstr>
  </property>
  <property fmtid="{D5CDD505-2E9C-101B-9397-08002B2CF9AE}" pid="4" name="MSIP_Label_1384b6f1-2a55-4aeb-ad8e-a7fb5468eb36_Method">
    <vt:lpwstr>Privileged</vt:lpwstr>
  </property>
  <property fmtid="{D5CDD505-2E9C-101B-9397-08002B2CF9AE}" pid="5" name="MediaServiceImageTags">
    <vt:lpwstr/>
  </property>
  <property fmtid="{D5CDD505-2E9C-101B-9397-08002B2CF9AE}" pid="6" name="MSIP_Label_1384b6f1-2a55-4aeb-ad8e-a7fb5468eb36_Enabled">
    <vt:lpwstr>true</vt:lpwstr>
  </property>
  <property fmtid="{D5CDD505-2E9C-101B-9397-08002B2CF9AE}" pid="7" name="MSIP_Label_1384b6f1-2a55-4aeb-ad8e-a7fb5468eb36_Name">
    <vt:lpwstr>TfL Unclassified</vt:lpwstr>
  </property>
  <property fmtid="{D5CDD505-2E9C-101B-9397-08002B2CF9AE}" pid="8" name="MSIP_Label_1384b6f1-2a55-4aeb-ad8e-a7fb5468eb36_SetDate">
    <vt:lpwstr>2024-01-23T14:46:55Z</vt:lpwstr>
  </property>
  <property fmtid="{D5CDD505-2E9C-101B-9397-08002B2CF9AE}" pid="9" name="MSIP_Label_1384b6f1-2a55-4aeb-ad8e-a7fb5468eb36_ContentBits">
    <vt:lpwstr>0</vt:lpwstr>
  </property>
  <property fmtid="{D5CDD505-2E9C-101B-9397-08002B2CF9AE}" pid="10" name="MSIP_Label_1384b6f1-2a55-4aeb-ad8e-a7fb5468eb36_ActionId">
    <vt:lpwstr>c0c8d9f8-a1eb-408f-8adc-d41c681270a6</vt:lpwstr>
  </property>
</Properties>
</file>