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80" r:id="rId5"/>
  </p:sldMasterIdLst>
  <p:notesMasterIdLst>
    <p:notesMasterId r:id="rId70"/>
  </p:notesMasterIdLst>
  <p:sldIdLst>
    <p:sldId id="278" r:id="rId6"/>
    <p:sldId id="2146847643" r:id="rId7"/>
    <p:sldId id="2146847639" r:id="rId8"/>
    <p:sldId id="323" r:id="rId9"/>
    <p:sldId id="2146847642" r:id="rId10"/>
    <p:sldId id="294" r:id="rId11"/>
    <p:sldId id="2146847638" r:id="rId12"/>
    <p:sldId id="2146847640" r:id="rId13"/>
    <p:sldId id="2146847636" r:id="rId14"/>
    <p:sldId id="726" r:id="rId15"/>
    <p:sldId id="767" r:id="rId16"/>
    <p:sldId id="768" r:id="rId17"/>
    <p:sldId id="752" r:id="rId18"/>
    <p:sldId id="770" r:id="rId19"/>
    <p:sldId id="771" r:id="rId20"/>
    <p:sldId id="769" r:id="rId21"/>
    <p:sldId id="772" r:id="rId22"/>
    <p:sldId id="2146847647" r:id="rId23"/>
    <p:sldId id="2146847648" r:id="rId24"/>
    <p:sldId id="745" r:id="rId25"/>
    <p:sldId id="2146847645" r:id="rId26"/>
    <p:sldId id="2146847637" r:id="rId27"/>
    <p:sldId id="857" r:id="rId28"/>
    <p:sldId id="790" r:id="rId29"/>
    <p:sldId id="630" r:id="rId30"/>
    <p:sldId id="804" r:id="rId31"/>
    <p:sldId id="863" r:id="rId32"/>
    <p:sldId id="795" r:id="rId33"/>
    <p:sldId id="793" r:id="rId34"/>
    <p:sldId id="869" r:id="rId35"/>
    <p:sldId id="794" r:id="rId36"/>
    <p:sldId id="872" r:id="rId37"/>
    <p:sldId id="873" r:id="rId38"/>
    <p:sldId id="876" r:id="rId39"/>
    <p:sldId id="877" r:id="rId40"/>
    <p:sldId id="878" r:id="rId41"/>
    <p:sldId id="879" r:id="rId42"/>
    <p:sldId id="880" r:id="rId43"/>
    <p:sldId id="881" r:id="rId44"/>
    <p:sldId id="868" r:id="rId45"/>
    <p:sldId id="324" r:id="rId46"/>
    <p:sldId id="327" r:id="rId47"/>
    <p:sldId id="286" r:id="rId48"/>
    <p:sldId id="359" r:id="rId49"/>
    <p:sldId id="355" r:id="rId50"/>
    <p:sldId id="3075" r:id="rId51"/>
    <p:sldId id="260" r:id="rId52"/>
    <p:sldId id="3111" r:id="rId53"/>
    <p:sldId id="372" r:id="rId54"/>
    <p:sldId id="3122" r:id="rId55"/>
    <p:sldId id="3123" r:id="rId56"/>
    <p:sldId id="3125" r:id="rId57"/>
    <p:sldId id="3129" r:id="rId58"/>
    <p:sldId id="3128" r:id="rId59"/>
    <p:sldId id="3127" r:id="rId60"/>
    <p:sldId id="262" r:id="rId61"/>
    <p:sldId id="3130" r:id="rId62"/>
    <p:sldId id="3102" r:id="rId63"/>
    <p:sldId id="3131" r:id="rId64"/>
    <p:sldId id="3132" r:id="rId65"/>
    <p:sldId id="264" r:id="rId66"/>
    <p:sldId id="3133" r:id="rId67"/>
    <p:sldId id="310" r:id="rId68"/>
    <p:sldId id="2146847649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218608-E162-CF55-D339-EE0687CAF276}" name="Helen Connor" initials="HC" userId="S::helen.connor@london.gov.uk::bfe7f9d9-3dd1-46c9-8421-1994a2cb5e2f" providerId="AD"/>
  <p188:author id="{540E7730-4ACF-7633-0B28-4CB053604831}" name="Suzie Alavi" initials="SA" userId="S::suzie.alavi@london.gov.uk::168b4b5c-0a03-4e74-a86a-3acd05c11716" providerId="AD"/>
  <p188:author id="{074F0633-EC5C-308C-5460-8069C5E115BE}" name="Olivia Tusinski" initials="OT" userId="S::olivia.tusinski@london.gov.uk::16f7f1b8-5cb6-407f-ba2e-b784edf016a5" providerId="AD"/>
  <p188:author id="{12CDB54D-E6A6-31F4-B3FA-5D3A3DB61ED9}" name="Josephine Clarke" initials="JC" userId="S::josephine.clarke@london.gov.uk::814225d3-f877-4303-a060-d4015ea53ea2" providerId="AD"/>
  <p188:author id="{515C2A7C-9B90-86B3-5D95-109A9CDE1B60}" name="Suzie Alavi" initials="SA" userId="S::Suzie.Alavi@london.gov.uk::168b4b5c-0a03-4e74-a86a-3acd05c11716" providerId="AD"/>
  <p188:author id="{738CF5CA-87F7-6578-F040-035F5323F3E2}" name="Souraya Ali" initials="SA" userId="S::souraya.ali@london.gov.uk::b7075c9a-0e8e-4dbf-a7d7-0074365176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67"/>
    <a:srgbClr val="FFFFFF"/>
    <a:srgbClr val="A4DEC7"/>
    <a:srgbClr val="01524B"/>
    <a:srgbClr val="00EA78"/>
    <a:srgbClr val="CAE8D9"/>
    <a:srgbClr val="BDD7EE"/>
    <a:srgbClr val="5BB9FF"/>
    <a:srgbClr val="0192FF"/>
    <a:srgbClr val="005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B4C09-5F86-47BD-BF5B-83414423C393}" v="109" vWet="111" dt="2023-06-28T09:11:17.804"/>
    <p1510:client id="{44A9970E-A2D1-4D74-9BCA-A58BBFB1AC0D}" v="741" vWet="743" dt="2023-06-28T10:47:00.398"/>
    <p1510:client id="{56588134-4AC8-6B69-D144-FA238888C76B}" v="2" dt="2023-06-27T13:45:11.683"/>
    <p1510:client id="{7FEF4E58-F962-AD79-47E0-37B09FB62DEC}" v="173" dt="2023-06-28T10:50:41.854"/>
    <p1510:client id="{AADDD7CE-C0B6-4C46-8594-4302C3EEF4FF}" v="1" dt="2023-07-17T14:11:18.205"/>
    <p1510:client id="{BBAFF32B-C585-D7CB-1033-961A95233923}" v="98" dt="2023-06-27T16:04:07.503"/>
    <p1510:client id="{E047F85B-3A58-13BA-00BC-5F09139E2AA8}" v="1" dt="2023-06-27T16:12:21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8/10/relationships/authors" Target="authors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A6726-6335-4C96-8FCF-93253EDC95E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4D510-0A4D-47F0-80EE-F31F2B1C7A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Provide </a:t>
          </a:r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all information requested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4BCF1B-19EA-4C5C-8E5A-4B57A9252F23}" type="parTrans" cxnId="{51F5B47E-365E-47FC-BE37-56646A98ABE9}">
      <dgm:prSet/>
      <dgm:spPr/>
      <dgm:t>
        <a:bodyPr/>
        <a:lstStyle/>
        <a:p>
          <a:endParaRPr lang="en-US"/>
        </a:p>
      </dgm:t>
    </dgm:pt>
    <dgm:pt modelId="{15DBCB80-0DDD-459A-93D3-48D6AD63DA3C}" type="sibTrans" cxnId="{51F5B47E-365E-47FC-BE37-56646A98ABE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7C2AE14-B050-4DC6-99E9-B35AFBE37D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Respond to the </a:t>
          </a:r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specific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 opportunity</a:t>
          </a:r>
        </a:p>
      </dgm:t>
    </dgm:pt>
    <dgm:pt modelId="{A7FF4249-E312-4AA7-8A55-CD649C3A7196}" type="parTrans" cxnId="{42FB3630-2296-4F2D-BD64-CAFDC9F4CC0F}">
      <dgm:prSet/>
      <dgm:spPr/>
      <dgm:t>
        <a:bodyPr/>
        <a:lstStyle/>
        <a:p>
          <a:endParaRPr lang="en-US"/>
        </a:p>
      </dgm:t>
    </dgm:pt>
    <dgm:pt modelId="{A198B78F-F53C-4085-9260-1FA5B8EFA5A3}" type="sibTrans" cxnId="{42FB3630-2296-4F2D-BD64-CAFDC9F4CC0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839F214-0D85-4808-862C-0C4A086877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Provide effective &amp; </a:t>
          </a:r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relevant evidence</a:t>
          </a:r>
        </a:p>
      </dgm:t>
    </dgm:pt>
    <dgm:pt modelId="{7CC6C8DB-0D18-4236-9AEE-1BBBEA6EC8DA}" type="parTrans" cxnId="{D6FEC697-5E91-4864-A13B-956DDC39D0AC}">
      <dgm:prSet/>
      <dgm:spPr/>
      <dgm:t>
        <a:bodyPr/>
        <a:lstStyle/>
        <a:p>
          <a:endParaRPr lang="en-US"/>
        </a:p>
      </dgm:t>
    </dgm:pt>
    <dgm:pt modelId="{0B176595-EC90-4D7E-903E-952E926668B9}" type="sibTrans" cxnId="{D6FEC697-5E91-4864-A13B-956DDC39D0A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99BAA14-AF01-4D83-BD56-2EF24637BB2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When you copy and paste, make sure it’s </a:t>
          </a:r>
          <a:r>
            <a:rPr lang="en-GB" b="1">
              <a:latin typeface="Arial" panose="020B0604020202020204" pitchFamily="34" charset="0"/>
              <a:cs typeface="Arial" panose="020B0604020202020204" pitchFamily="34" charset="0"/>
            </a:rPr>
            <a:t>accurate </a:t>
          </a: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b="1">
              <a:latin typeface="Arial" panose="020B0604020202020204" pitchFamily="34" charset="0"/>
              <a:cs typeface="Arial" panose="020B0604020202020204" pitchFamily="34" charset="0"/>
            </a:rPr>
            <a:t>relevant </a:t>
          </a: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for </a:t>
          </a:r>
          <a:r>
            <a:rPr lang="en-GB" i="1">
              <a:latin typeface="Arial" panose="020B0604020202020204" pitchFamily="34" charset="0"/>
              <a:cs typeface="Arial" panose="020B0604020202020204" pitchFamily="34" charset="0"/>
            </a:rPr>
            <a:t>this </a:t>
          </a: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opportunity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3F35FA-E16F-4ECE-8B24-799817A7B895}" type="parTrans" cxnId="{29DCC28B-E1BA-4EB8-8034-5C4DE35164C9}">
      <dgm:prSet/>
      <dgm:spPr/>
      <dgm:t>
        <a:bodyPr/>
        <a:lstStyle/>
        <a:p>
          <a:endParaRPr lang="en-US"/>
        </a:p>
      </dgm:t>
    </dgm:pt>
    <dgm:pt modelId="{87A2DAD8-64B6-4741-9F05-01082BDAFCF5}" type="sibTrans" cxnId="{29DCC28B-E1BA-4EB8-8034-5C4DE35164C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93B778A-F6A8-40B2-939E-077D92B94C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Show how you’re a </a:t>
          </a:r>
          <a:r>
            <a:rPr lang="en-GB" b="1">
              <a:latin typeface="Arial" panose="020B0604020202020204" pitchFamily="34" charset="0"/>
              <a:cs typeface="Arial" panose="020B0604020202020204" pitchFamily="34" charset="0"/>
            </a:rPr>
            <a:t>good fit</a:t>
          </a:r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FCDA58-EE87-4E27-ABE6-11A33E3E1047}" type="parTrans" cxnId="{92CF3C3C-9550-40C2-B617-5E6FBEDE823C}">
      <dgm:prSet/>
      <dgm:spPr/>
      <dgm:t>
        <a:bodyPr/>
        <a:lstStyle/>
        <a:p>
          <a:endParaRPr lang="en-US"/>
        </a:p>
      </dgm:t>
    </dgm:pt>
    <dgm:pt modelId="{A56E811F-55DE-428C-970E-BB93DB3C16B2}" type="sibTrans" cxnId="{92CF3C3C-9550-40C2-B617-5E6FBEDE823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C6D9B2-AF10-43E3-BE35-E1C9C32C1B0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If something isn’t clear, </a:t>
          </a:r>
          <a:r>
            <a:rPr lang="en-GB" b="1">
              <a:latin typeface="Arial" panose="020B0604020202020204" pitchFamily="34" charset="0"/>
              <a:cs typeface="Arial" panose="020B0604020202020204" pitchFamily="34" charset="0"/>
            </a:rPr>
            <a:t>ask for clarification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86D005-16EA-4F81-8E03-8547BF2CFDB5}" type="parTrans" cxnId="{31A2617E-D192-463A-BA3B-773634E1AF81}">
      <dgm:prSet/>
      <dgm:spPr/>
      <dgm:t>
        <a:bodyPr/>
        <a:lstStyle/>
        <a:p>
          <a:endParaRPr lang="en-US"/>
        </a:p>
      </dgm:t>
    </dgm:pt>
    <dgm:pt modelId="{41580E18-2D91-433E-BC3B-598783294F2F}" type="sibTrans" cxnId="{31A2617E-D192-463A-BA3B-773634E1AF81}">
      <dgm:prSet/>
      <dgm:spPr/>
      <dgm:t>
        <a:bodyPr/>
        <a:lstStyle/>
        <a:p>
          <a:endParaRPr lang="en-US"/>
        </a:p>
      </dgm:t>
    </dgm:pt>
    <dgm:pt modelId="{6021238A-86C3-4E47-AEE5-E34777DA4535}" type="pres">
      <dgm:prSet presAssocID="{6CFA6726-6335-4C96-8FCF-93253EDC95E9}" presName="root" presStyleCnt="0">
        <dgm:presLayoutVars>
          <dgm:dir/>
          <dgm:resizeHandles val="exact"/>
        </dgm:presLayoutVars>
      </dgm:prSet>
      <dgm:spPr/>
    </dgm:pt>
    <dgm:pt modelId="{683314ED-A6D9-4149-9B26-A03D4E4DA622}" type="pres">
      <dgm:prSet presAssocID="{6CFA6726-6335-4C96-8FCF-93253EDC95E9}" presName="container" presStyleCnt="0">
        <dgm:presLayoutVars>
          <dgm:dir/>
          <dgm:resizeHandles val="exact"/>
        </dgm:presLayoutVars>
      </dgm:prSet>
      <dgm:spPr/>
    </dgm:pt>
    <dgm:pt modelId="{215BF8A9-4747-48E9-A3BA-A475F6C265B7}" type="pres">
      <dgm:prSet presAssocID="{58F4D510-0A4D-47F0-80EE-F31F2B1C7A3B}" presName="compNode" presStyleCnt="0"/>
      <dgm:spPr/>
    </dgm:pt>
    <dgm:pt modelId="{27BD731D-DF5E-4610-9863-E6BB7EADC20D}" type="pres">
      <dgm:prSet presAssocID="{58F4D510-0A4D-47F0-80EE-F31F2B1C7A3B}" presName="iconBgRect" presStyleLbl="bgShp" presStyleIdx="0" presStyleCnt="6"/>
      <dgm:spPr/>
    </dgm:pt>
    <dgm:pt modelId="{31B788E0-F1C6-48D9-AF14-E8422271E172}" type="pres">
      <dgm:prSet presAssocID="{58F4D510-0A4D-47F0-80EE-F31F2B1C7A3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6682973-8464-4BCB-9F84-8D536AD26881}" type="pres">
      <dgm:prSet presAssocID="{58F4D510-0A4D-47F0-80EE-F31F2B1C7A3B}" presName="spaceRect" presStyleCnt="0"/>
      <dgm:spPr/>
    </dgm:pt>
    <dgm:pt modelId="{C7F54690-9C91-47E0-BC60-D4AD57E3C300}" type="pres">
      <dgm:prSet presAssocID="{58F4D510-0A4D-47F0-80EE-F31F2B1C7A3B}" presName="textRect" presStyleLbl="revTx" presStyleIdx="0" presStyleCnt="6">
        <dgm:presLayoutVars>
          <dgm:chMax val="1"/>
          <dgm:chPref val="1"/>
        </dgm:presLayoutVars>
      </dgm:prSet>
      <dgm:spPr/>
    </dgm:pt>
    <dgm:pt modelId="{89745AD2-4107-4FFD-931C-722CD2BE1DC3}" type="pres">
      <dgm:prSet presAssocID="{15DBCB80-0DDD-459A-93D3-48D6AD63DA3C}" presName="sibTrans" presStyleLbl="sibTrans2D1" presStyleIdx="0" presStyleCnt="0"/>
      <dgm:spPr/>
    </dgm:pt>
    <dgm:pt modelId="{33CB7EF4-D1EE-4066-AAB4-2C5E1149293F}" type="pres">
      <dgm:prSet presAssocID="{87C2AE14-B050-4DC6-99E9-B35AFBE37D0F}" presName="compNode" presStyleCnt="0"/>
      <dgm:spPr/>
    </dgm:pt>
    <dgm:pt modelId="{1280A8BA-F893-4F9D-8BBB-267406733FBC}" type="pres">
      <dgm:prSet presAssocID="{87C2AE14-B050-4DC6-99E9-B35AFBE37D0F}" presName="iconBgRect" presStyleLbl="bgShp" presStyleIdx="1" presStyleCnt="6"/>
      <dgm:spPr/>
    </dgm:pt>
    <dgm:pt modelId="{F0AABEE3-D2A1-4693-8C71-02E96AD8C352}" type="pres">
      <dgm:prSet presAssocID="{87C2AE14-B050-4DC6-99E9-B35AFBE37D0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60E452B-7BAD-4EB0-BEB8-956F939410A0}" type="pres">
      <dgm:prSet presAssocID="{87C2AE14-B050-4DC6-99E9-B35AFBE37D0F}" presName="spaceRect" presStyleCnt="0"/>
      <dgm:spPr/>
    </dgm:pt>
    <dgm:pt modelId="{D0BFF99C-07EA-4C9D-B309-F136EAD491F6}" type="pres">
      <dgm:prSet presAssocID="{87C2AE14-B050-4DC6-99E9-B35AFBE37D0F}" presName="textRect" presStyleLbl="revTx" presStyleIdx="1" presStyleCnt="6">
        <dgm:presLayoutVars>
          <dgm:chMax val="1"/>
          <dgm:chPref val="1"/>
        </dgm:presLayoutVars>
      </dgm:prSet>
      <dgm:spPr/>
    </dgm:pt>
    <dgm:pt modelId="{2C2F9412-F506-4768-A388-9B7438743D1E}" type="pres">
      <dgm:prSet presAssocID="{A198B78F-F53C-4085-9260-1FA5B8EFA5A3}" presName="sibTrans" presStyleLbl="sibTrans2D1" presStyleIdx="0" presStyleCnt="0"/>
      <dgm:spPr/>
    </dgm:pt>
    <dgm:pt modelId="{ACFE9EB9-4CF2-4E5F-89CA-0B1B12394F6A}" type="pres">
      <dgm:prSet presAssocID="{B839F214-0D85-4808-862C-0C4A086877B4}" presName="compNode" presStyleCnt="0"/>
      <dgm:spPr/>
    </dgm:pt>
    <dgm:pt modelId="{828A97E0-66AB-4844-A51C-CF9BCDFD164F}" type="pres">
      <dgm:prSet presAssocID="{B839F214-0D85-4808-862C-0C4A086877B4}" presName="iconBgRect" presStyleLbl="bgShp" presStyleIdx="2" presStyleCnt="6"/>
      <dgm:spPr/>
    </dgm:pt>
    <dgm:pt modelId="{2E245373-A878-4134-B226-B12CFB1D2ACD}" type="pres">
      <dgm:prSet presAssocID="{B839F214-0D85-4808-862C-0C4A086877B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DA28301-EE98-4DA9-B94E-7EFCE146DD40}" type="pres">
      <dgm:prSet presAssocID="{B839F214-0D85-4808-862C-0C4A086877B4}" presName="spaceRect" presStyleCnt="0"/>
      <dgm:spPr/>
    </dgm:pt>
    <dgm:pt modelId="{2DE53A20-22B1-4E4B-B22A-CD238DDB13C7}" type="pres">
      <dgm:prSet presAssocID="{B839F214-0D85-4808-862C-0C4A086877B4}" presName="textRect" presStyleLbl="revTx" presStyleIdx="2" presStyleCnt="6">
        <dgm:presLayoutVars>
          <dgm:chMax val="1"/>
          <dgm:chPref val="1"/>
        </dgm:presLayoutVars>
      </dgm:prSet>
      <dgm:spPr/>
    </dgm:pt>
    <dgm:pt modelId="{3A27C934-4454-49D3-8105-C4CEB5ABFF71}" type="pres">
      <dgm:prSet presAssocID="{0B176595-EC90-4D7E-903E-952E926668B9}" presName="sibTrans" presStyleLbl="sibTrans2D1" presStyleIdx="0" presStyleCnt="0"/>
      <dgm:spPr/>
    </dgm:pt>
    <dgm:pt modelId="{DD80E558-F369-4F10-A6FE-0FCFC285C742}" type="pres">
      <dgm:prSet presAssocID="{699BAA14-AF01-4D83-BD56-2EF24637BB2A}" presName="compNode" presStyleCnt="0"/>
      <dgm:spPr/>
    </dgm:pt>
    <dgm:pt modelId="{36C09A4F-DE8E-4E9C-8145-087C1DD8B4CE}" type="pres">
      <dgm:prSet presAssocID="{699BAA14-AF01-4D83-BD56-2EF24637BB2A}" presName="iconBgRect" presStyleLbl="bgShp" presStyleIdx="3" presStyleCnt="6"/>
      <dgm:spPr/>
    </dgm:pt>
    <dgm:pt modelId="{C5794BE0-097E-4ABB-BBC8-E416B04C1C76}" type="pres">
      <dgm:prSet presAssocID="{699BAA14-AF01-4D83-BD56-2EF24637BB2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50E2AFF7-BF8D-48E2-84E1-49C9D7026845}" type="pres">
      <dgm:prSet presAssocID="{699BAA14-AF01-4D83-BD56-2EF24637BB2A}" presName="spaceRect" presStyleCnt="0"/>
      <dgm:spPr/>
    </dgm:pt>
    <dgm:pt modelId="{5DF3F6BF-1167-4331-A82F-E30E785B6382}" type="pres">
      <dgm:prSet presAssocID="{699BAA14-AF01-4D83-BD56-2EF24637BB2A}" presName="textRect" presStyleLbl="revTx" presStyleIdx="3" presStyleCnt="6">
        <dgm:presLayoutVars>
          <dgm:chMax val="1"/>
          <dgm:chPref val="1"/>
        </dgm:presLayoutVars>
      </dgm:prSet>
      <dgm:spPr/>
    </dgm:pt>
    <dgm:pt modelId="{892C395C-3D35-411E-AEFE-0A6BB26DDDE6}" type="pres">
      <dgm:prSet presAssocID="{87A2DAD8-64B6-4741-9F05-01082BDAFCF5}" presName="sibTrans" presStyleLbl="sibTrans2D1" presStyleIdx="0" presStyleCnt="0"/>
      <dgm:spPr/>
    </dgm:pt>
    <dgm:pt modelId="{0BC1DA02-AB20-42BF-B54D-456B9248ECED}" type="pres">
      <dgm:prSet presAssocID="{393B778A-F6A8-40B2-939E-077D92B94C75}" presName="compNode" presStyleCnt="0"/>
      <dgm:spPr/>
    </dgm:pt>
    <dgm:pt modelId="{F653EF6D-8AA8-4993-A1E8-972A4A1665EC}" type="pres">
      <dgm:prSet presAssocID="{393B778A-F6A8-40B2-939E-077D92B94C75}" presName="iconBgRect" presStyleLbl="bgShp" presStyleIdx="4" presStyleCnt="6"/>
      <dgm:spPr/>
    </dgm:pt>
    <dgm:pt modelId="{742CDC72-A086-4EEB-92AE-52D3B899B941}" type="pres">
      <dgm:prSet presAssocID="{393B778A-F6A8-40B2-939E-077D92B94C7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4E4BC23F-1A89-4384-826E-9E021B5D4287}" type="pres">
      <dgm:prSet presAssocID="{393B778A-F6A8-40B2-939E-077D92B94C75}" presName="spaceRect" presStyleCnt="0"/>
      <dgm:spPr/>
    </dgm:pt>
    <dgm:pt modelId="{D132618A-1F8F-4183-A1D9-2AC560DFAF37}" type="pres">
      <dgm:prSet presAssocID="{393B778A-F6A8-40B2-939E-077D92B94C75}" presName="textRect" presStyleLbl="revTx" presStyleIdx="4" presStyleCnt="6">
        <dgm:presLayoutVars>
          <dgm:chMax val="1"/>
          <dgm:chPref val="1"/>
        </dgm:presLayoutVars>
      </dgm:prSet>
      <dgm:spPr/>
    </dgm:pt>
    <dgm:pt modelId="{3862FDFB-A76A-4C8B-BC0C-E555518E3CB7}" type="pres">
      <dgm:prSet presAssocID="{A56E811F-55DE-428C-970E-BB93DB3C16B2}" presName="sibTrans" presStyleLbl="sibTrans2D1" presStyleIdx="0" presStyleCnt="0"/>
      <dgm:spPr/>
    </dgm:pt>
    <dgm:pt modelId="{34D54D60-B26C-4D42-B869-F07F152DC97D}" type="pres">
      <dgm:prSet presAssocID="{42C6D9B2-AF10-43E3-BE35-E1C9C32C1B0F}" presName="compNode" presStyleCnt="0"/>
      <dgm:spPr/>
    </dgm:pt>
    <dgm:pt modelId="{CEC8CD75-FB7E-4A73-A0A5-1C6F31BE36B3}" type="pres">
      <dgm:prSet presAssocID="{42C6D9B2-AF10-43E3-BE35-E1C9C32C1B0F}" presName="iconBgRect" presStyleLbl="bgShp" presStyleIdx="5" presStyleCnt="6"/>
      <dgm:spPr/>
    </dgm:pt>
    <dgm:pt modelId="{B24615BD-AB41-47D8-A3FE-A68A258DE4B9}" type="pres">
      <dgm:prSet presAssocID="{42C6D9B2-AF10-43E3-BE35-E1C9C32C1B0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FD8C0F88-F979-463A-8D03-5E2EFB57CD41}" type="pres">
      <dgm:prSet presAssocID="{42C6D9B2-AF10-43E3-BE35-E1C9C32C1B0F}" presName="spaceRect" presStyleCnt="0"/>
      <dgm:spPr/>
    </dgm:pt>
    <dgm:pt modelId="{20FE09FA-8D45-466B-A683-B95EFACBC1DD}" type="pres">
      <dgm:prSet presAssocID="{42C6D9B2-AF10-43E3-BE35-E1C9C32C1B0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4D8F413-535A-4232-8A21-5375FAE903E6}" type="presOf" srcId="{A198B78F-F53C-4085-9260-1FA5B8EFA5A3}" destId="{2C2F9412-F506-4768-A388-9B7438743D1E}" srcOrd="0" destOrd="0" presId="urn:microsoft.com/office/officeart/2018/2/layout/IconCircleList"/>
    <dgm:cxn modelId="{42FB3630-2296-4F2D-BD64-CAFDC9F4CC0F}" srcId="{6CFA6726-6335-4C96-8FCF-93253EDC95E9}" destId="{87C2AE14-B050-4DC6-99E9-B35AFBE37D0F}" srcOrd="1" destOrd="0" parTransId="{A7FF4249-E312-4AA7-8A55-CD649C3A7196}" sibTransId="{A198B78F-F53C-4085-9260-1FA5B8EFA5A3}"/>
    <dgm:cxn modelId="{B2B0EA32-A36C-48ED-A900-F08F82B33E51}" type="presOf" srcId="{A56E811F-55DE-428C-970E-BB93DB3C16B2}" destId="{3862FDFB-A76A-4C8B-BC0C-E555518E3CB7}" srcOrd="0" destOrd="0" presId="urn:microsoft.com/office/officeart/2018/2/layout/IconCircleList"/>
    <dgm:cxn modelId="{CE22A738-6A75-4417-B1BC-74A286D02E17}" type="presOf" srcId="{87C2AE14-B050-4DC6-99E9-B35AFBE37D0F}" destId="{D0BFF99C-07EA-4C9D-B309-F136EAD491F6}" srcOrd="0" destOrd="0" presId="urn:microsoft.com/office/officeart/2018/2/layout/IconCircleList"/>
    <dgm:cxn modelId="{92CF3C3C-9550-40C2-B617-5E6FBEDE823C}" srcId="{6CFA6726-6335-4C96-8FCF-93253EDC95E9}" destId="{393B778A-F6A8-40B2-939E-077D92B94C75}" srcOrd="4" destOrd="0" parTransId="{66FCDA58-EE87-4E27-ABE6-11A33E3E1047}" sibTransId="{A56E811F-55DE-428C-970E-BB93DB3C16B2}"/>
    <dgm:cxn modelId="{11A7AC62-EDA9-43A8-A770-0F67AB2A6D49}" type="presOf" srcId="{6CFA6726-6335-4C96-8FCF-93253EDC95E9}" destId="{6021238A-86C3-4E47-AEE5-E34777DA4535}" srcOrd="0" destOrd="0" presId="urn:microsoft.com/office/officeart/2018/2/layout/IconCircleList"/>
    <dgm:cxn modelId="{316FCA48-8FB6-4D0D-9A2A-6744774892D3}" type="presOf" srcId="{42C6D9B2-AF10-43E3-BE35-E1C9C32C1B0F}" destId="{20FE09FA-8D45-466B-A683-B95EFACBC1DD}" srcOrd="0" destOrd="0" presId="urn:microsoft.com/office/officeart/2018/2/layout/IconCircleList"/>
    <dgm:cxn modelId="{F61E2477-B826-4C4D-B487-87D002B47D21}" type="presOf" srcId="{15DBCB80-0DDD-459A-93D3-48D6AD63DA3C}" destId="{89745AD2-4107-4FFD-931C-722CD2BE1DC3}" srcOrd="0" destOrd="0" presId="urn:microsoft.com/office/officeart/2018/2/layout/IconCircleList"/>
    <dgm:cxn modelId="{31A2617E-D192-463A-BA3B-773634E1AF81}" srcId="{6CFA6726-6335-4C96-8FCF-93253EDC95E9}" destId="{42C6D9B2-AF10-43E3-BE35-E1C9C32C1B0F}" srcOrd="5" destOrd="0" parTransId="{1B86D005-16EA-4F81-8E03-8547BF2CFDB5}" sibTransId="{41580E18-2D91-433E-BC3B-598783294F2F}"/>
    <dgm:cxn modelId="{51F5B47E-365E-47FC-BE37-56646A98ABE9}" srcId="{6CFA6726-6335-4C96-8FCF-93253EDC95E9}" destId="{58F4D510-0A4D-47F0-80EE-F31F2B1C7A3B}" srcOrd="0" destOrd="0" parTransId="{7F4BCF1B-19EA-4C5C-8E5A-4B57A9252F23}" sibTransId="{15DBCB80-0DDD-459A-93D3-48D6AD63DA3C}"/>
    <dgm:cxn modelId="{29DCC28B-E1BA-4EB8-8034-5C4DE35164C9}" srcId="{6CFA6726-6335-4C96-8FCF-93253EDC95E9}" destId="{699BAA14-AF01-4D83-BD56-2EF24637BB2A}" srcOrd="3" destOrd="0" parTransId="{A53F35FA-E16F-4ECE-8B24-799817A7B895}" sibTransId="{87A2DAD8-64B6-4741-9F05-01082BDAFCF5}"/>
    <dgm:cxn modelId="{8E21A593-6EAB-4D24-8B4B-46196DF80235}" type="presOf" srcId="{58F4D510-0A4D-47F0-80EE-F31F2B1C7A3B}" destId="{C7F54690-9C91-47E0-BC60-D4AD57E3C300}" srcOrd="0" destOrd="0" presId="urn:microsoft.com/office/officeart/2018/2/layout/IconCircleList"/>
    <dgm:cxn modelId="{D6FEC697-5E91-4864-A13B-956DDC39D0AC}" srcId="{6CFA6726-6335-4C96-8FCF-93253EDC95E9}" destId="{B839F214-0D85-4808-862C-0C4A086877B4}" srcOrd="2" destOrd="0" parTransId="{7CC6C8DB-0D18-4236-9AEE-1BBBEA6EC8DA}" sibTransId="{0B176595-EC90-4D7E-903E-952E926668B9}"/>
    <dgm:cxn modelId="{0D57669B-56B5-4FB2-9DAA-01B6BC1941A1}" type="presOf" srcId="{87A2DAD8-64B6-4741-9F05-01082BDAFCF5}" destId="{892C395C-3D35-411E-AEFE-0A6BB26DDDE6}" srcOrd="0" destOrd="0" presId="urn:microsoft.com/office/officeart/2018/2/layout/IconCircleList"/>
    <dgm:cxn modelId="{B3E5EFBC-68F6-42D3-8DA6-F64AD7471DE1}" type="presOf" srcId="{B839F214-0D85-4808-862C-0C4A086877B4}" destId="{2DE53A20-22B1-4E4B-B22A-CD238DDB13C7}" srcOrd="0" destOrd="0" presId="urn:microsoft.com/office/officeart/2018/2/layout/IconCircleList"/>
    <dgm:cxn modelId="{420FA0C2-7657-4343-89C8-1CF766F5F6A4}" type="presOf" srcId="{393B778A-F6A8-40B2-939E-077D92B94C75}" destId="{D132618A-1F8F-4183-A1D9-2AC560DFAF37}" srcOrd="0" destOrd="0" presId="urn:microsoft.com/office/officeart/2018/2/layout/IconCircleList"/>
    <dgm:cxn modelId="{F40C2DE6-C756-49FC-8A2A-6B425B05D159}" type="presOf" srcId="{699BAA14-AF01-4D83-BD56-2EF24637BB2A}" destId="{5DF3F6BF-1167-4331-A82F-E30E785B6382}" srcOrd="0" destOrd="0" presId="urn:microsoft.com/office/officeart/2018/2/layout/IconCircleList"/>
    <dgm:cxn modelId="{A26209F9-E533-42BA-A6C6-5D61C86D737C}" type="presOf" srcId="{0B176595-EC90-4D7E-903E-952E926668B9}" destId="{3A27C934-4454-49D3-8105-C4CEB5ABFF71}" srcOrd="0" destOrd="0" presId="urn:microsoft.com/office/officeart/2018/2/layout/IconCircleList"/>
    <dgm:cxn modelId="{9AF48C23-9BBE-4A56-A785-73D0FE703687}" type="presParOf" srcId="{6021238A-86C3-4E47-AEE5-E34777DA4535}" destId="{683314ED-A6D9-4149-9B26-A03D4E4DA622}" srcOrd="0" destOrd="0" presId="urn:microsoft.com/office/officeart/2018/2/layout/IconCircleList"/>
    <dgm:cxn modelId="{C6977F3F-96AB-4A16-92F6-72C2D017CE72}" type="presParOf" srcId="{683314ED-A6D9-4149-9B26-A03D4E4DA622}" destId="{215BF8A9-4747-48E9-A3BA-A475F6C265B7}" srcOrd="0" destOrd="0" presId="urn:microsoft.com/office/officeart/2018/2/layout/IconCircleList"/>
    <dgm:cxn modelId="{17F3605E-962D-402C-989B-6869272962F2}" type="presParOf" srcId="{215BF8A9-4747-48E9-A3BA-A475F6C265B7}" destId="{27BD731D-DF5E-4610-9863-E6BB7EADC20D}" srcOrd="0" destOrd="0" presId="urn:microsoft.com/office/officeart/2018/2/layout/IconCircleList"/>
    <dgm:cxn modelId="{EA1A7A75-5CEC-4B64-BC3B-9667B7679DB0}" type="presParOf" srcId="{215BF8A9-4747-48E9-A3BA-A475F6C265B7}" destId="{31B788E0-F1C6-48D9-AF14-E8422271E172}" srcOrd="1" destOrd="0" presId="urn:microsoft.com/office/officeart/2018/2/layout/IconCircleList"/>
    <dgm:cxn modelId="{683E0E16-D652-455B-84AF-A0FB878EAA91}" type="presParOf" srcId="{215BF8A9-4747-48E9-A3BA-A475F6C265B7}" destId="{E6682973-8464-4BCB-9F84-8D536AD26881}" srcOrd="2" destOrd="0" presId="urn:microsoft.com/office/officeart/2018/2/layout/IconCircleList"/>
    <dgm:cxn modelId="{C6A40D89-01CF-4253-9718-B155301256D6}" type="presParOf" srcId="{215BF8A9-4747-48E9-A3BA-A475F6C265B7}" destId="{C7F54690-9C91-47E0-BC60-D4AD57E3C300}" srcOrd="3" destOrd="0" presId="urn:microsoft.com/office/officeart/2018/2/layout/IconCircleList"/>
    <dgm:cxn modelId="{866D9A91-9782-4A3F-8493-8E2CE72A2AD3}" type="presParOf" srcId="{683314ED-A6D9-4149-9B26-A03D4E4DA622}" destId="{89745AD2-4107-4FFD-931C-722CD2BE1DC3}" srcOrd="1" destOrd="0" presId="urn:microsoft.com/office/officeart/2018/2/layout/IconCircleList"/>
    <dgm:cxn modelId="{89577B94-44E4-4707-959C-FDEEDB352F4E}" type="presParOf" srcId="{683314ED-A6D9-4149-9B26-A03D4E4DA622}" destId="{33CB7EF4-D1EE-4066-AAB4-2C5E1149293F}" srcOrd="2" destOrd="0" presId="urn:microsoft.com/office/officeart/2018/2/layout/IconCircleList"/>
    <dgm:cxn modelId="{01A784AF-6C5B-4E90-BAB2-4A6EA9109857}" type="presParOf" srcId="{33CB7EF4-D1EE-4066-AAB4-2C5E1149293F}" destId="{1280A8BA-F893-4F9D-8BBB-267406733FBC}" srcOrd="0" destOrd="0" presId="urn:microsoft.com/office/officeart/2018/2/layout/IconCircleList"/>
    <dgm:cxn modelId="{1BEE6A4B-C6DD-45C5-B2DF-0A45BA9EC345}" type="presParOf" srcId="{33CB7EF4-D1EE-4066-AAB4-2C5E1149293F}" destId="{F0AABEE3-D2A1-4693-8C71-02E96AD8C352}" srcOrd="1" destOrd="0" presId="urn:microsoft.com/office/officeart/2018/2/layout/IconCircleList"/>
    <dgm:cxn modelId="{C6010C05-943B-4D68-92D0-2585F20369B5}" type="presParOf" srcId="{33CB7EF4-D1EE-4066-AAB4-2C5E1149293F}" destId="{B60E452B-7BAD-4EB0-BEB8-956F939410A0}" srcOrd="2" destOrd="0" presId="urn:microsoft.com/office/officeart/2018/2/layout/IconCircleList"/>
    <dgm:cxn modelId="{AC128158-7385-4149-B35C-4779A6CA4038}" type="presParOf" srcId="{33CB7EF4-D1EE-4066-AAB4-2C5E1149293F}" destId="{D0BFF99C-07EA-4C9D-B309-F136EAD491F6}" srcOrd="3" destOrd="0" presId="urn:microsoft.com/office/officeart/2018/2/layout/IconCircleList"/>
    <dgm:cxn modelId="{EB58EF54-D611-41E4-9ACF-EF25693A4368}" type="presParOf" srcId="{683314ED-A6D9-4149-9B26-A03D4E4DA622}" destId="{2C2F9412-F506-4768-A388-9B7438743D1E}" srcOrd="3" destOrd="0" presId="urn:microsoft.com/office/officeart/2018/2/layout/IconCircleList"/>
    <dgm:cxn modelId="{703F2A22-DE97-4C2B-BE54-4CFA4829EE00}" type="presParOf" srcId="{683314ED-A6D9-4149-9B26-A03D4E4DA622}" destId="{ACFE9EB9-4CF2-4E5F-89CA-0B1B12394F6A}" srcOrd="4" destOrd="0" presId="urn:microsoft.com/office/officeart/2018/2/layout/IconCircleList"/>
    <dgm:cxn modelId="{92DFEFFA-8010-49BD-975F-80DDA1852FF0}" type="presParOf" srcId="{ACFE9EB9-4CF2-4E5F-89CA-0B1B12394F6A}" destId="{828A97E0-66AB-4844-A51C-CF9BCDFD164F}" srcOrd="0" destOrd="0" presId="urn:microsoft.com/office/officeart/2018/2/layout/IconCircleList"/>
    <dgm:cxn modelId="{E6CF18AD-7E89-4379-A3BA-782489F60992}" type="presParOf" srcId="{ACFE9EB9-4CF2-4E5F-89CA-0B1B12394F6A}" destId="{2E245373-A878-4134-B226-B12CFB1D2ACD}" srcOrd="1" destOrd="0" presId="urn:microsoft.com/office/officeart/2018/2/layout/IconCircleList"/>
    <dgm:cxn modelId="{1523FE7D-D282-4343-9B1E-B427D6C5EF7B}" type="presParOf" srcId="{ACFE9EB9-4CF2-4E5F-89CA-0B1B12394F6A}" destId="{2DA28301-EE98-4DA9-B94E-7EFCE146DD40}" srcOrd="2" destOrd="0" presId="urn:microsoft.com/office/officeart/2018/2/layout/IconCircleList"/>
    <dgm:cxn modelId="{A3A226B8-DEBD-4D68-8CED-67E620BB595E}" type="presParOf" srcId="{ACFE9EB9-4CF2-4E5F-89CA-0B1B12394F6A}" destId="{2DE53A20-22B1-4E4B-B22A-CD238DDB13C7}" srcOrd="3" destOrd="0" presId="urn:microsoft.com/office/officeart/2018/2/layout/IconCircleList"/>
    <dgm:cxn modelId="{4EC0BE5B-697B-4799-85E0-811422705DF6}" type="presParOf" srcId="{683314ED-A6D9-4149-9B26-A03D4E4DA622}" destId="{3A27C934-4454-49D3-8105-C4CEB5ABFF71}" srcOrd="5" destOrd="0" presId="urn:microsoft.com/office/officeart/2018/2/layout/IconCircleList"/>
    <dgm:cxn modelId="{5AC4B4A1-9389-45E9-93EC-6F754BF3D8AB}" type="presParOf" srcId="{683314ED-A6D9-4149-9B26-A03D4E4DA622}" destId="{DD80E558-F369-4F10-A6FE-0FCFC285C742}" srcOrd="6" destOrd="0" presId="urn:microsoft.com/office/officeart/2018/2/layout/IconCircleList"/>
    <dgm:cxn modelId="{E217BE6C-65C7-483E-815A-A672BBC680CC}" type="presParOf" srcId="{DD80E558-F369-4F10-A6FE-0FCFC285C742}" destId="{36C09A4F-DE8E-4E9C-8145-087C1DD8B4CE}" srcOrd="0" destOrd="0" presId="urn:microsoft.com/office/officeart/2018/2/layout/IconCircleList"/>
    <dgm:cxn modelId="{153534F4-5E93-4BF9-B11E-CED1331B6533}" type="presParOf" srcId="{DD80E558-F369-4F10-A6FE-0FCFC285C742}" destId="{C5794BE0-097E-4ABB-BBC8-E416B04C1C76}" srcOrd="1" destOrd="0" presId="urn:microsoft.com/office/officeart/2018/2/layout/IconCircleList"/>
    <dgm:cxn modelId="{18249977-3B8A-482D-A545-585E255388D8}" type="presParOf" srcId="{DD80E558-F369-4F10-A6FE-0FCFC285C742}" destId="{50E2AFF7-BF8D-48E2-84E1-49C9D7026845}" srcOrd="2" destOrd="0" presId="urn:microsoft.com/office/officeart/2018/2/layout/IconCircleList"/>
    <dgm:cxn modelId="{E02E7C27-B7D9-4E4A-830D-BBE4A978EFE8}" type="presParOf" srcId="{DD80E558-F369-4F10-A6FE-0FCFC285C742}" destId="{5DF3F6BF-1167-4331-A82F-E30E785B6382}" srcOrd="3" destOrd="0" presId="urn:microsoft.com/office/officeart/2018/2/layout/IconCircleList"/>
    <dgm:cxn modelId="{FA92F742-CBD5-44AF-A69D-456AF6E2B6B2}" type="presParOf" srcId="{683314ED-A6D9-4149-9B26-A03D4E4DA622}" destId="{892C395C-3D35-411E-AEFE-0A6BB26DDDE6}" srcOrd="7" destOrd="0" presId="urn:microsoft.com/office/officeart/2018/2/layout/IconCircleList"/>
    <dgm:cxn modelId="{147F6176-967A-40E8-ADD3-B8E73D43C2F1}" type="presParOf" srcId="{683314ED-A6D9-4149-9B26-A03D4E4DA622}" destId="{0BC1DA02-AB20-42BF-B54D-456B9248ECED}" srcOrd="8" destOrd="0" presId="urn:microsoft.com/office/officeart/2018/2/layout/IconCircleList"/>
    <dgm:cxn modelId="{8F84878F-2EB8-4BC0-9849-55B226CAFD7E}" type="presParOf" srcId="{0BC1DA02-AB20-42BF-B54D-456B9248ECED}" destId="{F653EF6D-8AA8-4993-A1E8-972A4A1665EC}" srcOrd="0" destOrd="0" presId="urn:microsoft.com/office/officeart/2018/2/layout/IconCircleList"/>
    <dgm:cxn modelId="{AF4F5279-C924-4625-BFA7-0447B0282140}" type="presParOf" srcId="{0BC1DA02-AB20-42BF-B54D-456B9248ECED}" destId="{742CDC72-A086-4EEB-92AE-52D3B899B941}" srcOrd="1" destOrd="0" presId="urn:microsoft.com/office/officeart/2018/2/layout/IconCircleList"/>
    <dgm:cxn modelId="{4AF1B621-BCFA-4507-86FE-C53A2ED86EB7}" type="presParOf" srcId="{0BC1DA02-AB20-42BF-B54D-456B9248ECED}" destId="{4E4BC23F-1A89-4384-826E-9E021B5D4287}" srcOrd="2" destOrd="0" presId="urn:microsoft.com/office/officeart/2018/2/layout/IconCircleList"/>
    <dgm:cxn modelId="{598F0DA8-FB0B-4C07-980C-B4F3A8ED7CE4}" type="presParOf" srcId="{0BC1DA02-AB20-42BF-B54D-456B9248ECED}" destId="{D132618A-1F8F-4183-A1D9-2AC560DFAF37}" srcOrd="3" destOrd="0" presId="urn:microsoft.com/office/officeart/2018/2/layout/IconCircleList"/>
    <dgm:cxn modelId="{B10EC0AC-DBCC-419F-860E-FDB4870A6D91}" type="presParOf" srcId="{683314ED-A6D9-4149-9B26-A03D4E4DA622}" destId="{3862FDFB-A76A-4C8B-BC0C-E555518E3CB7}" srcOrd="9" destOrd="0" presId="urn:microsoft.com/office/officeart/2018/2/layout/IconCircleList"/>
    <dgm:cxn modelId="{6BB86134-3853-46A4-A713-F733CD5957BA}" type="presParOf" srcId="{683314ED-A6D9-4149-9B26-A03D4E4DA622}" destId="{34D54D60-B26C-4D42-B869-F07F152DC97D}" srcOrd="10" destOrd="0" presId="urn:microsoft.com/office/officeart/2018/2/layout/IconCircleList"/>
    <dgm:cxn modelId="{EF5F7DF9-8D03-4ADF-99C5-049D781C73CC}" type="presParOf" srcId="{34D54D60-B26C-4D42-B869-F07F152DC97D}" destId="{CEC8CD75-FB7E-4A73-A0A5-1C6F31BE36B3}" srcOrd="0" destOrd="0" presId="urn:microsoft.com/office/officeart/2018/2/layout/IconCircleList"/>
    <dgm:cxn modelId="{A5FCB4F6-7A82-4257-86CF-89502E21FE0B}" type="presParOf" srcId="{34D54D60-B26C-4D42-B869-F07F152DC97D}" destId="{B24615BD-AB41-47D8-A3FE-A68A258DE4B9}" srcOrd="1" destOrd="0" presId="urn:microsoft.com/office/officeart/2018/2/layout/IconCircleList"/>
    <dgm:cxn modelId="{F6B0B05F-B7B5-4B64-98A9-09F4EF214920}" type="presParOf" srcId="{34D54D60-B26C-4D42-B869-F07F152DC97D}" destId="{FD8C0F88-F979-463A-8D03-5E2EFB57CD41}" srcOrd="2" destOrd="0" presId="urn:microsoft.com/office/officeart/2018/2/layout/IconCircleList"/>
    <dgm:cxn modelId="{7877112D-C610-436E-914F-D05F57676A44}" type="presParOf" srcId="{34D54D60-B26C-4D42-B869-F07F152DC97D}" destId="{20FE09FA-8D45-466B-A683-B95EFACBC1D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Not reading the tender documents</a:t>
          </a:r>
          <a:endParaRPr lang="en-GB" sz="2000"/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Reading thoroughly</a:t>
          </a:r>
          <a:r>
            <a:rPr lang="en-US" sz="2000" b="0" i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​</a:t>
          </a:r>
        </a:p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Senior manager involved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Not being compliant</a:t>
          </a:r>
          <a:endParaRPr lang="en-GB" sz="2000"/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Attention to detail</a:t>
          </a:r>
        </a:p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Use of Q&amp;A on portal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/>
              <a:cs typeface="Arial"/>
            </a:rPr>
            <a:t>Not answering the question</a:t>
          </a:r>
          <a:endParaRPr lang="en-GB" sz="2000">
            <a:solidFill>
              <a:schemeClr val="bg2"/>
            </a:solidFill>
            <a:latin typeface="Arial"/>
            <a:cs typeface="Arial"/>
          </a:endParaRPr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2"/>
              </a:solidFill>
            </a:rPr>
            <a:t>- </a:t>
          </a:r>
          <a:r>
            <a:rPr lang="en-GB" sz="1800">
              <a:solidFill>
                <a:schemeClr val="bg2"/>
              </a:solidFill>
              <a:latin typeface="Arial"/>
              <a:cs typeface="Arial"/>
            </a:rPr>
            <a:t>Having a good bid manager</a:t>
          </a:r>
        </a:p>
        <a:p>
          <a:pPr rtl="0"/>
          <a:r>
            <a:rPr lang="en-GB" sz="1800">
              <a:solidFill>
                <a:schemeClr val="bg2"/>
              </a:solidFill>
              <a:latin typeface="Arial"/>
              <a:cs typeface="Arial"/>
            </a:rPr>
            <a:t>- Providing guidance for writers </a:t>
          </a:r>
        </a:p>
        <a:p>
          <a:r>
            <a:rPr lang="en-GB" sz="1800">
              <a:solidFill>
                <a:schemeClr val="bg2"/>
              </a:solidFill>
              <a:latin typeface="Arial"/>
              <a:cs typeface="Arial"/>
            </a:rPr>
            <a:t>- Reviewing bid 2/3 of the way through</a:t>
          </a: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Providing badly written answers – i.e. long and difficult to read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Training your writers</a:t>
          </a:r>
        </a:p>
        <a:p>
          <a:r>
            <a:rPr lang="en-GB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Having a bid review</a:t>
          </a:r>
        </a:p>
        <a:p>
          <a:r>
            <a:rPr lang="en-GB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Learning from feedback</a:t>
          </a: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Uploading on deadline day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Always</a:t>
          </a:r>
          <a:r>
            <a:rPr lang="en-GB" sz="200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 upload at least a day before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8D50C1F-C324-4610-A983-F8A375F4FB64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2645C8-14C3-45CA-8C84-5A22838D0528}">
      <dgm:prSet phldrT="[Text]"/>
      <dgm:spPr>
        <a:solidFill>
          <a:srgbClr val="A4DEC7">
            <a:alpha val="90000"/>
          </a:srgbClr>
        </a:solidFill>
        <a:ln>
          <a:solidFill>
            <a:srgbClr val="00534B"/>
          </a:solidFill>
        </a:ln>
      </dgm:spPr>
      <dgm:t>
        <a:bodyPr/>
        <a:lstStyle/>
        <a:p>
          <a:r>
            <a:rPr lang="en-GB"/>
            <a:t>Area of impact</a:t>
          </a:r>
        </a:p>
      </dgm:t>
    </dgm:pt>
    <dgm:pt modelId="{5EAA0C52-DB1C-48B0-BE48-2B9CC300C08D}" type="parTrans" cxnId="{7B58AA10-86FE-4532-982A-6C9E580690CC}">
      <dgm:prSet/>
      <dgm:spPr/>
      <dgm:t>
        <a:bodyPr/>
        <a:lstStyle/>
        <a:p>
          <a:endParaRPr lang="en-GB"/>
        </a:p>
      </dgm:t>
    </dgm:pt>
    <dgm:pt modelId="{93E4A4E7-7159-466D-84DF-FA2FABE0C277}" type="sibTrans" cxnId="{7B58AA10-86FE-4532-982A-6C9E580690CC}">
      <dgm:prSet/>
      <dgm:spPr/>
      <dgm:t>
        <a:bodyPr/>
        <a:lstStyle/>
        <a:p>
          <a:endParaRPr lang="en-GB"/>
        </a:p>
      </dgm:t>
    </dgm:pt>
    <dgm:pt modelId="{21A5632C-2BD2-4F53-BB30-9A825ACEB5F5}">
      <dgm:prSet phldrT="[Text]"/>
      <dgm:spPr>
        <a:solidFill>
          <a:srgbClr val="A4DEC7">
            <a:alpha val="90000"/>
          </a:srgbClr>
        </a:solidFill>
        <a:ln>
          <a:solidFill>
            <a:srgbClr val="00534B"/>
          </a:solidFill>
        </a:ln>
      </dgm:spPr>
      <dgm:t>
        <a:bodyPr/>
        <a:lstStyle/>
        <a:p>
          <a:r>
            <a:rPr lang="en-GB"/>
            <a:t>Activity conducted</a:t>
          </a:r>
        </a:p>
      </dgm:t>
    </dgm:pt>
    <dgm:pt modelId="{5B9BC5FC-C906-4C0C-8A0E-08F43E50DE00}" type="parTrans" cxnId="{D01447C0-2FB3-4333-93CF-6211B870A888}">
      <dgm:prSet/>
      <dgm:spPr/>
      <dgm:t>
        <a:bodyPr/>
        <a:lstStyle/>
        <a:p>
          <a:endParaRPr lang="en-GB"/>
        </a:p>
      </dgm:t>
    </dgm:pt>
    <dgm:pt modelId="{6585B166-D32D-40AC-A324-078CA4C749FD}" type="sibTrans" cxnId="{D01447C0-2FB3-4333-93CF-6211B870A888}">
      <dgm:prSet/>
      <dgm:spPr/>
      <dgm:t>
        <a:bodyPr/>
        <a:lstStyle/>
        <a:p>
          <a:endParaRPr lang="en-GB"/>
        </a:p>
      </dgm:t>
    </dgm:pt>
    <dgm:pt modelId="{E02EF28F-04FB-416D-8579-080B8CA4BFDF}">
      <dgm:prSet phldrT="[Text]"/>
      <dgm:spPr>
        <a:solidFill>
          <a:srgbClr val="A4DEC7">
            <a:alpha val="90000"/>
          </a:srgbClr>
        </a:solidFill>
        <a:ln>
          <a:solidFill>
            <a:srgbClr val="00534B"/>
          </a:solidFill>
        </a:ln>
      </dgm:spPr>
      <dgm:t>
        <a:bodyPr/>
        <a:lstStyle/>
        <a:p>
          <a:r>
            <a:rPr lang="en-GB"/>
            <a:t>Outcomes</a:t>
          </a:r>
        </a:p>
      </dgm:t>
    </dgm:pt>
    <dgm:pt modelId="{E4DCED66-3B47-46DE-A075-2BBC1287544E}" type="parTrans" cxnId="{6179A47A-5691-4265-8F05-A53ECE19A21C}">
      <dgm:prSet/>
      <dgm:spPr/>
      <dgm:t>
        <a:bodyPr/>
        <a:lstStyle/>
        <a:p>
          <a:endParaRPr lang="en-GB"/>
        </a:p>
      </dgm:t>
    </dgm:pt>
    <dgm:pt modelId="{A7BF3A03-C98D-42D5-8B30-8A1623A7CCAA}" type="sibTrans" cxnId="{6179A47A-5691-4265-8F05-A53ECE19A21C}">
      <dgm:prSet/>
      <dgm:spPr/>
      <dgm:t>
        <a:bodyPr/>
        <a:lstStyle/>
        <a:p>
          <a:endParaRPr lang="en-GB"/>
        </a:p>
      </dgm:t>
    </dgm:pt>
    <dgm:pt modelId="{0101CAF5-4967-4DE0-9C06-AFD3D573B78E}" type="pres">
      <dgm:prSet presAssocID="{58D50C1F-C324-4610-A983-F8A375F4FB6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CEEA9A3-BF30-43C8-817E-AD2BCC12F1AA}" type="pres">
      <dgm:prSet presAssocID="{E02EF28F-04FB-416D-8579-080B8CA4BFDF}" presName="Accent3" presStyleCnt="0"/>
      <dgm:spPr/>
    </dgm:pt>
    <dgm:pt modelId="{310639EB-4109-490F-91B0-80699E29B791}" type="pres">
      <dgm:prSet presAssocID="{E02EF28F-04FB-416D-8579-080B8CA4BFDF}" presName="Accent" presStyleLbl="node1" presStyleIdx="0" presStyleCnt="3"/>
      <dgm:spPr>
        <a:solidFill>
          <a:srgbClr val="00534B"/>
        </a:solidFill>
      </dgm:spPr>
    </dgm:pt>
    <dgm:pt modelId="{8B478C11-E194-4F78-857B-2F59BAE23C28}" type="pres">
      <dgm:prSet presAssocID="{E02EF28F-04FB-416D-8579-080B8CA4BFDF}" presName="ParentBackground3" presStyleCnt="0"/>
      <dgm:spPr/>
    </dgm:pt>
    <dgm:pt modelId="{9DF6E882-EE0B-494A-B4EC-1B21B18AF129}" type="pres">
      <dgm:prSet presAssocID="{E02EF28F-04FB-416D-8579-080B8CA4BFDF}" presName="ParentBackground" presStyleLbl="fgAcc1" presStyleIdx="0" presStyleCnt="3" custLinFactNeighborY="44"/>
      <dgm:spPr/>
    </dgm:pt>
    <dgm:pt modelId="{AA133E15-6455-4594-9A6A-1D83DBC92C23}" type="pres">
      <dgm:prSet presAssocID="{E02EF28F-04FB-416D-8579-080B8CA4BFD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A219F62-C9FD-40EF-9696-8A333E8DFA64}" type="pres">
      <dgm:prSet presAssocID="{21A5632C-2BD2-4F53-BB30-9A825ACEB5F5}" presName="Accent2" presStyleCnt="0"/>
      <dgm:spPr/>
    </dgm:pt>
    <dgm:pt modelId="{D8BAC585-AC18-42EA-B7DB-6F8543B5F1B0}" type="pres">
      <dgm:prSet presAssocID="{21A5632C-2BD2-4F53-BB30-9A825ACEB5F5}" presName="Accent" presStyleLbl="node1" presStyleIdx="1" presStyleCnt="3"/>
      <dgm:spPr>
        <a:solidFill>
          <a:srgbClr val="00534B"/>
        </a:solidFill>
      </dgm:spPr>
    </dgm:pt>
    <dgm:pt modelId="{D865F35E-173D-4723-9483-B15DB481FE9C}" type="pres">
      <dgm:prSet presAssocID="{21A5632C-2BD2-4F53-BB30-9A825ACEB5F5}" presName="ParentBackground2" presStyleCnt="0"/>
      <dgm:spPr/>
    </dgm:pt>
    <dgm:pt modelId="{17550C40-FAF2-4A41-9791-8C636AEE17BE}" type="pres">
      <dgm:prSet presAssocID="{21A5632C-2BD2-4F53-BB30-9A825ACEB5F5}" presName="ParentBackground" presStyleLbl="fgAcc1" presStyleIdx="1" presStyleCnt="3" custLinFactNeighborX="737"/>
      <dgm:spPr/>
    </dgm:pt>
    <dgm:pt modelId="{1CBAAC3C-9252-4AAD-9442-71E7E8BC07EB}" type="pres">
      <dgm:prSet presAssocID="{21A5632C-2BD2-4F53-BB30-9A825ACEB5F5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E89D3CD-9FFB-407B-8B2F-7F7BEFE0B0F3}" type="pres">
      <dgm:prSet presAssocID="{6A2645C8-14C3-45CA-8C84-5A22838D0528}" presName="Accent1" presStyleCnt="0"/>
      <dgm:spPr/>
    </dgm:pt>
    <dgm:pt modelId="{0976280A-23AA-4825-BF21-E247922CE95C}" type="pres">
      <dgm:prSet presAssocID="{6A2645C8-14C3-45CA-8C84-5A22838D0528}" presName="Accent" presStyleLbl="node1" presStyleIdx="2" presStyleCnt="3"/>
      <dgm:spPr>
        <a:solidFill>
          <a:srgbClr val="00534B"/>
        </a:solidFill>
      </dgm:spPr>
    </dgm:pt>
    <dgm:pt modelId="{72D1F577-5EF1-4B7B-8894-F2C399DD50D9}" type="pres">
      <dgm:prSet presAssocID="{6A2645C8-14C3-45CA-8C84-5A22838D0528}" presName="ParentBackground1" presStyleCnt="0"/>
      <dgm:spPr/>
    </dgm:pt>
    <dgm:pt modelId="{4D5BE050-0E82-4FEA-9132-12930A6E211A}" type="pres">
      <dgm:prSet presAssocID="{6A2645C8-14C3-45CA-8C84-5A22838D0528}" presName="ParentBackground" presStyleLbl="fgAcc1" presStyleIdx="2" presStyleCnt="3"/>
      <dgm:spPr/>
    </dgm:pt>
    <dgm:pt modelId="{DCEA8C79-21B1-43FB-91B3-1C073A24CBDF}" type="pres">
      <dgm:prSet presAssocID="{6A2645C8-14C3-45CA-8C84-5A22838D052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7B58AA10-86FE-4532-982A-6C9E580690CC}" srcId="{58D50C1F-C324-4610-A983-F8A375F4FB64}" destId="{6A2645C8-14C3-45CA-8C84-5A22838D0528}" srcOrd="0" destOrd="0" parTransId="{5EAA0C52-DB1C-48B0-BE48-2B9CC300C08D}" sibTransId="{93E4A4E7-7159-466D-84DF-FA2FABE0C277}"/>
    <dgm:cxn modelId="{79BBC314-7D88-4167-9A7D-EAC91F2CB2A6}" type="presOf" srcId="{6A2645C8-14C3-45CA-8C84-5A22838D0528}" destId="{4D5BE050-0E82-4FEA-9132-12930A6E211A}" srcOrd="0" destOrd="0" presId="urn:microsoft.com/office/officeart/2011/layout/CircleProcess"/>
    <dgm:cxn modelId="{23D4CB22-60C3-482B-928F-1EF38F5E7095}" type="presOf" srcId="{58D50C1F-C324-4610-A983-F8A375F4FB64}" destId="{0101CAF5-4967-4DE0-9C06-AFD3D573B78E}" srcOrd="0" destOrd="0" presId="urn:microsoft.com/office/officeart/2011/layout/CircleProcess"/>
    <dgm:cxn modelId="{2C44FC73-7DA7-484C-BF5E-79B3C7DDA2FD}" type="presOf" srcId="{E02EF28F-04FB-416D-8579-080B8CA4BFDF}" destId="{AA133E15-6455-4594-9A6A-1D83DBC92C23}" srcOrd="1" destOrd="0" presId="urn:microsoft.com/office/officeart/2011/layout/CircleProcess"/>
    <dgm:cxn modelId="{6179A47A-5691-4265-8F05-A53ECE19A21C}" srcId="{58D50C1F-C324-4610-A983-F8A375F4FB64}" destId="{E02EF28F-04FB-416D-8579-080B8CA4BFDF}" srcOrd="2" destOrd="0" parTransId="{E4DCED66-3B47-46DE-A075-2BBC1287544E}" sibTransId="{A7BF3A03-C98D-42D5-8B30-8A1623A7CCAA}"/>
    <dgm:cxn modelId="{C7BD7EAB-899C-4D21-9C0F-E47C36AB8AD0}" type="presOf" srcId="{21A5632C-2BD2-4F53-BB30-9A825ACEB5F5}" destId="{17550C40-FAF2-4A41-9791-8C636AEE17BE}" srcOrd="0" destOrd="0" presId="urn:microsoft.com/office/officeart/2011/layout/CircleProcess"/>
    <dgm:cxn modelId="{D289A6B1-2189-4ED1-8BCE-582B8D0C378D}" type="presOf" srcId="{6A2645C8-14C3-45CA-8C84-5A22838D0528}" destId="{DCEA8C79-21B1-43FB-91B3-1C073A24CBDF}" srcOrd="1" destOrd="0" presId="urn:microsoft.com/office/officeart/2011/layout/CircleProcess"/>
    <dgm:cxn modelId="{D01447C0-2FB3-4333-93CF-6211B870A888}" srcId="{58D50C1F-C324-4610-A983-F8A375F4FB64}" destId="{21A5632C-2BD2-4F53-BB30-9A825ACEB5F5}" srcOrd="1" destOrd="0" parTransId="{5B9BC5FC-C906-4C0C-8A0E-08F43E50DE00}" sibTransId="{6585B166-D32D-40AC-A324-078CA4C749FD}"/>
    <dgm:cxn modelId="{0E37E5EC-CC84-4000-A17D-F2BEE70283D5}" type="presOf" srcId="{E02EF28F-04FB-416D-8579-080B8CA4BFDF}" destId="{9DF6E882-EE0B-494A-B4EC-1B21B18AF129}" srcOrd="0" destOrd="0" presId="urn:microsoft.com/office/officeart/2011/layout/CircleProcess"/>
    <dgm:cxn modelId="{93AAB9ED-22BF-459C-8500-AA884350A0BF}" type="presOf" srcId="{21A5632C-2BD2-4F53-BB30-9A825ACEB5F5}" destId="{1CBAAC3C-9252-4AAD-9442-71E7E8BC07EB}" srcOrd="1" destOrd="0" presId="urn:microsoft.com/office/officeart/2011/layout/CircleProcess"/>
    <dgm:cxn modelId="{06C60730-D60E-4737-8FC5-73E9BC18E985}" type="presParOf" srcId="{0101CAF5-4967-4DE0-9C06-AFD3D573B78E}" destId="{0CEEA9A3-BF30-43C8-817E-AD2BCC12F1AA}" srcOrd="0" destOrd="0" presId="urn:microsoft.com/office/officeart/2011/layout/CircleProcess"/>
    <dgm:cxn modelId="{5C86F0C6-2D37-498A-A952-5D76BA2EFAAD}" type="presParOf" srcId="{0CEEA9A3-BF30-43C8-817E-AD2BCC12F1AA}" destId="{310639EB-4109-490F-91B0-80699E29B791}" srcOrd="0" destOrd="0" presId="urn:microsoft.com/office/officeart/2011/layout/CircleProcess"/>
    <dgm:cxn modelId="{DD10D563-3D24-4555-A73D-4AD400128B5C}" type="presParOf" srcId="{0101CAF5-4967-4DE0-9C06-AFD3D573B78E}" destId="{8B478C11-E194-4F78-857B-2F59BAE23C28}" srcOrd="1" destOrd="0" presId="urn:microsoft.com/office/officeart/2011/layout/CircleProcess"/>
    <dgm:cxn modelId="{EDB9062C-85F0-4259-9A56-160564A994A1}" type="presParOf" srcId="{8B478C11-E194-4F78-857B-2F59BAE23C28}" destId="{9DF6E882-EE0B-494A-B4EC-1B21B18AF129}" srcOrd="0" destOrd="0" presId="urn:microsoft.com/office/officeart/2011/layout/CircleProcess"/>
    <dgm:cxn modelId="{819E2E5B-484F-4673-A31A-75D6A955A79A}" type="presParOf" srcId="{0101CAF5-4967-4DE0-9C06-AFD3D573B78E}" destId="{AA133E15-6455-4594-9A6A-1D83DBC92C23}" srcOrd="2" destOrd="0" presId="urn:microsoft.com/office/officeart/2011/layout/CircleProcess"/>
    <dgm:cxn modelId="{6628EC1B-5380-44EF-9C16-102FAF8B8D22}" type="presParOf" srcId="{0101CAF5-4967-4DE0-9C06-AFD3D573B78E}" destId="{5A219F62-C9FD-40EF-9696-8A333E8DFA64}" srcOrd="3" destOrd="0" presId="urn:microsoft.com/office/officeart/2011/layout/CircleProcess"/>
    <dgm:cxn modelId="{E3FC165A-7336-40DA-81D0-06409BCB78D6}" type="presParOf" srcId="{5A219F62-C9FD-40EF-9696-8A333E8DFA64}" destId="{D8BAC585-AC18-42EA-B7DB-6F8543B5F1B0}" srcOrd="0" destOrd="0" presId="urn:microsoft.com/office/officeart/2011/layout/CircleProcess"/>
    <dgm:cxn modelId="{BC8B6F51-4FBF-48A4-B865-07A25E1ADC2F}" type="presParOf" srcId="{0101CAF5-4967-4DE0-9C06-AFD3D573B78E}" destId="{D865F35E-173D-4723-9483-B15DB481FE9C}" srcOrd="4" destOrd="0" presId="urn:microsoft.com/office/officeart/2011/layout/CircleProcess"/>
    <dgm:cxn modelId="{F466BF62-9C46-4D46-9BBB-93FD1B5A13AD}" type="presParOf" srcId="{D865F35E-173D-4723-9483-B15DB481FE9C}" destId="{17550C40-FAF2-4A41-9791-8C636AEE17BE}" srcOrd="0" destOrd="0" presId="urn:microsoft.com/office/officeart/2011/layout/CircleProcess"/>
    <dgm:cxn modelId="{0E8E870D-8E92-480C-A2FD-0D2843499EFD}" type="presParOf" srcId="{0101CAF5-4967-4DE0-9C06-AFD3D573B78E}" destId="{1CBAAC3C-9252-4AAD-9442-71E7E8BC07EB}" srcOrd="5" destOrd="0" presId="urn:microsoft.com/office/officeart/2011/layout/CircleProcess"/>
    <dgm:cxn modelId="{900A00EB-B535-4FD9-9A58-7E602A6B2580}" type="presParOf" srcId="{0101CAF5-4967-4DE0-9C06-AFD3D573B78E}" destId="{BE89D3CD-9FFB-407B-8B2F-7F7BEFE0B0F3}" srcOrd="6" destOrd="0" presId="urn:microsoft.com/office/officeart/2011/layout/CircleProcess"/>
    <dgm:cxn modelId="{6A4F5D13-6EBC-4BB7-829F-2AE3CF8007F1}" type="presParOf" srcId="{BE89D3CD-9FFB-407B-8B2F-7F7BEFE0B0F3}" destId="{0976280A-23AA-4825-BF21-E247922CE95C}" srcOrd="0" destOrd="0" presId="urn:microsoft.com/office/officeart/2011/layout/CircleProcess"/>
    <dgm:cxn modelId="{D9C50F28-8FCF-46D6-8F1F-B10F662ECE82}" type="presParOf" srcId="{0101CAF5-4967-4DE0-9C06-AFD3D573B78E}" destId="{72D1F577-5EF1-4B7B-8894-F2C399DD50D9}" srcOrd="7" destOrd="0" presId="urn:microsoft.com/office/officeart/2011/layout/CircleProcess"/>
    <dgm:cxn modelId="{F040675E-FCC0-4D5E-8D02-E123233BB137}" type="presParOf" srcId="{72D1F577-5EF1-4B7B-8894-F2C399DD50D9}" destId="{4D5BE050-0E82-4FEA-9132-12930A6E211A}" srcOrd="0" destOrd="0" presId="urn:microsoft.com/office/officeart/2011/layout/CircleProcess"/>
    <dgm:cxn modelId="{F4DD3413-B244-4D8A-BA62-E714655DB755}" type="presParOf" srcId="{0101CAF5-4967-4DE0-9C06-AFD3D573B78E}" destId="{DCEA8C79-21B1-43FB-91B3-1C073A24CBDF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172453-6FE0-481C-AC82-FD7B2049A13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6188F2-9321-4299-8796-08A8C6B49A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Size of contract </a:t>
          </a:r>
          <a:r>
            <a:rPr lang="en-US" i="1">
              <a:latin typeface="Arial" panose="020B0604020202020204" pitchFamily="34" charset="0"/>
              <a:cs typeface="Arial" panose="020B0604020202020204" pitchFamily="34" charset="0"/>
            </a:rPr>
            <a:t>(proportionality rule)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A8A83-3F70-4FF3-A652-482F202176B3}" type="parTrans" cxnId="{D07E6880-4EE1-49AF-9D49-D93710B5F836}">
      <dgm:prSet/>
      <dgm:spPr/>
      <dgm:t>
        <a:bodyPr/>
        <a:lstStyle/>
        <a:p>
          <a:endParaRPr lang="en-US"/>
        </a:p>
      </dgm:t>
    </dgm:pt>
    <dgm:pt modelId="{2879D874-238B-4A7A-9C36-CE9A64722C49}" type="sibTrans" cxnId="{D07E6880-4EE1-49AF-9D49-D93710B5F836}">
      <dgm:prSet/>
      <dgm:spPr/>
      <dgm:t>
        <a:bodyPr/>
        <a:lstStyle/>
        <a:p>
          <a:endParaRPr lang="en-US"/>
        </a:p>
      </dgm:t>
    </dgm:pt>
    <dgm:pt modelId="{BBD0BC65-792F-4433-BF88-CC2D69B135A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5A7EE-F2E3-4B51-B886-CD8C8D74989D}" type="parTrans" cxnId="{FF2D40E6-BFD6-4709-ADD2-94BDF1EC3B97}">
      <dgm:prSet/>
      <dgm:spPr/>
      <dgm:t>
        <a:bodyPr/>
        <a:lstStyle/>
        <a:p>
          <a:endParaRPr lang="en-US"/>
        </a:p>
      </dgm:t>
    </dgm:pt>
    <dgm:pt modelId="{302A5679-C899-40C6-B90F-85CB025B716F}" type="sibTrans" cxnId="{FF2D40E6-BFD6-4709-ADD2-94BDF1EC3B97}">
      <dgm:prSet/>
      <dgm:spPr/>
      <dgm:t>
        <a:bodyPr/>
        <a:lstStyle/>
        <a:p>
          <a:endParaRPr lang="en-US"/>
        </a:p>
      </dgm:t>
    </dgm:pt>
    <dgm:pt modelId="{DCFC1303-4F90-47BF-8933-F630FE06E7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B30BEEA-FE6D-4954-A568-F088DD6E3EDC}" type="parTrans" cxnId="{6FF919C5-F64E-42C7-A173-78CCFFAFDDCF}">
      <dgm:prSet/>
      <dgm:spPr/>
      <dgm:t>
        <a:bodyPr/>
        <a:lstStyle/>
        <a:p>
          <a:endParaRPr lang="en-US"/>
        </a:p>
      </dgm:t>
    </dgm:pt>
    <dgm:pt modelId="{9AB15730-E01B-4B0F-82DF-3826C4149E2B}" type="sibTrans" cxnId="{6FF919C5-F64E-42C7-A173-78CCFFAFDDCF}">
      <dgm:prSet/>
      <dgm:spPr/>
      <dgm:t>
        <a:bodyPr/>
        <a:lstStyle/>
        <a:p>
          <a:endParaRPr lang="en-US"/>
        </a:p>
      </dgm:t>
    </dgm:pt>
    <dgm:pt modelId="{162C9A37-B13F-4F57-A21D-BAD36B16C0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Ability to supply all elements requested (check suitability for sub-contracting)</a:t>
          </a:r>
        </a:p>
      </dgm:t>
    </dgm:pt>
    <dgm:pt modelId="{28B2C548-69D6-4249-9E34-E83C2A7B41B1}" type="parTrans" cxnId="{EDB5D260-9AA1-4C39-8FA5-40C3637820E0}">
      <dgm:prSet/>
      <dgm:spPr/>
      <dgm:t>
        <a:bodyPr/>
        <a:lstStyle/>
        <a:p>
          <a:endParaRPr lang="en-US"/>
        </a:p>
      </dgm:t>
    </dgm:pt>
    <dgm:pt modelId="{AB4A4724-57D6-43C9-BAF2-E536D4817C48}" type="sibTrans" cxnId="{EDB5D260-9AA1-4C39-8FA5-40C3637820E0}">
      <dgm:prSet/>
      <dgm:spPr/>
      <dgm:t>
        <a:bodyPr/>
        <a:lstStyle/>
        <a:p>
          <a:endParaRPr lang="en-US"/>
        </a:p>
      </dgm:t>
    </dgm:pt>
    <dgm:pt modelId="{6BE65356-0EEC-411A-BA3D-21268221AC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Your available time for responding effectively</a:t>
          </a:r>
        </a:p>
      </dgm:t>
    </dgm:pt>
    <dgm:pt modelId="{A4458BC1-D908-4EC9-8936-102D386908F5}" type="parTrans" cxnId="{8D5A7EB9-F21A-4A29-81DE-5C603359C5F7}">
      <dgm:prSet/>
      <dgm:spPr/>
      <dgm:t>
        <a:bodyPr/>
        <a:lstStyle/>
        <a:p>
          <a:endParaRPr lang="en-US"/>
        </a:p>
      </dgm:t>
    </dgm:pt>
    <dgm:pt modelId="{26F36467-53A9-4DE7-BBC1-4E2665859CF6}" type="sibTrans" cxnId="{8D5A7EB9-F21A-4A29-81DE-5C603359C5F7}">
      <dgm:prSet/>
      <dgm:spPr/>
      <dgm:t>
        <a:bodyPr/>
        <a:lstStyle/>
        <a:p>
          <a:endParaRPr lang="en-US"/>
        </a:p>
      </dgm:t>
    </dgm:pt>
    <dgm:pt modelId="{BAE19E14-06D3-4884-AE80-1DC0891A64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The time it will take for the tender process to complete</a:t>
          </a:r>
        </a:p>
      </dgm:t>
    </dgm:pt>
    <dgm:pt modelId="{DBCE417E-73F0-405F-8FF5-C6101CAEB0BC}" type="parTrans" cxnId="{F72BC54B-200F-4421-9B49-E6CE627C21FB}">
      <dgm:prSet/>
      <dgm:spPr/>
      <dgm:t>
        <a:bodyPr/>
        <a:lstStyle/>
        <a:p>
          <a:endParaRPr lang="en-US"/>
        </a:p>
      </dgm:t>
    </dgm:pt>
    <dgm:pt modelId="{F62F7673-5517-407B-B584-3C41585C1B68}" type="sibTrans" cxnId="{F72BC54B-200F-4421-9B49-E6CE627C21FB}">
      <dgm:prSet/>
      <dgm:spPr/>
      <dgm:t>
        <a:bodyPr/>
        <a:lstStyle/>
        <a:p>
          <a:endParaRPr lang="en-US"/>
        </a:p>
      </dgm:t>
    </dgm:pt>
    <dgm:pt modelId="{CFE5BBDD-F2DB-4DC4-9AA5-BDF363F2FC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>
              <a:latin typeface="Arial" panose="020B0604020202020204" pitchFamily="34" charset="0"/>
              <a:cs typeface="Arial" panose="020B0604020202020204" pitchFamily="34" charset="0"/>
            </a:rPr>
            <a:t>Three good reasons for why you!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66FE73-4D9E-4E75-B8A5-9617B04888A6}" type="parTrans" cxnId="{DA64AC55-6D39-4059-A25E-0E639135740D}">
      <dgm:prSet/>
      <dgm:spPr/>
      <dgm:t>
        <a:bodyPr/>
        <a:lstStyle/>
        <a:p>
          <a:endParaRPr lang="en-US"/>
        </a:p>
      </dgm:t>
    </dgm:pt>
    <dgm:pt modelId="{4FF6B5D9-163E-4114-8422-59015FC842DF}" type="sibTrans" cxnId="{DA64AC55-6D39-4059-A25E-0E639135740D}">
      <dgm:prSet/>
      <dgm:spPr/>
      <dgm:t>
        <a:bodyPr/>
        <a:lstStyle/>
        <a:p>
          <a:endParaRPr lang="en-US"/>
        </a:p>
      </dgm:t>
    </dgm:pt>
    <dgm:pt modelId="{2484CA4E-F6BD-4A70-85EA-0A4038E2898E}" type="pres">
      <dgm:prSet presAssocID="{32172453-6FE0-481C-AC82-FD7B2049A13C}" presName="root" presStyleCnt="0">
        <dgm:presLayoutVars>
          <dgm:dir/>
          <dgm:resizeHandles val="exact"/>
        </dgm:presLayoutVars>
      </dgm:prSet>
      <dgm:spPr/>
    </dgm:pt>
    <dgm:pt modelId="{F543F7EA-2BA5-4963-A51C-DA67EDC32248}" type="pres">
      <dgm:prSet presAssocID="{716188F2-9321-4299-8796-08A8C6B49A19}" presName="compNode" presStyleCnt="0"/>
      <dgm:spPr/>
    </dgm:pt>
    <dgm:pt modelId="{6AFE19F3-C954-403F-9A91-8C1D495BC69B}" type="pres">
      <dgm:prSet presAssocID="{716188F2-9321-4299-8796-08A8C6B49A19}" presName="bgRect" presStyleLbl="bgShp" presStyleIdx="0" presStyleCnt="6"/>
      <dgm:spPr>
        <a:solidFill>
          <a:schemeClr val="bg2"/>
        </a:solidFill>
      </dgm:spPr>
    </dgm:pt>
    <dgm:pt modelId="{256064DC-5E56-44BB-8EF4-69A294DD82F1}" type="pres">
      <dgm:prSet presAssocID="{716188F2-9321-4299-8796-08A8C6B49A1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D79C7117-A10A-4062-8531-E80EAC80E0E4}" type="pres">
      <dgm:prSet presAssocID="{716188F2-9321-4299-8796-08A8C6B49A19}" presName="spaceRect" presStyleCnt="0"/>
      <dgm:spPr/>
    </dgm:pt>
    <dgm:pt modelId="{8089F8C8-99F9-4115-8792-AE8C2F44AF77}" type="pres">
      <dgm:prSet presAssocID="{716188F2-9321-4299-8796-08A8C6B49A19}" presName="parTx" presStyleLbl="revTx" presStyleIdx="0" presStyleCnt="7">
        <dgm:presLayoutVars>
          <dgm:chMax val="0"/>
          <dgm:chPref val="0"/>
        </dgm:presLayoutVars>
      </dgm:prSet>
      <dgm:spPr/>
    </dgm:pt>
    <dgm:pt modelId="{629EEC98-3A16-4B1F-9ED0-D0DFDDB97094}" type="pres">
      <dgm:prSet presAssocID="{716188F2-9321-4299-8796-08A8C6B49A19}" presName="desTx" presStyleLbl="revTx" presStyleIdx="1" presStyleCnt="7">
        <dgm:presLayoutVars/>
      </dgm:prSet>
      <dgm:spPr/>
    </dgm:pt>
    <dgm:pt modelId="{C5C6F664-3B4F-49A7-A68E-07A45CA1FBF3}" type="pres">
      <dgm:prSet presAssocID="{2879D874-238B-4A7A-9C36-CE9A64722C49}" presName="sibTrans" presStyleCnt="0"/>
      <dgm:spPr/>
    </dgm:pt>
    <dgm:pt modelId="{F0AE5460-0633-4316-ADF5-2806FBAEFBBA}" type="pres">
      <dgm:prSet presAssocID="{DCFC1303-4F90-47BF-8933-F630FE06E7FE}" presName="compNode" presStyleCnt="0"/>
      <dgm:spPr/>
    </dgm:pt>
    <dgm:pt modelId="{333A406E-1803-4A21-B9AE-DF7CCE7EB7A0}" type="pres">
      <dgm:prSet presAssocID="{DCFC1303-4F90-47BF-8933-F630FE06E7FE}" presName="bgRect" presStyleLbl="bgShp" presStyleIdx="1" presStyleCnt="6"/>
      <dgm:spPr>
        <a:solidFill>
          <a:schemeClr val="bg2"/>
        </a:solidFill>
      </dgm:spPr>
    </dgm:pt>
    <dgm:pt modelId="{1A672E11-02F9-43EB-9AE8-B3BE316D07C3}" type="pres">
      <dgm:prSet presAssocID="{DCFC1303-4F90-47BF-8933-F630FE06E7F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8B6E034-CD18-4A91-8D5D-6F0D034EA628}" type="pres">
      <dgm:prSet presAssocID="{DCFC1303-4F90-47BF-8933-F630FE06E7FE}" presName="spaceRect" presStyleCnt="0"/>
      <dgm:spPr/>
    </dgm:pt>
    <dgm:pt modelId="{2508BBD8-2AB9-425C-AE04-DD27AC05D7FC}" type="pres">
      <dgm:prSet presAssocID="{DCFC1303-4F90-47BF-8933-F630FE06E7FE}" presName="parTx" presStyleLbl="revTx" presStyleIdx="2" presStyleCnt="7">
        <dgm:presLayoutVars>
          <dgm:chMax val="0"/>
          <dgm:chPref val="0"/>
        </dgm:presLayoutVars>
      </dgm:prSet>
      <dgm:spPr/>
    </dgm:pt>
    <dgm:pt modelId="{2A1F50B3-E804-4BD0-94BB-667930D975FF}" type="pres">
      <dgm:prSet presAssocID="{9AB15730-E01B-4B0F-82DF-3826C4149E2B}" presName="sibTrans" presStyleCnt="0"/>
      <dgm:spPr/>
    </dgm:pt>
    <dgm:pt modelId="{91E24570-3CD3-427D-A69A-7DB68F33858D}" type="pres">
      <dgm:prSet presAssocID="{162C9A37-B13F-4F57-A21D-BAD36B16C0CD}" presName="compNode" presStyleCnt="0"/>
      <dgm:spPr/>
    </dgm:pt>
    <dgm:pt modelId="{EAA463A1-C2D1-453D-B339-DA0340886EA9}" type="pres">
      <dgm:prSet presAssocID="{162C9A37-B13F-4F57-A21D-BAD36B16C0CD}" presName="bgRect" presStyleLbl="bgShp" presStyleIdx="2" presStyleCnt="6"/>
      <dgm:spPr>
        <a:solidFill>
          <a:schemeClr val="bg2"/>
        </a:solidFill>
      </dgm:spPr>
    </dgm:pt>
    <dgm:pt modelId="{39B4BB83-9BC7-4F49-A415-836506D0FED6}" type="pres">
      <dgm:prSet presAssocID="{162C9A37-B13F-4F57-A21D-BAD36B16C0C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 trolley"/>
        </a:ext>
      </dgm:extLst>
    </dgm:pt>
    <dgm:pt modelId="{0DE616B8-C8C3-44B1-ACD9-D407FAAA0C82}" type="pres">
      <dgm:prSet presAssocID="{162C9A37-B13F-4F57-A21D-BAD36B16C0CD}" presName="spaceRect" presStyleCnt="0"/>
      <dgm:spPr/>
    </dgm:pt>
    <dgm:pt modelId="{2FD60769-6148-4B34-BF09-37BAE6B62DCB}" type="pres">
      <dgm:prSet presAssocID="{162C9A37-B13F-4F57-A21D-BAD36B16C0CD}" presName="parTx" presStyleLbl="revTx" presStyleIdx="3" presStyleCnt="7">
        <dgm:presLayoutVars>
          <dgm:chMax val="0"/>
          <dgm:chPref val="0"/>
        </dgm:presLayoutVars>
      </dgm:prSet>
      <dgm:spPr/>
    </dgm:pt>
    <dgm:pt modelId="{D6350916-6ACD-4DB3-AB17-229747114B1B}" type="pres">
      <dgm:prSet presAssocID="{AB4A4724-57D6-43C9-BAF2-E536D4817C48}" presName="sibTrans" presStyleCnt="0"/>
      <dgm:spPr/>
    </dgm:pt>
    <dgm:pt modelId="{EBF80087-C682-4A54-A83D-3CBBCE417059}" type="pres">
      <dgm:prSet presAssocID="{6BE65356-0EEC-411A-BA3D-21268221ACE6}" presName="compNode" presStyleCnt="0"/>
      <dgm:spPr/>
    </dgm:pt>
    <dgm:pt modelId="{6CCA4389-449A-4431-B5F1-E29524EC36AB}" type="pres">
      <dgm:prSet presAssocID="{6BE65356-0EEC-411A-BA3D-21268221ACE6}" presName="bgRect" presStyleLbl="bgShp" presStyleIdx="3" presStyleCnt="6"/>
      <dgm:spPr>
        <a:solidFill>
          <a:schemeClr val="bg2"/>
        </a:solidFill>
      </dgm:spPr>
    </dgm:pt>
    <dgm:pt modelId="{1AC390D7-04D0-4666-AF4A-7CA463F90792}" type="pres">
      <dgm:prSet presAssocID="{6BE65356-0EEC-411A-BA3D-21268221ACE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80F92FA-A9B1-448D-AA3A-4C2FF39FE18B}" type="pres">
      <dgm:prSet presAssocID="{6BE65356-0EEC-411A-BA3D-21268221ACE6}" presName="spaceRect" presStyleCnt="0"/>
      <dgm:spPr/>
    </dgm:pt>
    <dgm:pt modelId="{37D923DF-E4D0-408E-BDBC-64966A7AA72D}" type="pres">
      <dgm:prSet presAssocID="{6BE65356-0EEC-411A-BA3D-21268221ACE6}" presName="parTx" presStyleLbl="revTx" presStyleIdx="4" presStyleCnt="7">
        <dgm:presLayoutVars>
          <dgm:chMax val="0"/>
          <dgm:chPref val="0"/>
        </dgm:presLayoutVars>
      </dgm:prSet>
      <dgm:spPr/>
    </dgm:pt>
    <dgm:pt modelId="{7075248B-F37E-4799-996E-90D7A52F16D6}" type="pres">
      <dgm:prSet presAssocID="{26F36467-53A9-4DE7-BBC1-4E2665859CF6}" presName="sibTrans" presStyleCnt="0"/>
      <dgm:spPr/>
    </dgm:pt>
    <dgm:pt modelId="{6FABF61A-CD7F-4937-B65B-0DBC5B862229}" type="pres">
      <dgm:prSet presAssocID="{BAE19E14-06D3-4884-AE80-1DC0891A64DD}" presName="compNode" presStyleCnt="0"/>
      <dgm:spPr/>
    </dgm:pt>
    <dgm:pt modelId="{26E5BA29-DCA7-44D6-A5E2-E5B09C8FEF8F}" type="pres">
      <dgm:prSet presAssocID="{BAE19E14-06D3-4884-AE80-1DC0891A64DD}" presName="bgRect" presStyleLbl="bgShp" presStyleIdx="4" presStyleCnt="6"/>
      <dgm:spPr>
        <a:solidFill>
          <a:schemeClr val="bg2"/>
        </a:solidFill>
      </dgm:spPr>
    </dgm:pt>
    <dgm:pt modelId="{7BC578B6-B40A-41F1-941F-5F806A00B0CB}" type="pres">
      <dgm:prSet presAssocID="{BAE19E14-06D3-4884-AE80-1DC0891A64D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F1C4909-0F68-408C-9534-6302992DB1C3}" type="pres">
      <dgm:prSet presAssocID="{BAE19E14-06D3-4884-AE80-1DC0891A64DD}" presName="spaceRect" presStyleCnt="0"/>
      <dgm:spPr/>
    </dgm:pt>
    <dgm:pt modelId="{A67C6519-5D41-4EB2-AD61-3A27B1EDF012}" type="pres">
      <dgm:prSet presAssocID="{BAE19E14-06D3-4884-AE80-1DC0891A64DD}" presName="parTx" presStyleLbl="revTx" presStyleIdx="5" presStyleCnt="7">
        <dgm:presLayoutVars>
          <dgm:chMax val="0"/>
          <dgm:chPref val="0"/>
        </dgm:presLayoutVars>
      </dgm:prSet>
      <dgm:spPr/>
    </dgm:pt>
    <dgm:pt modelId="{2969F74D-468F-408A-A2F9-4FF5FBFA6D47}" type="pres">
      <dgm:prSet presAssocID="{F62F7673-5517-407B-B584-3C41585C1B68}" presName="sibTrans" presStyleCnt="0"/>
      <dgm:spPr/>
    </dgm:pt>
    <dgm:pt modelId="{4A58339D-3F82-408B-802D-258C57A3CB15}" type="pres">
      <dgm:prSet presAssocID="{CFE5BBDD-F2DB-4DC4-9AA5-BDF363F2FCC1}" presName="compNode" presStyleCnt="0"/>
      <dgm:spPr/>
    </dgm:pt>
    <dgm:pt modelId="{8CA1A426-74ED-4E11-8B42-E2E74683A228}" type="pres">
      <dgm:prSet presAssocID="{CFE5BBDD-F2DB-4DC4-9AA5-BDF363F2FCC1}" presName="bgRect" presStyleLbl="bgShp" presStyleIdx="5" presStyleCnt="6"/>
      <dgm:spPr>
        <a:solidFill>
          <a:schemeClr val="bg2"/>
        </a:solidFill>
      </dgm:spPr>
    </dgm:pt>
    <dgm:pt modelId="{21D59472-56D7-4D80-97CE-A9EA6E707E0F}" type="pres">
      <dgm:prSet presAssocID="{CFE5BBDD-F2DB-4DC4-9AA5-BDF363F2FCC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8DBB4420-5E08-414F-93EA-5930B8FCB425}" type="pres">
      <dgm:prSet presAssocID="{CFE5BBDD-F2DB-4DC4-9AA5-BDF363F2FCC1}" presName="spaceRect" presStyleCnt="0"/>
      <dgm:spPr/>
    </dgm:pt>
    <dgm:pt modelId="{8C8995DB-5339-4D6E-B7DE-3CDB071A461E}" type="pres">
      <dgm:prSet presAssocID="{CFE5BBDD-F2DB-4DC4-9AA5-BDF363F2FCC1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FFEB1B12-8049-4A09-85D2-78AF1209F0A5}" type="presOf" srcId="{CFE5BBDD-F2DB-4DC4-9AA5-BDF363F2FCC1}" destId="{8C8995DB-5339-4D6E-B7DE-3CDB071A461E}" srcOrd="0" destOrd="0" presId="urn:microsoft.com/office/officeart/2018/2/layout/IconVerticalSolidList"/>
    <dgm:cxn modelId="{D75F5E14-66CA-401A-B1DD-75ED36B50809}" type="presOf" srcId="{DCFC1303-4F90-47BF-8933-F630FE06E7FE}" destId="{2508BBD8-2AB9-425C-AE04-DD27AC05D7FC}" srcOrd="0" destOrd="0" presId="urn:microsoft.com/office/officeart/2018/2/layout/IconVerticalSolidList"/>
    <dgm:cxn modelId="{2D0FFE1F-B640-4434-B9D9-5429F6C64186}" type="presOf" srcId="{162C9A37-B13F-4F57-A21D-BAD36B16C0CD}" destId="{2FD60769-6148-4B34-BF09-37BAE6B62DCB}" srcOrd="0" destOrd="0" presId="urn:microsoft.com/office/officeart/2018/2/layout/IconVerticalSolidList"/>
    <dgm:cxn modelId="{58FB2B24-9079-415D-9D21-A9193701403E}" type="presOf" srcId="{716188F2-9321-4299-8796-08A8C6B49A19}" destId="{8089F8C8-99F9-4115-8792-AE8C2F44AF77}" srcOrd="0" destOrd="0" presId="urn:microsoft.com/office/officeart/2018/2/layout/IconVerticalSolidList"/>
    <dgm:cxn modelId="{44BDE52C-05BB-4583-B503-78B63DF807B5}" type="presOf" srcId="{32172453-6FE0-481C-AC82-FD7B2049A13C}" destId="{2484CA4E-F6BD-4A70-85EA-0A4038E2898E}" srcOrd="0" destOrd="0" presId="urn:microsoft.com/office/officeart/2018/2/layout/IconVerticalSolidList"/>
    <dgm:cxn modelId="{EDB5D260-9AA1-4C39-8FA5-40C3637820E0}" srcId="{32172453-6FE0-481C-AC82-FD7B2049A13C}" destId="{162C9A37-B13F-4F57-A21D-BAD36B16C0CD}" srcOrd="2" destOrd="0" parTransId="{28B2C548-69D6-4249-9E34-E83C2A7B41B1}" sibTransId="{AB4A4724-57D6-43C9-BAF2-E536D4817C48}"/>
    <dgm:cxn modelId="{41D69266-E1A1-472C-828D-FC04A1675BBD}" type="presOf" srcId="{BBD0BC65-792F-4433-BF88-CC2D69B135AC}" destId="{629EEC98-3A16-4B1F-9ED0-D0DFDDB97094}" srcOrd="0" destOrd="0" presId="urn:microsoft.com/office/officeart/2018/2/layout/IconVerticalSolidList"/>
    <dgm:cxn modelId="{F72BC54B-200F-4421-9B49-E6CE627C21FB}" srcId="{32172453-6FE0-481C-AC82-FD7B2049A13C}" destId="{BAE19E14-06D3-4884-AE80-1DC0891A64DD}" srcOrd="4" destOrd="0" parTransId="{DBCE417E-73F0-405F-8FF5-C6101CAEB0BC}" sibTransId="{F62F7673-5517-407B-B584-3C41585C1B68}"/>
    <dgm:cxn modelId="{DA64AC55-6D39-4059-A25E-0E639135740D}" srcId="{32172453-6FE0-481C-AC82-FD7B2049A13C}" destId="{CFE5BBDD-F2DB-4DC4-9AA5-BDF363F2FCC1}" srcOrd="5" destOrd="0" parTransId="{9F66FE73-4D9E-4E75-B8A5-9617B04888A6}" sibTransId="{4FF6B5D9-163E-4114-8422-59015FC842DF}"/>
    <dgm:cxn modelId="{D07E6880-4EE1-49AF-9D49-D93710B5F836}" srcId="{32172453-6FE0-481C-AC82-FD7B2049A13C}" destId="{716188F2-9321-4299-8796-08A8C6B49A19}" srcOrd="0" destOrd="0" parTransId="{520A8A83-3F70-4FF3-A652-482F202176B3}" sibTransId="{2879D874-238B-4A7A-9C36-CE9A64722C49}"/>
    <dgm:cxn modelId="{17F48B97-C658-4D31-B36B-4F06A6210C1A}" type="presOf" srcId="{BAE19E14-06D3-4884-AE80-1DC0891A64DD}" destId="{A67C6519-5D41-4EB2-AD61-3A27B1EDF012}" srcOrd="0" destOrd="0" presId="urn:microsoft.com/office/officeart/2018/2/layout/IconVerticalSolidList"/>
    <dgm:cxn modelId="{8D5A7EB9-F21A-4A29-81DE-5C603359C5F7}" srcId="{32172453-6FE0-481C-AC82-FD7B2049A13C}" destId="{6BE65356-0EEC-411A-BA3D-21268221ACE6}" srcOrd="3" destOrd="0" parTransId="{A4458BC1-D908-4EC9-8936-102D386908F5}" sibTransId="{26F36467-53A9-4DE7-BBC1-4E2665859CF6}"/>
    <dgm:cxn modelId="{6FF919C5-F64E-42C7-A173-78CCFFAFDDCF}" srcId="{32172453-6FE0-481C-AC82-FD7B2049A13C}" destId="{DCFC1303-4F90-47BF-8933-F630FE06E7FE}" srcOrd="1" destOrd="0" parTransId="{BB30BEEA-FE6D-4954-A568-F088DD6E3EDC}" sibTransId="{9AB15730-E01B-4B0F-82DF-3826C4149E2B}"/>
    <dgm:cxn modelId="{3881C5CA-2BC8-4CD1-9DE5-E062BB9959FD}" type="presOf" srcId="{6BE65356-0EEC-411A-BA3D-21268221ACE6}" destId="{37D923DF-E4D0-408E-BDBC-64966A7AA72D}" srcOrd="0" destOrd="0" presId="urn:microsoft.com/office/officeart/2018/2/layout/IconVerticalSolidList"/>
    <dgm:cxn modelId="{FF2D40E6-BFD6-4709-ADD2-94BDF1EC3B97}" srcId="{716188F2-9321-4299-8796-08A8C6B49A19}" destId="{BBD0BC65-792F-4433-BF88-CC2D69B135AC}" srcOrd="0" destOrd="0" parTransId="{4235A7EE-F2E3-4B51-B886-CD8C8D74989D}" sibTransId="{302A5679-C899-40C6-B90F-85CB025B716F}"/>
    <dgm:cxn modelId="{5F2B4477-8454-4F0E-99F5-51DD02DD20F4}" type="presParOf" srcId="{2484CA4E-F6BD-4A70-85EA-0A4038E2898E}" destId="{F543F7EA-2BA5-4963-A51C-DA67EDC32248}" srcOrd="0" destOrd="0" presId="urn:microsoft.com/office/officeart/2018/2/layout/IconVerticalSolidList"/>
    <dgm:cxn modelId="{4A9CE007-6136-4D94-82F4-87CD2A808041}" type="presParOf" srcId="{F543F7EA-2BA5-4963-A51C-DA67EDC32248}" destId="{6AFE19F3-C954-403F-9A91-8C1D495BC69B}" srcOrd="0" destOrd="0" presId="urn:microsoft.com/office/officeart/2018/2/layout/IconVerticalSolidList"/>
    <dgm:cxn modelId="{58682E66-B751-4CC1-9AAF-22AF97D08B14}" type="presParOf" srcId="{F543F7EA-2BA5-4963-A51C-DA67EDC32248}" destId="{256064DC-5E56-44BB-8EF4-69A294DD82F1}" srcOrd="1" destOrd="0" presId="urn:microsoft.com/office/officeart/2018/2/layout/IconVerticalSolidList"/>
    <dgm:cxn modelId="{37E13D0D-1E27-4AA4-B74F-B4F156B87226}" type="presParOf" srcId="{F543F7EA-2BA5-4963-A51C-DA67EDC32248}" destId="{D79C7117-A10A-4062-8531-E80EAC80E0E4}" srcOrd="2" destOrd="0" presId="urn:microsoft.com/office/officeart/2018/2/layout/IconVerticalSolidList"/>
    <dgm:cxn modelId="{7BEF6D44-E6B2-4028-9E4A-736182D9E8BD}" type="presParOf" srcId="{F543F7EA-2BA5-4963-A51C-DA67EDC32248}" destId="{8089F8C8-99F9-4115-8792-AE8C2F44AF77}" srcOrd="3" destOrd="0" presId="urn:microsoft.com/office/officeart/2018/2/layout/IconVerticalSolidList"/>
    <dgm:cxn modelId="{83E270D0-FCE9-424F-8C1E-2B849B4A128D}" type="presParOf" srcId="{F543F7EA-2BA5-4963-A51C-DA67EDC32248}" destId="{629EEC98-3A16-4B1F-9ED0-D0DFDDB97094}" srcOrd="4" destOrd="0" presId="urn:microsoft.com/office/officeart/2018/2/layout/IconVerticalSolidList"/>
    <dgm:cxn modelId="{522EFC22-3816-4491-B378-D98EA597264C}" type="presParOf" srcId="{2484CA4E-F6BD-4A70-85EA-0A4038E2898E}" destId="{C5C6F664-3B4F-49A7-A68E-07A45CA1FBF3}" srcOrd="1" destOrd="0" presId="urn:microsoft.com/office/officeart/2018/2/layout/IconVerticalSolidList"/>
    <dgm:cxn modelId="{9A9C0047-5DFC-4D0E-A686-3142BCA9C06E}" type="presParOf" srcId="{2484CA4E-F6BD-4A70-85EA-0A4038E2898E}" destId="{F0AE5460-0633-4316-ADF5-2806FBAEFBBA}" srcOrd="2" destOrd="0" presId="urn:microsoft.com/office/officeart/2018/2/layout/IconVerticalSolidList"/>
    <dgm:cxn modelId="{922590F7-945A-4B10-BA48-7587687EB4D1}" type="presParOf" srcId="{F0AE5460-0633-4316-ADF5-2806FBAEFBBA}" destId="{333A406E-1803-4A21-B9AE-DF7CCE7EB7A0}" srcOrd="0" destOrd="0" presId="urn:microsoft.com/office/officeart/2018/2/layout/IconVerticalSolidList"/>
    <dgm:cxn modelId="{528576BE-BD35-4531-AE79-8396960C72AF}" type="presParOf" srcId="{F0AE5460-0633-4316-ADF5-2806FBAEFBBA}" destId="{1A672E11-02F9-43EB-9AE8-B3BE316D07C3}" srcOrd="1" destOrd="0" presId="urn:microsoft.com/office/officeart/2018/2/layout/IconVerticalSolidList"/>
    <dgm:cxn modelId="{2280D584-A2FB-41E4-A029-AC2118115DA4}" type="presParOf" srcId="{F0AE5460-0633-4316-ADF5-2806FBAEFBBA}" destId="{C8B6E034-CD18-4A91-8D5D-6F0D034EA628}" srcOrd="2" destOrd="0" presId="urn:microsoft.com/office/officeart/2018/2/layout/IconVerticalSolidList"/>
    <dgm:cxn modelId="{093C3D00-3EB3-40BB-9E2D-DE031C4EA021}" type="presParOf" srcId="{F0AE5460-0633-4316-ADF5-2806FBAEFBBA}" destId="{2508BBD8-2AB9-425C-AE04-DD27AC05D7FC}" srcOrd="3" destOrd="0" presId="urn:microsoft.com/office/officeart/2018/2/layout/IconVerticalSolidList"/>
    <dgm:cxn modelId="{89E0D7FF-095D-453F-BE2F-F14319CAE957}" type="presParOf" srcId="{2484CA4E-F6BD-4A70-85EA-0A4038E2898E}" destId="{2A1F50B3-E804-4BD0-94BB-667930D975FF}" srcOrd="3" destOrd="0" presId="urn:microsoft.com/office/officeart/2018/2/layout/IconVerticalSolidList"/>
    <dgm:cxn modelId="{E6F9241F-C59D-45D7-BE70-CE4AAAE310FF}" type="presParOf" srcId="{2484CA4E-F6BD-4A70-85EA-0A4038E2898E}" destId="{91E24570-3CD3-427D-A69A-7DB68F33858D}" srcOrd="4" destOrd="0" presId="urn:microsoft.com/office/officeart/2018/2/layout/IconVerticalSolidList"/>
    <dgm:cxn modelId="{2981EC55-6FCC-47CA-BE2E-16F021882897}" type="presParOf" srcId="{91E24570-3CD3-427D-A69A-7DB68F33858D}" destId="{EAA463A1-C2D1-453D-B339-DA0340886EA9}" srcOrd="0" destOrd="0" presId="urn:microsoft.com/office/officeart/2018/2/layout/IconVerticalSolidList"/>
    <dgm:cxn modelId="{948EC3C8-3475-4519-BBDA-9CE064C7E969}" type="presParOf" srcId="{91E24570-3CD3-427D-A69A-7DB68F33858D}" destId="{39B4BB83-9BC7-4F49-A415-836506D0FED6}" srcOrd="1" destOrd="0" presId="urn:microsoft.com/office/officeart/2018/2/layout/IconVerticalSolidList"/>
    <dgm:cxn modelId="{2C9CCF0A-6EB8-4294-9D64-2CF2EA955DB5}" type="presParOf" srcId="{91E24570-3CD3-427D-A69A-7DB68F33858D}" destId="{0DE616B8-C8C3-44B1-ACD9-D407FAAA0C82}" srcOrd="2" destOrd="0" presId="urn:microsoft.com/office/officeart/2018/2/layout/IconVerticalSolidList"/>
    <dgm:cxn modelId="{40FD9C67-D47E-403B-8F75-CFA8B211AF94}" type="presParOf" srcId="{91E24570-3CD3-427D-A69A-7DB68F33858D}" destId="{2FD60769-6148-4B34-BF09-37BAE6B62DCB}" srcOrd="3" destOrd="0" presId="urn:microsoft.com/office/officeart/2018/2/layout/IconVerticalSolidList"/>
    <dgm:cxn modelId="{DB307025-5FC3-4DC8-8CB9-5551D511751D}" type="presParOf" srcId="{2484CA4E-F6BD-4A70-85EA-0A4038E2898E}" destId="{D6350916-6ACD-4DB3-AB17-229747114B1B}" srcOrd="5" destOrd="0" presId="urn:microsoft.com/office/officeart/2018/2/layout/IconVerticalSolidList"/>
    <dgm:cxn modelId="{42800485-08B5-4C7B-BC1D-CED3043A4616}" type="presParOf" srcId="{2484CA4E-F6BD-4A70-85EA-0A4038E2898E}" destId="{EBF80087-C682-4A54-A83D-3CBBCE417059}" srcOrd="6" destOrd="0" presId="urn:microsoft.com/office/officeart/2018/2/layout/IconVerticalSolidList"/>
    <dgm:cxn modelId="{C12EAA4B-7D24-4F88-8A46-8544A3D158C6}" type="presParOf" srcId="{EBF80087-C682-4A54-A83D-3CBBCE417059}" destId="{6CCA4389-449A-4431-B5F1-E29524EC36AB}" srcOrd="0" destOrd="0" presId="urn:microsoft.com/office/officeart/2018/2/layout/IconVerticalSolidList"/>
    <dgm:cxn modelId="{7CB1638F-1F39-492B-9972-BBE102B99ACA}" type="presParOf" srcId="{EBF80087-C682-4A54-A83D-3CBBCE417059}" destId="{1AC390D7-04D0-4666-AF4A-7CA463F90792}" srcOrd="1" destOrd="0" presId="urn:microsoft.com/office/officeart/2018/2/layout/IconVerticalSolidList"/>
    <dgm:cxn modelId="{E6B6A561-35E6-4231-90BA-1A85F560A9D3}" type="presParOf" srcId="{EBF80087-C682-4A54-A83D-3CBBCE417059}" destId="{380F92FA-A9B1-448D-AA3A-4C2FF39FE18B}" srcOrd="2" destOrd="0" presId="urn:microsoft.com/office/officeart/2018/2/layout/IconVerticalSolidList"/>
    <dgm:cxn modelId="{6A4792DC-EBF4-46AC-AACA-E198604B1246}" type="presParOf" srcId="{EBF80087-C682-4A54-A83D-3CBBCE417059}" destId="{37D923DF-E4D0-408E-BDBC-64966A7AA72D}" srcOrd="3" destOrd="0" presId="urn:microsoft.com/office/officeart/2018/2/layout/IconVerticalSolidList"/>
    <dgm:cxn modelId="{08C1D1F2-74B4-4D3F-B87E-2769F130B337}" type="presParOf" srcId="{2484CA4E-F6BD-4A70-85EA-0A4038E2898E}" destId="{7075248B-F37E-4799-996E-90D7A52F16D6}" srcOrd="7" destOrd="0" presId="urn:microsoft.com/office/officeart/2018/2/layout/IconVerticalSolidList"/>
    <dgm:cxn modelId="{52DFB980-19CA-4D20-812F-FCC029031C40}" type="presParOf" srcId="{2484CA4E-F6BD-4A70-85EA-0A4038E2898E}" destId="{6FABF61A-CD7F-4937-B65B-0DBC5B862229}" srcOrd="8" destOrd="0" presId="urn:microsoft.com/office/officeart/2018/2/layout/IconVerticalSolidList"/>
    <dgm:cxn modelId="{25E7D782-53B1-437F-AFA7-BD05BF3465F2}" type="presParOf" srcId="{6FABF61A-CD7F-4937-B65B-0DBC5B862229}" destId="{26E5BA29-DCA7-44D6-A5E2-E5B09C8FEF8F}" srcOrd="0" destOrd="0" presId="urn:microsoft.com/office/officeart/2018/2/layout/IconVerticalSolidList"/>
    <dgm:cxn modelId="{97480959-6152-4814-A709-1EA8CF9C58F9}" type="presParOf" srcId="{6FABF61A-CD7F-4937-B65B-0DBC5B862229}" destId="{7BC578B6-B40A-41F1-941F-5F806A00B0CB}" srcOrd="1" destOrd="0" presId="urn:microsoft.com/office/officeart/2018/2/layout/IconVerticalSolidList"/>
    <dgm:cxn modelId="{3095735D-642F-4855-AE99-4D9292EA7AB5}" type="presParOf" srcId="{6FABF61A-CD7F-4937-B65B-0DBC5B862229}" destId="{3F1C4909-0F68-408C-9534-6302992DB1C3}" srcOrd="2" destOrd="0" presId="urn:microsoft.com/office/officeart/2018/2/layout/IconVerticalSolidList"/>
    <dgm:cxn modelId="{DC2CD6FD-D906-432B-878A-7ADACF0DFA1C}" type="presParOf" srcId="{6FABF61A-CD7F-4937-B65B-0DBC5B862229}" destId="{A67C6519-5D41-4EB2-AD61-3A27B1EDF012}" srcOrd="3" destOrd="0" presId="urn:microsoft.com/office/officeart/2018/2/layout/IconVerticalSolidList"/>
    <dgm:cxn modelId="{AD626B94-76F2-4339-A14A-5392C5EF763F}" type="presParOf" srcId="{2484CA4E-F6BD-4A70-85EA-0A4038E2898E}" destId="{2969F74D-468F-408A-A2F9-4FF5FBFA6D47}" srcOrd="9" destOrd="0" presId="urn:microsoft.com/office/officeart/2018/2/layout/IconVerticalSolidList"/>
    <dgm:cxn modelId="{BC02FFE3-0F25-4504-8234-3A797E09FE69}" type="presParOf" srcId="{2484CA4E-F6BD-4A70-85EA-0A4038E2898E}" destId="{4A58339D-3F82-408B-802D-258C57A3CB15}" srcOrd="10" destOrd="0" presId="urn:microsoft.com/office/officeart/2018/2/layout/IconVerticalSolidList"/>
    <dgm:cxn modelId="{316618C1-EFE1-4D15-839A-753B486968BA}" type="presParOf" srcId="{4A58339D-3F82-408B-802D-258C57A3CB15}" destId="{8CA1A426-74ED-4E11-8B42-E2E74683A228}" srcOrd="0" destOrd="0" presId="urn:microsoft.com/office/officeart/2018/2/layout/IconVerticalSolidList"/>
    <dgm:cxn modelId="{369C67BA-E86F-46F7-8228-CA013BC0231D}" type="presParOf" srcId="{4A58339D-3F82-408B-802D-258C57A3CB15}" destId="{21D59472-56D7-4D80-97CE-A9EA6E707E0F}" srcOrd="1" destOrd="0" presId="urn:microsoft.com/office/officeart/2018/2/layout/IconVerticalSolidList"/>
    <dgm:cxn modelId="{5C16934B-7D9A-4A74-B4C1-E715765B3A07}" type="presParOf" srcId="{4A58339D-3F82-408B-802D-258C57A3CB15}" destId="{8DBB4420-5E08-414F-93EA-5930B8FCB425}" srcOrd="2" destOrd="0" presId="urn:microsoft.com/office/officeart/2018/2/layout/IconVerticalSolidList"/>
    <dgm:cxn modelId="{381CE009-2280-459A-82BA-07B6E10C5C88}" type="presParOf" srcId="{4A58339D-3F82-408B-802D-258C57A3CB15}" destId="{8C8995DB-5339-4D6E-B7DE-3CDB071A46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0E641C-5970-4C5A-B3B1-671DB7F74F23}" type="doc">
      <dgm:prSet loTypeId="urn:microsoft.com/office/officeart/2005/8/layout/defaul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D17058F-1A16-4783-A0BC-FEB9C5EF4EB1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 b="1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Construction</a:t>
          </a:r>
        </a:p>
      </dgm:t>
    </dgm:pt>
    <dgm:pt modelId="{AEF372A2-4C9B-4F92-AC5D-D06DBB112333}" type="parTrans" cxnId="{F6787911-998C-4BC1-88B8-A4612A9D34FD}">
      <dgm:prSet/>
      <dgm:spPr/>
      <dgm:t>
        <a:bodyPr/>
        <a:lstStyle/>
        <a:p>
          <a:endParaRPr lang="en-GB"/>
        </a:p>
      </dgm:t>
    </dgm:pt>
    <dgm:pt modelId="{45CBE210-359B-4A91-A2EB-09CA56540489}" type="sibTrans" cxnId="{F6787911-998C-4BC1-88B8-A4612A9D34FD}">
      <dgm:prSet/>
      <dgm:spPr/>
      <dgm:t>
        <a:bodyPr/>
        <a:lstStyle/>
        <a:p>
          <a:endParaRPr lang="en-GB"/>
        </a:p>
      </dgm:t>
    </dgm:pt>
    <dgm:pt modelId="{5D215488-EA5A-439F-B89E-57F228BEF070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Domiciliary Care</a:t>
          </a:r>
          <a:endParaRPr lang="en-GB">
            <a:solidFill>
              <a:schemeClr val="bg2"/>
            </a:solidFill>
          </a:endParaRPr>
        </a:p>
      </dgm:t>
    </dgm:pt>
    <dgm:pt modelId="{570F0CE7-85D2-4F66-A2B3-E428A63A3562}" type="parTrans" cxnId="{FBAA6211-13D9-4E29-B3D3-005F010D2D53}">
      <dgm:prSet/>
      <dgm:spPr/>
      <dgm:t>
        <a:bodyPr/>
        <a:lstStyle/>
        <a:p>
          <a:endParaRPr lang="en-GB"/>
        </a:p>
      </dgm:t>
    </dgm:pt>
    <dgm:pt modelId="{DAA6B02C-A099-4783-997A-EA25311FEC4C}" type="sibTrans" cxnId="{FBAA6211-13D9-4E29-B3D3-005F010D2D53}">
      <dgm:prSet/>
      <dgm:spPr/>
      <dgm:t>
        <a:bodyPr/>
        <a:lstStyle/>
        <a:p>
          <a:endParaRPr lang="en-GB"/>
        </a:p>
      </dgm:t>
    </dgm:pt>
    <dgm:pt modelId="{417C5906-4E62-4A7E-80A2-60FAD4769E3F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Confidential Waste</a:t>
          </a:r>
          <a:endParaRPr lang="en-GB">
            <a:solidFill>
              <a:schemeClr val="bg2"/>
            </a:solidFill>
          </a:endParaRPr>
        </a:p>
      </dgm:t>
    </dgm:pt>
    <dgm:pt modelId="{58236F90-03D6-41FC-A0BF-A2C6721706D9}" type="parTrans" cxnId="{D117FCC9-A3B8-439C-AC47-36C8A066A931}">
      <dgm:prSet/>
      <dgm:spPr/>
      <dgm:t>
        <a:bodyPr/>
        <a:lstStyle/>
        <a:p>
          <a:endParaRPr lang="en-GB"/>
        </a:p>
      </dgm:t>
    </dgm:pt>
    <dgm:pt modelId="{FF977174-E3DD-4B6C-B2BA-B55AE47E8850}" type="sibTrans" cxnId="{D117FCC9-A3B8-439C-AC47-36C8A066A931}">
      <dgm:prSet/>
      <dgm:spPr/>
      <dgm:t>
        <a:bodyPr/>
        <a:lstStyle/>
        <a:p>
          <a:endParaRPr lang="en-GB"/>
        </a:p>
      </dgm:t>
    </dgm:pt>
    <dgm:pt modelId="{979466D0-1D06-49DD-A2D8-233712C83CCF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Cleaning</a:t>
          </a:r>
          <a:endParaRPr lang="en-GB">
            <a:solidFill>
              <a:schemeClr val="bg2"/>
            </a:solidFill>
          </a:endParaRPr>
        </a:p>
      </dgm:t>
    </dgm:pt>
    <dgm:pt modelId="{89EE14FA-45AD-4CBB-A3F0-9D6D8AF37B75}" type="parTrans" cxnId="{353BD864-9ABF-4A92-A24D-585DC0BAD6F2}">
      <dgm:prSet/>
      <dgm:spPr/>
      <dgm:t>
        <a:bodyPr/>
        <a:lstStyle/>
        <a:p>
          <a:endParaRPr lang="en-GB"/>
        </a:p>
      </dgm:t>
    </dgm:pt>
    <dgm:pt modelId="{37A23E7B-B919-47DD-B7ED-9228BE4CE9A7}" type="sibTrans" cxnId="{353BD864-9ABF-4A92-A24D-585DC0BAD6F2}">
      <dgm:prSet/>
      <dgm:spPr/>
      <dgm:t>
        <a:bodyPr/>
        <a:lstStyle/>
        <a:p>
          <a:endParaRPr lang="en-GB"/>
        </a:p>
      </dgm:t>
    </dgm:pt>
    <dgm:pt modelId="{5ED9EAB7-0F62-42A2-8EAA-6A45ED48D4E6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IT</a:t>
          </a:r>
          <a:endParaRPr lang="en-GB">
            <a:solidFill>
              <a:schemeClr val="bg2"/>
            </a:solidFill>
          </a:endParaRPr>
        </a:p>
      </dgm:t>
    </dgm:pt>
    <dgm:pt modelId="{460AD6D9-5361-4590-AE23-3303A649E5CB}" type="parTrans" cxnId="{DC1D5D19-4DE2-4B4F-B4FF-987E5C456BEF}">
      <dgm:prSet/>
      <dgm:spPr/>
      <dgm:t>
        <a:bodyPr/>
        <a:lstStyle/>
        <a:p>
          <a:endParaRPr lang="en-GB"/>
        </a:p>
      </dgm:t>
    </dgm:pt>
    <dgm:pt modelId="{2899CB39-E0A3-4E1C-8121-440FC44BBAE2}" type="sibTrans" cxnId="{DC1D5D19-4DE2-4B4F-B4FF-987E5C456BEF}">
      <dgm:prSet/>
      <dgm:spPr/>
      <dgm:t>
        <a:bodyPr/>
        <a:lstStyle/>
        <a:p>
          <a:endParaRPr lang="en-GB"/>
        </a:p>
      </dgm:t>
    </dgm:pt>
    <dgm:pt modelId="{57EB50F8-CEDB-4E67-96FF-A5DCB1F3A11D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Healthcare</a:t>
          </a:r>
        </a:p>
      </dgm:t>
    </dgm:pt>
    <dgm:pt modelId="{B1A86194-706C-44DD-9086-14A82A2C206D}" type="parTrans" cxnId="{55CD1C52-71AB-4070-9E72-9C5029CC1155}">
      <dgm:prSet/>
      <dgm:spPr/>
      <dgm:t>
        <a:bodyPr/>
        <a:lstStyle/>
        <a:p>
          <a:endParaRPr lang="en-GB"/>
        </a:p>
      </dgm:t>
    </dgm:pt>
    <dgm:pt modelId="{C160A4EB-8EAB-4CCD-B075-B44405A9310F}" type="sibTrans" cxnId="{55CD1C52-71AB-4070-9E72-9C5029CC1155}">
      <dgm:prSet/>
      <dgm:spPr/>
      <dgm:t>
        <a:bodyPr/>
        <a:lstStyle/>
        <a:p>
          <a:endParaRPr lang="en-GB"/>
        </a:p>
      </dgm:t>
    </dgm:pt>
    <dgm:pt modelId="{90D7CE4E-0A23-4756-B57D-53EFC9BEAF60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Rail</a:t>
          </a:r>
        </a:p>
      </dgm:t>
    </dgm:pt>
    <dgm:pt modelId="{1C1A0A68-5A5F-4813-9880-DD62828D5C8C}" type="parTrans" cxnId="{46E60D5A-11E1-44AF-BFC9-75965D323333}">
      <dgm:prSet/>
      <dgm:spPr/>
      <dgm:t>
        <a:bodyPr/>
        <a:lstStyle/>
        <a:p>
          <a:endParaRPr lang="en-GB"/>
        </a:p>
      </dgm:t>
    </dgm:pt>
    <dgm:pt modelId="{0F05EE6A-B4EB-4E73-ABD4-2B9971B8E8E8}" type="sibTrans" cxnId="{46E60D5A-11E1-44AF-BFC9-75965D323333}">
      <dgm:prSet/>
      <dgm:spPr/>
      <dgm:t>
        <a:bodyPr/>
        <a:lstStyle/>
        <a:p>
          <a:endParaRPr lang="en-GB"/>
        </a:p>
      </dgm:t>
    </dgm:pt>
    <dgm:pt modelId="{F3F93AC7-4D7C-48AA-9E28-C7CADACA1E45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Power</a:t>
          </a:r>
        </a:p>
      </dgm:t>
    </dgm:pt>
    <dgm:pt modelId="{3E7A9A89-6F4A-4C76-B143-DA1B57D5AD9D}" type="parTrans" cxnId="{2DC1FBF8-F1C4-4A48-A1B0-FEC37850E869}">
      <dgm:prSet/>
      <dgm:spPr/>
      <dgm:t>
        <a:bodyPr/>
        <a:lstStyle/>
        <a:p>
          <a:endParaRPr lang="en-GB"/>
        </a:p>
      </dgm:t>
    </dgm:pt>
    <dgm:pt modelId="{705B8315-3E12-4B6A-A121-E59009B750A0}" type="sibTrans" cxnId="{2DC1FBF8-F1C4-4A48-A1B0-FEC37850E869}">
      <dgm:prSet/>
      <dgm:spPr/>
      <dgm:t>
        <a:bodyPr/>
        <a:lstStyle/>
        <a:p>
          <a:endParaRPr lang="en-GB"/>
        </a:p>
      </dgm:t>
    </dgm:pt>
    <dgm:pt modelId="{81434A45-3BDF-4EF2-9D76-D855917D45FD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Training</a:t>
          </a:r>
        </a:p>
      </dgm:t>
    </dgm:pt>
    <dgm:pt modelId="{DB1FB1F2-542C-4D09-83D2-621607D9A8AD}" type="parTrans" cxnId="{2B35AC1F-15E4-4AD9-881D-8D00CD3389E1}">
      <dgm:prSet/>
      <dgm:spPr/>
      <dgm:t>
        <a:bodyPr/>
        <a:lstStyle/>
        <a:p>
          <a:endParaRPr lang="en-GB"/>
        </a:p>
      </dgm:t>
    </dgm:pt>
    <dgm:pt modelId="{AE8C67F4-570E-42B1-830E-FD45CB52C30E}" type="sibTrans" cxnId="{2B35AC1F-15E4-4AD9-881D-8D00CD3389E1}">
      <dgm:prSet/>
      <dgm:spPr/>
      <dgm:t>
        <a:bodyPr/>
        <a:lstStyle/>
        <a:p>
          <a:endParaRPr lang="en-GB"/>
        </a:p>
      </dgm:t>
    </dgm:pt>
    <dgm:pt modelId="{FDD47762-E898-406D-B916-FB1B420F7C89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Third Sector</a:t>
          </a:r>
        </a:p>
      </dgm:t>
    </dgm:pt>
    <dgm:pt modelId="{34DD6E3C-AF1C-46D8-88B1-CD528A68EE80}" type="parTrans" cxnId="{181DA4F8-AEF7-4CD5-BBD1-E042FE7F5058}">
      <dgm:prSet/>
      <dgm:spPr/>
      <dgm:t>
        <a:bodyPr/>
        <a:lstStyle/>
        <a:p>
          <a:endParaRPr lang="en-GB"/>
        </a:p>
      </dgm:t>
    </dgm:pt>
    <dgm:pt modelId="{57A69ACE-5296-4CCE-8E71-4D4DF4697AFA}" type="sibTrans" cxnId="{181DA4F8-AEF7-4CD5-BBD1-E042FE7F5058}">
      <dgm:prSet/>
      <dgm:spPr/>
      <dgm:t>
        <a:bodyPr/>
        <a:lstStyle/>
        <a:p>
          <a:endParaRPr lang="en-GB"/>
        </a:p>
      </dgm:t>
    </dgm:pt>
    <dgm:pt modelId="{99B9CC46-903F-43B4-981F-70AFAD72E437}">
      <dgm:prSet phldrT="[Text]"/>
      <dgm:spPr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GB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Local Authorities</a:t>
          </a:r>
        </a:p>
      </dgm:t>
    </dgm:pt>
    <dgm:pt modelId="{7A214A10-A90E-469E-ABDC-2A96D77ABB9E}" type="parTrans" cxnId="{845796FE-01B8-4D01-AB56-176D65387324}">
      <dgm:prSet/>
      <dgm:spPr/>
      <dgm:t>
        <a:bodyPr/>
        <a:lstStyle/>
        <a:p>
          <a:endParaRPr lang="en-GB"/>
        </a:p>
      </dgm:t>
    </dgm:pt>
    <dgm:pt modelId="{7D199815-819E-4D55-B980-123E9B70C1E9}" type="sibTrans" cxnId="{845796FE-01B8-4D01-AB56-176D65387324}">
      <dgm:prSet/>
      <dgm:spPr/>
      <dgm:t>
        <a:bodyPr/>
        <a:lstStyle/>
        <a:p>
          <a:endParaRPr lang="en-GB"/>
        </a:p>
      </dgm:t>
    </dgm:pt>
    <dgm:pt modelId="{DBC1BA6E-88C2-42C7-BCDC-8DF272775FB6}" type="pres">
      <dgm:prSet presAssocID="{FB0E641C-5970-4C5A-B3B1-671DB7F74F23}" presName="diagram" presStyleCnt="0">
        <dgm:presLayoutVars>
          <dgm:dir/>
          <dgm:resizeHandles val="exact"/>
        </dgm:presLayoutVars>
      </dgm:prSet>
      <dgm:spPr/>
    </dgm:pt>
    <dgm:pt modelId="{BB26201B-1DBA-4530-9E6C-9FFF5DB4D2FB}" type="pres">
      <dgm:prSet presAssocID="{4D17058F-1A16-4783-A0BC-FEB9C5EF4EB1}" presName="node" presStyleLbl="node1" presStyleIdx="0" presStyleCnt="11">
        <dgm:presLayoutVars>
          <dgm:bulletEnabled val="1"/>
        </dgm:presLayoutVars>
      </dgm:prSet>
      <dgm:spPr/>
    </dgm:pt>
    <dgm:pt modelId="{2C1D1EE1-BCDD-4DE8-80D0-CF765851100D}" type="pres">
      <dgm:prSet presAssocID="{45CBE210-359B-4A91-A2EB-09CA56540489}" presName="sibTrans" presStyleCnt="0"/>
      <dgm:spPr/>
    </dgm:pt>
    <dgm:pt modelId="{45BE2494-4D7E-4FEE-A5C2-C4FB83CE3659}" type="pres">
      <dgm:prSet presAssocID="{5D215488-EA5A-439F-B89E-57F228BEF070}" presName="node" presStyleLbl="node1" presStyleIdx="1" presStyleCnt="11">
        <dgm:presLayoutVars>
          <dgm:bulletEnabled val="1"/>
        </dgm:presLayoutVars>
      </dgm:prSet>
      <dgm:spPr/>
    </dgm:pt>
    <dgm:pt modelId="{639264DD-F132-4B7C-985C-5E96B5D323FA}" type="pres">
      <dgm:prSet presAssocID="{DAA6B02C-A099-4783-997A-EA25311FEC4C}" presName="sibTrans" presStyleCnt="0"/>
      <dgm:spPr/>
    </dgm:pt>
    <dgm:pt modelId="{76EBDBD9-AEFF-408F-8839-E42248C141BE}" type="pres">
      <dgm:prSet presAssocID="{417C5906-4E62-4A7E-80A2-60FAD4769E3F}" presName="node" presStyleLbl="node1" presStyleIdx="2" presStyleCnt="11">
        <dgm:presLayoutVars>
          <dgm:bulletEnabled val="1"/>
        </dgm:presLayoutVars>
      </dgm:prSet>
      <dgm:spPr/>
    </dgm:pt>
    <dgm:pt modelId="{D30531FE-AB28-4726-B64C-2AEB60661F85}" type="pres">
      <dgm:prSet presAssocID="{FF977174-E3DD-4B6C-B2BA-B55AE47E8850}" presName="sibTrans" presStyleCnt="0"/>
      <dgm:spPr/>
    </dgm:pt>
    <dgm:pt modelId="{74C72654-6B81-4C69-A2D5-41A7C4AC6DB6}" type="pres">
      <dgm:prSet presAssocID="{979466D0-1D06-49DD-A2D8-233712C83CCF}" presName="node" presStyleLbl="node1" presStyleIdx="3" presStyleCnt="11">
        <dgm:presLayoutVars>
          <dgm:bulletEnabled val="1"/>
        </dgm:presLayoutVars>
      </dgm:prSet>
      <dgm:spPr/>
    </dgm:pt>
    <dgm:pt modelId="{190B3EBA-6A47-49BB-8CE1-E8AA8E5BA167}" type="pres">
      <dgm:prSet presAssocID="{37A23E7B-B919-47DD-B7ED-9228BE4CE9A7}" presName="sibTrans" presStyleCnt="0"/>
      <dgm:spPr/>
    </dgm:pt>
    <dgm:pt modelId="{DE1D4406-2BF5-402A-BCF9-1F7AB0A5B353}" type="pres">
      <dgm:prSet presAssocID="{5ED9EAB7-0F62-42A2-8EAA-6A45ED48D4E6}" presName="node" presStyleLbl="node1" presStyleIdx="4" presStyleCnt="11">
        <dgm:presLayoutVars>
          <dgm:bulletEnabled val="1"/>
        </dgm:presLayoutVars>
      </dgm:prSet>
      <dgm:spPr/>
    </dgm:pt>
    <dgm:pt modelId="{EE9DC9DB-BAC4-4F4C-8612-B562FDF26363}" type="pres">
      <dgm:prSet presAssocID="{2899CB39-E0A3-4E1C-8121-440FC44BBAE2}" presName="sibTrans" presStyleCnt="0"/>
      <dgm:spPr/>
    </dgm:pt>
    <dgm:pt modelId="{CE49550B-A83E-4614-BF7D-4D0A8017BB47}" type="pres">
      <dgm:prSet presAssocID="{57EB50F8-CEDB-4E67-96FF-A5DCB1F3A11D}" presName="node" presStyleLbl="node1" presStyleIdx="5" presStyleCnt="11">
        <dgm:presLayoutVars>
          <dgm:bulletEnabled val="1"/>
        </dgm:presLayoutVars>
      </dgm:prSet>
      <dgm:spPr/>
    </dgm:pt>
    <dgm:pt modelId="{2CD0DE06-CB67-4F1B-8E60-9D2AF2E72F6C}" type="pres">
      <dgm:prSet presAssocID="{C160A4EB-8EAB-4CCD-B075-B44405A9310F}" presName="sibTrans" presStyleCnt="0"/>
      <dgm:spPr/>
    </dgm:pt>
    <dgm:pt modelId="{A39EAE1A-6715-4171-87EB-B5907E6EE0EA}" type="pres">
      <dgm:prSet presAssocID="{90D7CE4E-0A23-4756-B57D-53EFC9BEAF60}" presName="node" presStyleLbl="node1" presStyleIdx="6" presStyleCnt="11">
        <dgm:presLayoutVars>
          <dgm:bulletEnabled val="1"/>
        </dgm:presLayoutVars>
      </dgm:prSet>
      <dgm:spPr/>
    </dgm:pt>
    <dgm:pt modelId="{EFBDBFCB-FCAC-4C47-836F-158B8BCE1DB8}" type="pres">
      <dgm:prSet presAssocID="{0F05EE6A-B4EB-4E73-ABD4-2B9971B8E8E8}" presName="sibTrans" presStyleCnt="0"/>
      <dgm:spPr/>
    </dgm:pt>
    <dgm:pt modelId="{06F4495B-2692-445D-9DB0-C98D906F060D}" type="pres">
      <dgm:prSet presAssocID="{F3F93AC7-4D7C-48AA-9E28-C7CADACA1E45}" presName="node" presStyleLbl="node1" presStyleIdx="7" presStyleCnt="11">
        <dgm:presLayoutVars>
          <dgm:bulletEnabled val="1"/>
        </dgm:presLayoutVars>
      </dgm:prSet>
      <dgm:spPr/>
    </dgm:pt>
    <dgm:pt modelId="{18E6B23E-6850-46B0-8589-2F66639C029C}" type="pres">
      <dgm:prSet presAssocID="{705B8315-3E12-4B6A-A121-E59009B750A0}" presName="sibTrans" presStyleCnt="0"/>
      <dgm:spPr/>
    </dgm:pt>
    <dgm:pt modelId="{60AD8BCD-EA8A-4C01-B836-238096E4CE07}" type="pres">
      <dgm:prSet presAssocID="{81434A45-3BDF-4EF2-9D76-D855917D45FD}" presName="node" presStyleLbl="node1" presStyleIdx="8" presStyleCnt="11">
        <dgm:presLayoutVars>
          <dgm:bulletEnabled val="1"/>
        </dgm:presLayoutVars>
      </dgm:prSet>
      <dgm:spPr/>
    </dgm:pt>
    <dgm:pt modelId="{4DDE404C-4568-42BC-AA45-36ABE22D6BE2}" type="pres">
      <dgm:prSet presAssocID="{AE8C67F4-570E-42B1-830E-FD45CB52C30E}" presName="sibTrans" presStyleCnt="0"/>
      <dgm:spPr/>
    </dgm:pt>
    <dgm:pt modelId="{6715FAB8-EE8C-4192-A54B-EC8769D692EB}" type="pres">
      <dgm:prSet presAssocID="{FDD47762-E898-406D-B916-FB1B420F7C89}" presName="node" presStyleLbl="node1" presStyleIdx="9" presStyleCnt="11">
        <dgm:presLayoutVars>
          <dgm:bulletEnabled val="1"/>
        </dgm:presLayoutVars>
      </dgm:prSet>
      <dgm:spPr/>
    </dgm:pt>
    <dgm:pt modelId="{EE336176-D0F6-4674-BB6F-7FF5F27E4E2D}" type="pres">
      <dgm:prSet presAssocID="{57A69ACE-5296-4CCE-8E71-4D4DF4697AFA}" presName="sibTrans" presStyleCnt="0"/>
      <dgm:spPr/>
    </dgm:pt>
    <dgm:pt modelId="{1F66E6D5-700E-4322-A871-F03A62D8FDAA}" type="pres">
      <dgm:prSet presAssocID="{99B9CC46-903F-43B4-981F-70AFAD72E437}" presName="node" presStyleLbl="node1" presStyleIdx="10" presStyleCnt="11">
        <dgm:presLayoutVars>
          <dgm:bulletEnabled val="1"/>
        </dgm:presLayoutVars>
      </dgm:prSet>
      <dgm:spPr/>
    </dgm:pt>
  </dgm:ptLst>
  <dgm:cxnLst>
    <dgm:cxn modelId="{41835B10-920E-4AD3-84E7-02D8B3A1EACB}" type="presOf" srcId="{81434A45-3BDF-4EF2-9D76-D855917D45FD}" destId="{60AD8BCD-EA8A-4C01-B836-238096E4CE07}" srcOrd="0" destOrd="0" presId="urn:microsoft.com/office/officeart/2005/8/layout/default"/>
    <dgm:cxn modelId="{FBAA6211-13D9-4E29-B3D3-005F010D2D53}" srcId="{FB0E641C-5970-4C5A-B3B1-671DB7F74F23}" destId="{5D215488-EA5A-439F-B89E-57F228BEF070}" srcOrd="1" destOrd="0" parTransId="{570F0CE7-85D2-4F66-A2B3-E428A63A3562}" sibTransId="{DAA6B02C-A099-4783-997A-EA25311FEC4C}"/>
    <dgm:cxn modelId="{F6787911-998C-4BC1-88B8-A4612A9D34FD}" srcId="{FB0E641C-5970-4C5A-B3B1-671DB7F74F23}" destId="{4D17058F-1A16-4783-A0BC-FEB9C5EF4EB1}" srcOrd="0" destOrd="0" parTransId="{AEF372A2-4C9B-4F92-AC5D-D06DBB112333}" sibTransId="{45CBE210-359B-4A91-A2EB-09CA56540489}"/>
    <dgm:cxn modelId="{DC1D5D19-4DE2-4B4F-B4FF-987E5C456BEF}" srcId="{FB0E641C-5970-4C5A-B3B1-671DB7F74F23}" destId="{5ED9EAB7-0F62-42A2-8EAA-6A45ED48D4E6}" srcOrd="4" destOrd="0" parTransId="{460AD6D9-5361-4590-AE23-3303A649E5CB}" sibTransId="{2899CB39-E0A3-4E1C-8121-440FC44BBAE2}"/>
    <dgm:cxn modelId="{2B35AC1F-15E4-4AD9-881D-8D00CD3389E1}" srcId="{FB0E641C-5970-4C5A-B3B1-671DB7F74F23}" destId="{81434A45-3BDF-4EF2-9D76-D855917D45FD}" srcOrd="8" destOrd="0" parTransId="{DB1FB1F2-542C-4D09-83D2-621607D9A8AD}" sibTransId="{AE8C67F4-570E-42B1-830E-FD45CB52C30E}"/>
    <dgm:cxn modelId="{22EB1B26-AF6C-48BD-A98A-386CBC2A9022}" type="presOf" srcId="{979466D0-1D06-49DD-A2D8-233712C83CCF}" destId="{74C72654-6B81-4C69-A2D5-41A7C4AC6DB6}" srcOrd="0" destOrd="0" presId="urn:microsoft.com/office/officeart/2005/8/layout/default"/>
    <dgm:cxn modelId="{F3153736-5064-47C3-8D16-7A106D9B0B44}" type="presOf" srcId="{417C5906-4E62-4A7E-80A2-60FAD4769E3F}" destId="{76EBDBD9-AEFF-408F-8839-E42248C141BE}" srcOrd="0" destOrd="0" presId="urn:microsoft.com/office/officeart/2005/8/layout/default"/>
    <dgm:cxn modelId="{353BD864-9ABF-4A92-A24D-585DC0BAD6F2}" srcId="{FB0E641C-5970-4C5A-B3B1-671DB7F74F23}" destId="{979466D0-1D06-49DD-A2D8-233712C83CCF}" srcOrd="3" destOrd="0" parTransId="{89EE14FA-45AD-4CBB-A3F0-9D6D8AF37B75}" sibTransId="{37A23E7B-B919-47DD-B7ED-9228BE4CE9A7}"/>
    <dgm:cxn modelId="{D335BE4E-1022-461D-BA0A-170831266B19}" type="presOf" srcId="{FB0E641C-5970-4C5A-B3B1-671DB7F74F23}" destId="{DBC1BA6E-88C2-42C7-BCDC-8DF272775FB6}" srcOrd="0" destOrd="0" presId="urn:microsoft.com/office/officeart/2005/8/layout/default"/>
    <dgm:cxn modelId="{55CD1C52-71AB-4070-9E72-9C5029CC1155}" srcId="{FB0E641C-5970-4C5A-B3B1-671DB7F74F23}" destId="{57EB50F8-CEDB-4E67-96FF-A5DCB1F3A11D}" srcOrd="5" destOrd="0" parTransId="{B1A86194-706C-44DD-9086-14A82A2C206D}" sibTransId="{C160A4EB-8EAB-4CCD-B075-B44405A9310F}"/>
    <dgm:cxn modelId="{46E60D5A-11E1-44AF-BFC9-75965D323333}" srcId="{FB0E641C-5970-4C5A-B3B1-671DB7F74F23}" destId="{90D7CE4E-0A23-4756-B57D-53EFC9BEAF60}" srcOrd="6" destOrd="0" parTransId="{1C1A0A68-5A5F-4813-9880-DD62828D5C8C}" sibTransId="{0F05EE6A-B4EB-4E73-ABD4-2B9971B8E8E8}"/>
    <dgm:cxn modelId="{25658980-10FA-4C31-8B45-B313F7EB7403}" type="presOf" srcId="{99B9CC46-903F-43B4-981F-70AFAD72E437}" destId="{1F66E6D5-700E-4322-A871-F03A62D8FDAA}" srcOrd="0" destOrd="0" presId="urn:microsoft.com/office/officeart/2005/8/layout/default"/>
    <dgm:cxn modelId="{44D1A180-FBC2-4818-8220-F8F2728FE4AA}" type="presOf" srcId="{FDD47762-E898-406D-B916-FB1B420F7C89}" destId="{6715FAB8-EE8C-4192-A54B-EC8769D692EB}" srcOrd="0" destOrd="0" presId="urn:microsoft.com/office/officeart/2005/8/layout/default"/>
    <dgm:cxn modelId="{ECEDED83-29AE-4CC1-9250-F87F674AB660}" type="presOf" srcId="{57EB50F8-CEDB-4E67-96FF-A5DCB1F3A11D}" destId="{CE49550B-A83E-4614-BF7D-4D0A8017BB47}" srcOrd="0" destOrd="0" presId="urn:microsoft.com/office/officeart/2005/8/layout/default"/>
    <dgm:cxn modelId="{641FD696-57B3-4431-B2D8-5AB6607CB798}" type="presOf" srcId="{5ED9EAB7-0F62-42A2-8EAA-6A45ED48D4E6}" destId="{DE1D4406-2BF5-402A-BCF9-1F7AB0A5B353}" srcOrd="0" destOrd="0" presId="urn:microsoft.com/office/officeart/2005/8/layout/default"/>
    <dgm:cxn modelId="{D117FCC9-A3B8-439C-AC47-36C8A066A931}" srcId="{FB0E641C-5970-4C5A-B3B1-671DB7F74F23}" destId="{417C5906-4E62-4A7E-80A2-60FAD4769E3F}" srcOrd="2" destOrd="0" parTransId="{58236F90-03D6-41FC-A0BF-A2C6721706D9}" sibTransId="{FF977174-E3DD-4B6C-B2BA-B55AE47E8850}"/>
    <dgm:cxn modelId="{18318AD2-5FED-4A2C-8A27-077F109D3B70}" type="presOf" srcId="{F3F93AC7-4D7C-48AA-9E28-C7CADACA1E45}" destId="{06F4495B-2692-445D-9DB0-C98D906F060D}" srcOrd="0" destOrd="0" presId="urn:microsoft.com/office/officeart/2005/8/layout/default"/>
    <dgm:cxn modelId="{AEE349E9-D8F9-4898-8230-5B9BE7EA285B}" type="presOf" srcId="{5D215488-EA5A-439F-B89E-57F228BEF070}" destId="{45BE2494-4D7E-4FEE-A5C2-C4FB83CE3659}" srcOrd="0" destOrd="0" presId="urn:microsoft.com/office/officeart/2005/8/layout/default"/>
    <dgm:cxn modelId="{ABCB32EC-ACDF-45C9-9D5A-6FC51985918D}" type="presOf" srcId="{4D17058F-1A16-4783-A0BC-FEB9C5EF4EB1}" destId="{BB26201B-1DBA-4530-9E6C-9FFF5DB4D2FB}" srcOrd="0" destOrd="0" presId="urn:microsoft.com/office/officeart/2005/8/layout/default"/>
    <dgm:cxn modelId="{181DA4F8-AEF7-4CD5-BBD1-E042FE7F5058}" srcId="{FB0E641C-5970-4C5A-B3B1-671DB7F74F23}" destId="{FDD47762-E898-406D-B916-FB1B420F7C89}" srcOrd="9" destOrd="0" parTransId="{34DD6E3C-AF1C-46D8-88B1-CD528A68EE80}" sibTransId="{57A69ACE-5296-4CCE-8E71-4D4DF4697AFA}"/>
    <dgm:cxn modelId="{2DC1FBF8-F1C4-4A48-A1B0-FEC37850E869}" srcId="{FB0E641C-5970-4C5A-B3B1-671DB7F74F23}" destId="{F3F93AC7-4D7C-48AA-9E28-C7CADACA1E45}" srcOrd="7" destOrd="0" parTransId="{3E7A9A89-6F4A-4C76-B143-DA1B57D5AD9D}" sibTransId="{705B8315-3E12-4B6A-A121-E59009B750A0}"/>
    <dgm:cxn modelId="{53901EFD-AE87-4564-9ED4-EC8996E79E6E}" type="presOf" srcId="{90D7CE4E-0A23-4756-B57D-53EFC9BEAF60}" destId="{A39EAE1A-6715-4171-87EB-B5907E6EE0EA}" srcOrd="0" destOrd="0" presId="urn:microsoft.com/office/officeart/2005/8/layout/default"/>
    <dgm:cxn modelId="{845796FE-01B8-4D01-AB56-176D65387324}" srcId="{FB0E641C-5970-4C5A-B3B1-671DB7F74F23}" destId="{99B9CC46-903F-43B4-981F-70AFAD72E437}" srcOrd="10" destOrd="0" parTransId="{7A214A10-A90E-469E-ABDC-2A96D77ABB9E}" sibTransId="{7D199815-819E-4D55-B980-123E9B70C1E9}"/>
    <dgm:cxn modelId="{3B783945-4AEC-4197-84A2-E3888F1C6FAD}" type="presParOf" srcId="{DBC1BA6E-88C2-42C7-BCDC-8DF272775FB6}" destId="{BB26201B-1DBA-4530-9E6C-9FFF5DB4D2FB}" srcOrd="0" destOrd="0" presId="urn:microsoft.com/office/officeart/2005/8/layout/default"/>
    <dgm:cxn modelId="{F3A03515-3232-4298-B457-785EF4066438}" type="presParOf" srcId="{DBC1BA6E-88C2-42C7-BCDC-8DF272775FB6}" destId="{2C1D1EE1-BCDD-4DE8-80D0-CF765851100D}" srcOrd="1" destOrd="0" presId="urn:microsoft.com/office/officeart/2005/8/layout/default"/>
    <dgm:cxn modelId="{C8616A29-4846-401E-B8D9-48B95A3AB420}" type="presParOf" srcId="{DBC1BA6E-88C2-42C7-BCDC-8DF272775FB6}" destId="{45BE2494-4D7E-4FEE-A5C2-C4FB83CE3659}" srcOrd="2" destOrd="0" presId="urn:microsoft.com/office/officeart/2005/8/layout/default"/>
    <dgm:cxn modelId="{3DD7A520-208C-490E-B57B-B65FCE305E8A}" type="presParOf" srcId="{DBC1BA6E-88C2-42C7-BCDC-8DF272775FB6}" destId="{639264DD-F132-4B7C-985C-5E96B5D323FA}" srcOrd="3" destOrd="0" presId="urn:microsoft.com/office/officeart/2005/8/layout/default"/>
    <dgm:cxn modelId="{8DE1FAEF-F0C1-462B-A6F1-16CE101434FF}" type="presParOf" srcId="{DBC1BA6E-88C2-42C7-BCDC-8DF272775FB6}" destId="{76EBDBD9-AEFF-408F-8839-E42248C141BE}" srcOrd="4" destOrd="0" presId="urn:microsoft.com/office/officeart/2005/8/layout/default"/>
    <dgm:cxn modelId="{861A1BB7-C68D-44B2-881E-CAD87434712A}" type="presParOf" srcId="{DBC1BA6E-88C2-42C7-BCDC-8DF272775FB6}" destId="{D30531FE-AB28-4726-B64C-2AEB60661F85}" srcOrd="5" destOrd="0" presId="urn:microsoft.com/office/officeart/2005/8/layout/default"/>
    <dgm:cxn modelId="{BC87396C-3E74-4A2D-AD78-34BA86FA7015}" type="presParOf" srcId="{DBC1BA6E-88C2-42C7-BCDC-8DF272775FB6}" destId="{74C72654-6B81-4C69-A2D5-41A7C4AC6DB6}" srcOrd="6" destOrd="0" presId="urn:microsoft.com/office/officeart/2005/8/layout/default"/>
    <dgm:cxn modelId="{64B3F56F-0E15-4ED1-AB36-59F1D70FA3AF}" type="presParOf" srcId="{DBC1BA6E-88C2-42C7-BCDC-8DF272775FB6}" destId="{190B3EBA-6A47-49BB-8CE1-E8AA8E5BA167}" srcOrd="7" destOrd="0" presId="urn:microsoft.com/office/officeart/2005/8/layout/default"/>
    <dgm:cxn modelId="{0DDF345A-A155-474C-81CB-E3554FFCBC38}" type="presParOf" srcId="{DBC1BA6E-88C2-42C7-BCDC-8DF272775FB6}" destId="{DE1D4406-2BF5-402A-BCF9-1F7AB0A5B353}" srcOrd="8" destOrd="0" presId="urn:microsoft.com/office/officeart/2005/8/layout/default"/>
    <dgm:cxn modelId="{0B745764-3947-4924-BDD9-B7BC11AE6E84}" type="presParOf" srcId="{DBC1BA6E-88C2-42C7-BCDC-8DF272775FB6}" destId="{EE9DC9DB-BAC4-4F4C-8612-B562FDF26363}" srcOrd="9" destOrd="0" presId="urn:microsoft.com/office/officeart/2005/8/layout/default"/>
    <dgm:cxn modelId="{CBFD70DF-522A-4C09-850D-5DD3768A276D}" type="presParOf" srcId="{DBC1BA6E-88C2-42C7-BCDC-8DF272775FB6}" destId="{CE49550B-A83E-4614-BF7D-4D0A8017BB47}" srcOrd="10" destOrd="0" presId="urn:microsoft.com/office/officeart/2005/8/layout/default"/>
    <dgm:cxn modelId="{0039D0D7-B847-4595-8708-59B47BCE7989}" type="presParOf" srcId="{DBC1BA6E-88C2-42C7-BCDC-8DF272775FB6}" destId="{2CD0DE06-CB67-4F1B-8E60-9D2AF2E72F6C}" srcOrd="11" destOrd="0" presId="urn:microsoft.com/office/officeart/2005/8/layout/default"/>
    <dgm:cxn modelId="{D4D1FE66-D741-4FFD-80B2-FE4036E1DC1E}" type="presParOf" srcId="{DBC1BA6E-88C2-42C7-BCDC-8DF272775FB6}" destId="{A39EAE1A-6715-4171-87EB-B5907E6EE0EA}" srcOrd="12" destOrd="0" presId="urn:microsoft.com/office/officeart/2005/8/layout/default"/>
    <dgm:cxn modelId="{2CCE37B0-FC4E-4BF2-9C93-1F0A03EF0502}" type="presParOf" srcId="{DBC1BA6E-88C2-42C7-BCDC-8DF272775FB6}" destId="{EFBDBFCB-FCAC-4C47-836F-158B8BCE1DB8}" srcOrd="13" destOrd="0" presId="urn:microsoft.com/office/officeart/2005/8/layout/default"/>
    <dgm:cxn modelId="{39008EA5-58C4-48EA-8F0A-2E0329E7F526}" type="presParOf" srcId="{DBC1BA6E-88C2-42C7-BCDC-8DF272775FB6}" destId="{06F4495B-2692-445D-9DB0-C98D906F060D}" srcOrd="14" destOrd="0" presId="urn:microsoft.com/office/officeart/2005/8/layout/default"/>
    <dgm:cxn modelId="{87EC15B9-EC6B-49A4-8AEF-D60F58796332}" type="presParOf" srcId="{DBC1BA6E-88C2-42C7-BCDC-8DF272775FB6}" destId="{18E6B23E-6850-46B0-8589-2F66639C029C}" srcOrd="15" destOrd="0" presId="urn:microsoft.com/office/officeart/2005/8/layout/default"/>
    <dgm:cxn modelId="{3A3D0D8B-BCEF-42C6-AA45-F569F2AEA1C1}" type="presParOf" srcId="{DBC1BA6E-88C2-42C7-BCDC-8DF272775FB6}" destId="{60AD8BCD-EA8A-4C01-B836-238096E4CE07}" srcOrd="16" destOrd="0" presId="urn:microsoft.com/office/officeart/2005/8/layout/default"/>
    <dgm:cxn modelId="{B1991222-EC2D-439F-A352-83FE9E74554E}" type="presParOf" srcId="{DBC1BA6E-88C2-42C7-BCDC-8DF272775FB6}" destId="{4DDE404C-4568-42BC-AA45-36ABE22D6BE2}" srcOrd="17" destOrd="0" presId="urn:microsoft.com/office/officeart/2005/8/layout/default"/>
    <dgm:cxn modelId="{AD11B742-3A2B-45F4-958A-65CC7E5FD96E}" type="presParOf" srcId="{DBC1BA6E-88C2-42C7-BCDC-8DF272775FB6}" destId="{6715FAB8-EE8C-4192-A54B-EC8769D692EB}" srcOrd="18" destOrd="0" presId="urn:microsoft.com/office/officeart/2005/8/layout/default"/>
    <dgm:cxn modelId="{F06A0A0D-36FF-470F-9D73-901D8C87922F}" type="presParOf" srcId="{DBC1BA6E-88C2-42C7-BCDC-8DF272775FB6}" destId="{EE336176-D0F6-4674-BB6F-7FF5F27E4E2D}" srcOrd="19" destOrd="0" presId="urn:microsoft.com/office/officeart/2005/8/layout/default"/>
    <dgm:cxn modelId="{BE7E5AC7-830F-4B73-A7CC-1DE583986298}" type="presParOf" srcId="{DBC1BA6E-88C2-42C7-BCDC-8DF272775FB6}" destId="{1F66E6D5-700E-4322-A871-F03A62D8FDAA}" srcOrd="2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A0A1C0-30F6-4167-AE81-E2BCF206D873}" type="doc">
      <dgm:prSet loTypeId="urn:diagrams.loki3.com/Bracke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6490F42D-9948-4FBD-8B6A-063E922B7C2A}">
      <dgm:prSet custT="1"/>
      <dgm:spPr/>
      <dgm:t>
        <a:bodyPr/>
        <a:lstStyle/>
        <a:p>
          <a:r>
            <a:rPr lang="en-US" sz="3600" b="1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What</a:t>
          </a:r>
          <a:endParaRPr lang="en-GB" sz="2800">
            <a:solidFill>
              <a:schemeClr val="tx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96ECF460-035F-498D-B7E5-95847182E3DB}" type="parTrans" cxnId="{EE786B82-6C3D-4F4D-9D34-77E8C2DD0884}">
      <dgm:prSet/>
      <dgm:spPr/>
      <dgm:t>
        <a:bodyPr/>
        <a:lstStyle/>
        <a:p>
          <a:endParaRPr lang="en-GB"/>
        </a:p>
      </dgm:t>
    </dgm:pt>
    <dgm:pt modelId="{F251B30B-91DF-4CF8-B4A9-B7E5193E588A}" type="sibTrans" cxnId="{EE786B82-6C3D-4F4D-9D34-77E8C2DD0884}">
      <dgm:prSet/>
      <dgm:spPr/>
      <dgm:t>
        <a:bodyPr/>
        <a:lstStyle/>
        <a:p>
          <a:endParaRPr lang="en-GB"/>
        </a:p>
      </dgm:t>
    </dgm:pt>
    <dgm:pt modelId="{C3E69869-1337-4B36-BFB0-696229DC1AE3}">
      <dgm:prSet custT="1"/>
      <dgm:spPr>
        <a:solidFill>
          <a:srgbClr val="A4DEC7"/>
        </a:solidFill>
        <a:ln w="9525">
          <a:noFill/>
        </a:ln>
      </dgm:spPr>
      <dgm:t>
        <a:bodyPr/>
        <a:lstStyle/>
        <a:p>
          <a:r>
            <a:rPr lang="en-US" sz="2400" i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Assurance – that you can deliver the requirement well</a:t>
          </a:r>
          <a:endParaRPr lang="en-GB" sz="2400" i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A64694-D661-471E-A039-E3107D923131}" type="parTrans" cxnId="{D014CFB3-1971-41B0-8A25-C9F803946B78}">
      <dgm:prSet/>
      <dgm:spPr/>
      <dgm:t>
        <a:bodyPr/>
        <a:lstStyle/>
        <a:p>
          <a:endParaRPr lang="en-GB"/>
        </a:p>
      </dgm:t>
    </dgm:pt>
    <dgm:pt modelId="{17C8F0F0-A974-4D77-B97B-7E14048A1DB9}" type="sibTrans" cxnId="{D014CFB3-1971-41B0-8A25-C9F803946B78}">
      <dgm:prSet/>
      <dgm:spPr/>
      <dgm:t>
        <a:bodyPr/>
        <a:lstStyle/>
        <a:p>
          <a:endParaRPr lang="en-GB"/>
        </a:p>
      </dgm:t>
    </dgm:pt>
    <dgm:pt modelId="{95F56867-E992-44ED-9294-1E8E94EC5715}">
      <dgm:prSet custT="1"/>
      <dgm:spPr>
        <a:solidFill>
          <a:srgbClr val="A4DEC7"/>
        </a:solidFill>
        <a:ln w="9525">
          <a:noFill/>
        </a:ln>
      </dgm:spPr>
      <dgm:t>
        <a:bodyPr/>
        <a:lstStyle/>
        <a:p>
          <a:r>
            <a:rPr lang="en-US" sz="2400" i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Value for money</a:t>
          </a:r>
          <a:endParaRPr lang="en-GB" sz="2400" i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7E35E4-D10D-4350-88EC-1227D4682BFF}" type="parTrans" cxnId="{882D85D4-E622-4D91-A0F3-4334AC08150D}">
      <dgm:prSet/>
      <dgm:spPr/>
      <dgm:t>
        <a:bodyPr/>
        <a:lstStyle/>
        <a:p>
          <a:endParaRPr lang="en-GB"/>
        </a:p>
      </dgm:t>
    </dgm:pt>
    <dgm:pt modelId="{DC1E4733-373C-4489-A101-7DFCBC6CACA5}" type="sibTrans" cxnId="{882D85D4-E622-4D91-A0F3-4334AC08150D}">
      <dgm:prSet/>
      <dgm:spPr/>
      <dgm:t>
        <a:bodyPr/>
        <a:lstStyle/>
        <a:p>
          <a:endParaRPr lang="en-GB"/>
        </a:p>
      </dgm:t>
    </dgm:pt>
    <dgm:pt modelId="{C52A6772-58DD-43A2-B36A-C6334C1EDE94}">
      <dgm:prSet custT="1"/>
      <dgm:spPr>
        <a:solidFill>
          <a:srgbClr val="A4DEC7"/>
        </a:solidFill>
        <a:ln w="9525">
          <a:noFill/>
        </a:ln>
      </dgm:spPr>
      <dgm:t>
        <a:bodyPr/>
        <a:lstStyle/>
        <a:p>
          <a:r>
            <a:rPr lang="en-US" sz="2400" i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Social value benefits</a:t>
          </a:r>
          <a:endParaRPr lang="en-GB" sz="2400" i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484D02-3A42-4375-B38D-0AF11820ADA4}" type="parTrans" cxnId="{996E458B-B46F-4C6E-A0CE-F2A99291C1D7}">
      <dgm:prSet/>
      <dgm:spPr/>
      <dgm:t>
        <a:bodyPr/>
        <a:lstStyle/>
        <a:p>
          <a:endParaRPr lang="en-GB"/>
        </a:p>
      </dgm:t>
    </dgm:pt>
    <dgm:pt modelId="{4302BB60-45DF-4E5C-954E-26D175F48636}" type="sibTrans" cxnId="{996E458B-B46F-4C6E-A0CE-F2A99291C1D7}">
      <dgm:prSet/>
      <dgm:spPr/>
      <dgm:t>
        <a:bodyPr/>
        <a:lstStyle/>
        <a:p>
          <a:endParaRPr lang="en-GB"/>
        </a:p>
      </dgm:t>
    </dgm:pt>
    <dgm:pt modelId="{EEF6AC93-4FA1-4CC8-9E7A-1FF39771CBDD}">
      <dgm:prSet custT="1"/>
      <dgm:spPr/>
      <dgm:t>
        <a:bodyPr/>
        <a:lstStyle/>
        <a:p>
          <a:pPr>
            <a:buNone/>
          </a:pPr>
          <a:r>
            <a:rPr lang="en-GB" sz="3000" b="1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How assessed &amp; scored</a:t>
          </a:r>
          <a:endParaRPr lang="en-GB" sz="3000">
            <a:solidFill>
              <a:schemeClr val="tx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ED9E372C-FFAB-4DDD-B817-E5D7D39356D6}" type="parTrans" cxnId="{37CD7D39-F476-457D-A31C-F12B02E0353C}">
      <dgm:prSet/>
      <dgm:spPr/>
      <dgm:t>
        <a:bodyPr/>
        <a:lstStyle/>
        <a:p>
          <a:endParaRPr lang="en-GB"/>
        </a:p>
      </dgm:t>
    </dgm:pt>
    <dgm:pt modelId="{69CF8E7A-3EA6-4047-82D9-C40326EA1FC9}" type="sibTrans" cxnId="{37CD7D39-F476-457D-A31C-F12B02E0353C}">
      <dgm:prSet/>
      <dgm:spPr/>
      <dgm:t>
        <a:bodyPr/>
        <a:lstStyle/>
        <a:p>
          <a:endParaRPr lang="en-GB"/>
        </a:p>
      </dgm:t>
    </dgm:pt>
    <dgm:pt modelId="{EEE96ABA-8FA5-4F87-BA6E-E5F53A0969CC}">
      <dgm:prSet custT="1"/>
      <dgm:spPr>
        <a:solidFill>
          <a:srgbClr val="A4DEC7"/>
        </a:solidFill>
        <a:ln w="12700">
          <a:noFill/>
        </a:ln>
      </dgm:spPr>
      <dgm:t>
        <a:bodyPr/>
        <a:lstStyle/>
        <a:p>
          <a:r>
            <a:rPr lang="en-US" sz="2400" i="1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Standard Questionnaire &amp; Quality Questions 30%-60% </a:t>
          </a:r>
          <a:endParaRPr lang="en-GB" sz="2400" i="1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1B6109-1A69-403E-9353-48FB7C5D9858}" type="parTrans" cxnId="{E36753C9-8568-4049-9E4B-97C9EB46AB39}">
      <dgm:prSet/>
      <dgm:spPr/>
      <dgm:t>
        <a:bodyPr/>
        <a:lstStyle/>
        <a:p>
          <a:endParaRPr lang="en-GB"/>
        </a:p>
      </dgm:t>
    </dgm:pt>
    <dgm:pt modelId="{439D371E-4D2A-4B29-A1B8-190F66FBBFCD}" type="sibTrans" cxnId="{E36753C9-8568-4049-9E4B-97C9EB46AB39}">
      <dgm:prSet/>
      <dgm:spPr/>
      <dgm:t>
        <a:bodyPr/>
        <a:lstStyle/>
        <a:p>
          <a:endParaRPr lang="en-GB"/>
        </a:p>
      </dgm:t>
    </dgm:pt>
    <dgm:pt modelId="{D78F325D-E337-4D8B-8574-FF0C3CBF8F5F}">
      <dgm:prSet custT="1"/>
      <dgm:spPr>
        <a:solidFill>
          <a:srgbClr val="A4DEC7"/>
        </a:solidFill>
        <a:ln w="12700"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i="1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Price 20%-70%</a:t>
          </a:r>
        </a:p>
      </dgm:t>
    </dgm:pt>
    <dgm:pt modelId="{6C0AE648-10C5-4588-96E9-E103C3EB45CF}" type="parTrans" cxnId="{61A6D5EE-320C-46CC-A9CC-4E73E53E4487}">
      <dgm:prSet/>
      <dgm:spPr/>
      <dgm:t>
        <a:bodyPr/>
        <a:lstStyle/>
        <a:p>
          <a:endParaRPr lang="en-GB"/>
        </a:p>
      </dgm:t>
    </dgm:pt>
    <dgm:pt modelId="{2FDCAC8F-7E93-49C9-86B4-5601409FF098}" type="sibTrans" cxnId="{61A6D5EE-320C-46CC-A9CC-4E73E53E4487}">
      <dgm:prSet/>
      <dgm:spPr/>
      <dgm:t>
        <a:bodyPr/>
        <a:lstStyle/>
        <a:p>
          <a:endParaRPr lang="en-GB"/>
        </a:p>
      </dgm:t>
    </dgm:pt>
    <dgm:pt modelId="{EAB5908E-44B3-41A7-B916-7F3D23790C4C}">
      <dgm:prSet custT="1"/>
      <dgm:spPr>
        <a:solidFill>
          <a:srgbClr val="A4DEC7"/>
        </a:solidFill>
        <a:ln w="12700"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i="1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Social Value 10%-20%</a:t>
          </a:r>
        </a:p>
      </dgm:t>
    </dgm:pt>
    <dgm:pt modelId="{971F5B6B-F545-46CF-9C31-EA3137F85CE7}" type="parTrans" cxnId="{0BDFBCC1-5726-45A0-B523-0E68BE19F924}">
      <dgm:prSet/>
      <dgm:spPr/>
      <dgm:t>
        <a:bodyPr/>
        <a:lstStyle/>
        <a:p>
          <a:endParaRPr lang="en-GB"/>
        </a:p>
      </dgm:t>
    </dgm:pt>
    <dgm:pt modelId="{1CBD1B72-E214-4617-BB15-3E5BE7E5BFD0}" type="sibTrans" cxnId="{0BDFBCC1-5726-45A0-B523-0E68BE19F924}">
      <dgm:prSet/>
      <dgm:spPr/>
      <dgm:t>
        <a:bodyPr/>
        <a:lstStyle/>
        <a:p>
          <a:endParaRPr lang="en-GB"/>
        </a:p>
      </dgm:t>
    </dgm:pt>
    <dgm:pt modelId="{322F9D6E-72BB-43A0-8906-3452FB0DAD9B}" type="pres">
      <dgm:prSet presAssocID="{25A0A1C0-30F6-4167-AE81-E2BCF206D873}" presName="Name0" presStyleCnt="0">
        <dgm:presLayoutVars>
          <dgm:dir/>
          <dgm:animLvl val="lvl"/>
          <dgm:resizeHandles val="exact"/>
        </dgm:presLayoutVars>
      </dgm:prSet>
      <dgm:spPr/>
    </dgm:pt>
    <dgm:pt modelId="{6CD2F70E-AE82-4B75-87A9-C1D46A3C60D2}" type="pres">
      <dgm:prSet presAssocID="{6490F42D-9948-4FBD-8B6A-063E922B7C2A}" presName="linNode" presStyleCnt="0"/>
      <dgm:spPr/>
    </dgm:pt>
    <dgm:pt modelId="{EC115698-F971-436F-B3DB-398E2C854132}" type="pres">
      <dgm:prSet presAssocID="{6490F42D-9948-4FBD-8B6A-063E922B7C2A}" presName="parTx" presStyleLbl="revTx" presStyleIdx="0" presStyleCnt="2">
        <dgm:presLayoutVars>
          <dgm:chMax val="1"/>
          <dgm:bulletEnabled val="1"/>
        </dgm:presLayoutVars>
      </dgm:prSet>
      <dgm:spPr/>
    </dgm:pt>
    <dgm:pt modelId="{61A9DA96-31A6-41CA-AF95-585D7651B360}" type="pres">
      <dgm:prSet presAssocID="{6490F42D-9948-4FBD-8B6A-063E922B7C2A}" presName="bracket" presStyleLbl="parChTrans1D1" presStyleIdx="0" presStyleCnt="2"/>
      <dgm:spPr>
        <a:ln>
          <a:solidFill>
            <a:srgbClr val="00C067"/>
          </a:solidFill>
        </a:ln>
      </dgm:spPr>
    </dgm:pt>
    <dgm:pt modelId="{669667F2-29D7-47F0-9F0C-18687C4C9055}" type="pres">
      <dgm:prSet presAssocID="{6490F42D-9948-4FBD-8B6A-063E922B7C2A}" presName="spH" presStyleCnt="0"/>
      <dgm:spPr/>
    </dgm:pt>
    <dgm:pt modelId="{AA792E91-498F-4DA2-A2DC-CECAAD63185F}" type="pres">
      <dgm:prSet presAssocID="{6490F42D-9948-4FBD-8B6A-063E922B7C2A}" presName="desTx" presStyleLbl="node1" presStyleIdx="0" presStyleCnt="2">
        <dgm:presLayoutVars>
          <dgm:bulletEnabled val="1"/>
        </dgm:presLayoutVars>
      </dgm:prSet>
      <dgm:spPr/>
    </dgm:pt>
    <dgm:pt modelId="{DDC6D7FE-E1B7-4E46-B438-F4F011DE9A2D}" type="pres">
      <dgm:prSet presAssocID="{F251B30B-91DF-4CF8-B4A9-B7E5193E588A}" presName="spV" presStyleCnt="0"/>
      <dgm:spPr/>
    </dgm:pt>
    <dgm:pt modelId="{4E839DBD-8219-464C-894D-5B44313D64B1}" type="pres">
      <dgm:prSet presAssocID="{EEF6AC93-4FA1-4CC8-9E7A-1FF39771CBDD}" presName="linNode" presStyleCnt="0"/>
      <dgm:spPr/>
    </dgm:pt>
    <dgm:pt modelId="{DB6D0230-5491-4666-846A-94A84302DB3D}" type="pres">
      <dgm:prSet presAssocID="{EEF6AC93-4FA1-4CC8-9E7A-1FF39771CBDD}" presName="parTx" presStyleLbl="revTx" presStyleIdx="1" presStyleCnt="2">
        <dgm:presLayoutVars>
          <dgm:chMax val="1"/>
          <dgm:bulletEnabled val="1"/>
        </dgm:presLayoutVars>
      </dgm:prSet>
      <dgm:spPr/>
    </dgm:pt>
    <dgm:pt modelId="{6D892B36-4BAC-440F-924C-6050CE435859}" type="pres">
      <dgm:prSet presAssocID="{EEF6AC93-4FA1-4CC8-9E7A-1FF39771CBDD}" presName="bracket" presStyleLbl="parChTrans1D1" presStyleIdx="1" presStyleCnt="2"/>
      <dgm:spPr>
        <a:ln>
          <a:solidFill>
            <a:srgbClr val="00C067"/>
          </a:solidFill>
        </a:ln>
      </dgm:spPr>
    </dgm:pt>
    <dgm:pt modelId="{E6F5AB0C-B4FC-493B-A706-DBB8D0873D60}" type="pres">
      <dgm:prSet presAssocID="{EEF6AC93-4FA1-4CC8-9E7A-1FF39771CBDD}" presName="spH" presStyleCnt="0"/>
      <dgm:spPr/>
    </dgm:pt>
    <dgm:pt modelId="{8D173DB3-4FCB-406D-826B-7464EBFF1268}" type="pres">
      <dgm:prSet presAssocID="{EEF6AC93-4FA1-4CC8-9E7A-1FF39771CBDD}" presName="desTx" presStyleLbl="node1" presStyleIdx="1" presStyleCnt="2">
        <dgm:presLayoutVars>
          <dgm:bulletEnabled val="1"/>
        </dgm:presLayoutVars>
      </dgm:prSet>
      <dgm:spPr/>
    </dgm:pt>
  </dgm:ptLst>
  <dgm:cxnLst>
    <dgm:cxn modelId="{BC382D08-1DF9-439F-B586-AA4C01F6A6A2}" type="presOf" srcId="{EEE96ABA-8FA5-4F87-BA6E-E5F53A0969CC}" destId="{8D173DB3-4FCB-406D-826B-7464EBFF1268}" srcOrd="0" destOrd="0" presId="urn:diagrams.loki3.com/BracketList"/>
    <dgm:cxn modelId="{ECE3A919-1B0F-4F55-A73B-C843F2CA9773}" type="presOf" srcId="{25A0A1C0-30F6-4167-AE81-E2BCF206D873}" destId="{322F9D6E-72BB-43A0-8906-3452FB0DAD9B}" srcOrd="0" destOrd="0" presId="urn:diagrams.loki3.com/BracketList"/>
    <dgm:cxn modelId="{D4935B2C-6256-4DDC-9319-794717FF2A3D}" type="presOf" srcId="{EAB5908E-44B3-41A7-B916-7F3D23790C4C}" destId="{8D173DB3-4FCB-406D-826B-7464EBFF1268}" srcOrd="0" destOrd="2" presId="urn:diagrams.loki3.com/BracketList"/>
    <dgm:cxn modelId="{B3D30833-F8B5-4723-BA85-7989C9D2D6A4}" type="presOf" srcId="{D78F325D-E337-4D8B-8574-FF0C3CBF8F5F}" destId="{8D173DB3-4FCB-406D-826B-7464EBFF1268}" srcOrd="0" destOrd="1" presId="urn:diagrams.loki3.com/BracketList"/>
    <dgm:cxn modelId="{37CD7D39-F476-457D-A31C-F12B02E0353C}" srcId="{25A0A1C0-30F6-4167-AE81-E2BCF206D873}" destId="{EEF6AC93-4FA1-4CC8-9E7A-1FF39771CBDD}" srcOrd="1" destOrd="0" parTransId="{ED9E372C-FFAB-4DDD-B817-E5D7D39356D6}" sibTransId="{69CF8E7A-3EA6-4047-82D9-C40326EA1FC9}"/>
    <dgm:cxn modelId="{CF07693D-C955-4226-B563-99B4B3AD0CE0}" type="presOf" srcId="{EEF6AC93-4FA1-4CC8-9E7A-1FF39771CBDD}" destId="{DB6D0230-5491-4666-846A-94A84302DB3D}" srcOrd="0" destOrd="0" presId="urn:diagrams.loki3.com/BracketList"/>
    <dgm:cxn modelId="{BCDCBC78-E299-47DA-B30E-F48511095E95}" type="presOf" srcId="{C3E69869-1337-4B36-BFB0-696229DC1AE3}" destId="{AA792E91-498F-4DA2-A2DC-CECAAD63185F}" srcOrd="0" destOrd="0" presId="urn:diagrams.loki3.com/BracketList"/>
    <dgm:cxn modelId="{EE786B82-6C3D-4F4D-9D34-77E8C2DD0884}" srcId="{25A0A1C0-30F6-4167-AE81-E2BCF206D873}" destId="{6490F42D-9948-4FBD-8B6A-063E922B7C2A}" srcOrd="0" destOrd="0" parTransId="{96ECF460-035F-498D-B7E5-95847182E3DB}" sibTransId="{F251B30B-91DF-4CF8-B4A9-B7E5193E588A}"/>
    <dgm:cxn modelId="{996E458B-B46F-4C6E-A0CE-F2A99291C1D7}" srcId="{6490F42D-9948-4FBD-8B6A-063E922B7C2A}" destId="{C52A6772-58DD-43A2-B36A-C6334C1EDE94}" srcOrd="2" destOrd="0" parTransId="{17484D02-3A42-4375-B38D-0AF11820ADA4}" sibTransId="{4302BB60-45DF-4E5C-954E-26D175F48636}"/>
    <dgm:cxn modelId="{CE7C35A0-4E09-40AC-A321-B442FF96A4C6}" type="presOf" srcId="{6490F42D-9948-4FBD-8B6A-063E922B7C2A}" destId="{EC115698-F971-436F-B3DB-398E2C854132}" srcOrd="0" destOrd="0" presId="urn:diagrams.loki3.com/BracketList"/>
    <dgm:cxn modelId="{D014CFB3-1971-41B0-8A25-C9F803946B78}" srcId="{6490F42D-9948-4FBD-8B6A-063E922B7C2A}" destId="{C3E69869-1337-4B36-BFB0-696229DC1AE3}" srcOrd="0" destOrd="0" parTransId="{39A64694-D661-471E-A039-E3107D923131}" sibTransId="{17C8F0F0-A974-4D77-B97B-7E14048A1DB9}"/>
    <dgm:cxn modelId="{5356DEBE-72CA-4EC0-B273-EE434BC116AD}" type="presOf" srcId="{95F56867-E992-44ED-9294-1E8E94EC5715}" destId="{AA792E91-498F-4DA2-A2DC-CECAAD63185F}" srcOrd="0" destOrd="1" presId="urn:diagrams.loki3.com/BracketList"/>
    <dgm:cxn modelId="{0BDFBCC1-5726-45A0-B523-0E68BE19F924}" srcId="{EEF6AC93-4FA1-4CC8-9E7A-1FF39771CBDD}" destId="{EAB5908E-44B3-41A7-B916-7F3D23790C4C}" srcOrd="2" destOrd="0" parTransId="{971F5B6B-F545-46CF-9C31-EA3137F85CE7}" sibTransId="{1CBD1B72-E214-4617-BB15-3E5BE7E5BFD0}"/>
    <dgm:cxn modelId="{E36753C9-8568-4049-9E4B-97C9EB46AB39}" srcId="{EEF6AC93-4FA1-4CC8-9E7A-1FF39771CBDD}" destId="{EEE96ABA-8FA5-4F87-BA6E-E5F53A0969CC}" srcOrd="0" destOrd="0" parTransId="{0D1B6109-1A69-403E-9353-48FB7C5D9858}" sibTransId="{439D371E-4D2A-4B29-A1B8-190F66FBBFCD}"/>
    <dgm:cxn modelId="{882D85D4-E622-4D91-A0F3-4334AC08150D}" srcId="{6490F42D-9948-4FBD-8B6A-063E922B7C2A}" destId="{95F56867-E992-44ED-9294-1E8E94EC5715}" srcOrd="1" destOrd="0" parTransId="{B77E35E4-D10D-4350-88EC-1227D4682BFF}" sibTransId="{DC1E4733-373C-4489-A101-7DFCBC6CACA5}"/>
    <dgm:cxn modelId="{61A6D5EE-320C-46CC-A9CC-4E73E53E4487}" srcId="{EEF6AC93-4FA1-4CC8-9E7A-1FF39771CBDD}" destId="{D78F325D-E337-4D8B-8574-FF0C3CBF8F5F}" srcOrd="1" destOrd="0" parTransId="{6C0AE648-10C5-4588-96E9-E103C3EB45CF}" sibTransId="{2FDCAC8F-7E93-49C9-86B4-5601409FF098}"/>
    <dgm:cxn modelId="{8E660CEF-C664-4417-931C-831E4DE67875}" type="presOf" srcId="{C52A6772-58DD-43A2-B36A-C6334C1EDE94}" destId="{AA792E91-498F-4DA2-A2DC-CECAAD63185F}" srcOrd="0" destOrd="2" presId="urn:diagrams.loki3.com/BracketList"/>
    <dgm:cxn modelId="{70C5BC1E-283A-4095-A50E-B26F0E7C5C34}" type="presParOf" srcId="{322F9D6E-72BB-43A0-8906-3452FB0DAD9B}" destId="{6CD2F70E-AE82-4B75-87A9-C1D46A3C60D2}" srcOrd="0" destOrd="0" presId="urn:diagrams.loki3.com/BracketList"/>
    <dgm:cxn modelId="{DE2031E8-C0BA-45B7-B07E-9E1B4155A2AA}" type="presParOf" srcId="{6CD2F70E-AE82-4B75-87A9-C1D46A3C60D2}" destId="{EC115698-F971-436F-B3DB-398E2C854132}" srcOrd="0" destOrd="0" presId="urn:diagrams.loki3.com/BracketList"/>
    <dgm:cxn modelId="{5B4AE2EB-F9D5-446C-AC4D-93A69019142D}" type="presParOf" srcId="{6CD2F70E-AE82-4B75-87A9-C1D46A3C60D2}" destId="{61A9DA96-31A6-41CA-AF95-585D7651B360}" srcOrd="1" destOrd="0" presId="urn:diagrams.loki3.com/BracketList"/>
    <dgm:cxn modelId="{18E72C7D-47C4-49E2-B3DD-7167C6DE1686}" type="presParOf" srcId="{6CD2F70E-AE82-4B75-87A9-C1D46A3C60D2}" destId="{669667F2-29D7-47F0-9F0C-18687C4C9055}" srcOrd="2" destOrd="0" presId="urn:diagrams.loki3.com/BracketList"/>
    <dgm:cxn modelId="{D50F0793-0124-4022-9DCB-CBDDD3A60E7D}" type="presParOf" srcId="{6CD2F70E-AE82-4B75-87A9-C1D46A3C60D2}" destId="{AA792E91-498F-4DA2-A2DC-CECAAD63185F}" srcOrd="3" destOrd="0" presId="urn:diagrams.loki3.com/BracketList"/>
    <dgm:cxn modelId="{D3F73692-F938-433B-88AC-F940B0A20840}" type="presParOf" srcId="{322F9D6E-72BB-43A0-8906-3452FB0DAD9B}" destId="{DDC6D7FE-E1B7-4E46-B438-F4F011DE9A2D}" srcOrd="1" destOrd="0" presId="urn:diagrams.loki3.com/BracketList"/>
    <dgm:cxn modelId="{27AE782B-5A23-47EA-B127-D1C5BD522111}" type="presParOf" srcId="{322F9D6E-72BB-43A0-8906-3452FB0DAD9B}" destId="{4E839DBD-8219-464C-894D-5B44313D64B1}" srcOrd="2" destOrd="0" presId="urn:diagrams.loki3.com/BracketList"/>
    <dgm:cxn modelId="{CAA74BA8-535B-4CE3-97B4-32F394C58FE1}" type="presParOf" srcId="{4E839DBD-8219-464C-894D-5B44313D64B1}" destId="{DB6D0230-5491-4666-846A-94A84302DB3D}" srcOrd="0" destOrd="0" presId="urn:diagrams.loki3.com/BracketList"/>
    <dgm:cxn modelId="{3631D78B-33E2-4382-9095-42B1D01FD798}" type="presParOf" srcId="{4E839DBD-8219-464C-894D-5B44313D64B1}" destId="{6D892B36-4BAC-440F-924C-6050CE435859}" srcOrd="1" destOrd="0" presId="urn:diagrams.loki3.com/BracketList"/>
    <dgm:cxn modelId="{9732CF82-A1EC-4FAB-BE02-93C73AE81CCC}" type="presParOf" srcId="{4E839DBD-8219-464C-894D-5B44313D64B1}" destId="{E6F5AB0C-B4FC-493B-A706-DBB8D0873D60}" srcOrd="2" destOrd="0" presId="urn:diagrams.loki3.com/BracketList"/>
    <dgm:cxn modelId="{041A310D-17ED-41D0-8479-71E678133B28}" type="presParOf" srcId="{4E839DBD-8219-464C-894D-5B44313D64B1}" destId="{8D173DB3-4FCB-406D-826B-7464EBFF126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25F5BA-FD5E-4BC8-B143-0FC59CB5758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B2B5EF-E600-40E9-8584-D03DFCA1EF7D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Info on bidding </a:t>
          </a:r>
          <a:r>
            <a:rPr lang="en-US" sz="1800" b="0" cap="none" spc="0" err="1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organisation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DCD44ECE-5A6C-463A-B9E4-1F68F1CB80FE}" type="parTrans" cxnId="{5781097A-392C-4818-92A3-09C88A40FC41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15C89DDB-B1EC-4952-B845-894ECF277CF7}" type="sibTrans" cxnId="{5781097A-392C-4818-92A3-09C88A40FC41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C595ACB2-94C4-49FE-9CBC-0F8B5CE3E863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Structure of bid &amp; details of subcontractors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1DF2C18D-D87D-4075-B59B-10D52440D1A3}" type="parTrans" cxnId="{712FA2E6-5937-4BE3-84CA-913E2A13B479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0106F798-6605-4175-88BB-BDC5F9A99BD2}" type="sibTrans" cxnId="{712FA2E6-5937-4BE3-84CA-913E2A13B479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58FB7726-C901-43B7-B1C6-146889802FBC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Financial robustness – accounts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2A7CA4E4-7456-42E8-8E4E-F34116D64D56}" type="parTrans" cxnId="{D34B5655-A031-4FF1-9086-4A3E0B6FA459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14D92C4F-4D13-4044-9D3E-4B0E0700E84E}" type="sibTrans" cxnId="{D34B5655-A031-4FF1-9086-4A3E0B6FA459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BEDFA25E-3EB6-41F3-A98A-389B58F8C657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Examples &amp; references 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5301C732-9C89-4937-9F9A-B963815FF6B6}" type="parTrans" cxnId="{39E2B7F0-24D2-41C2-85A2-1B9150BE394C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ADF732B6-D143-4850-BDCB-A3E93185E9CB}" type="sibTrans" cxnId="{39E2B7F0-24D2-41C2-85A2-1B9150BE394C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FF42BC05-2B15-49F1-B862-275977547286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Info on licenses and registrations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DE2C8D1F-CED2-4745-A09A-37AF4D78F61B}" type="parTrans" cxnId="{83C3712A-95D6-4FE8-9F17-D267D47E5ABD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0F49354D-3F7E-4FFF-BBA1-D44EA63BF33D}" type="sibTrans" cxnId="{83C3712A-95D6-4FE8-9F17-D267D47E5ABD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ED5C5498-EF5A-4192-A6E9-20AC895141A1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Confirmation of good track record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C4DBD1CC-AB43-42E1-8A2D-900ACB02AB82}" type="parTrans" cxnId="{C1298D99-7CD7-4F40-A813-9D84BA036C80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402D2A5C-6722-47CF-8872-6BCBD20F7CA6}" type="sibTrans" cxnId="{C1298D99-7CD7-4F40-A813-9D84BA036C80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1F754A22-3168-4027-A764-1E1C13A976D7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Insurance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80BFE54A-EEF3-4E47-8EFF-ED8A740A656B}" type="parTrans" cxnId="{71963B05-D099-4CAC-A245-ACB84795375A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96ABF04E-78F8-49B9-89C0-4B8671A0DD82}" type="sibTrans" cxnId="{71963B05-D099-4CAC-A245-ACB84795375A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4E5AACBF-1DB3-4E25-A697-17251A5CE6CA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Policies </a:t>
          </a:r>
          <a:endParaRPr lang="en-GB" sz="1800" b="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E392EF8F-D769-4F03-8531-906BD2BE68D7}" type="parTrans" cxnId="{8B8D6EB1-E838-42FD-923B-2C9906F394B0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5051802E-71C2-488B-8E81-338BA7058C04}" type="sibTrans" cxnId="{8B8D6EB1-E838-42FD-923B-2C9906F394B0}">
      <dgm:prSet/>
      <dgm:spPr/>
      <dgm:t>
        <a:bodyPr/>
        <a:lstStyle/>
        <a:p>
          <a:endParaRPr lang="en-GB" b="0" cap="none" spc="0">
            <a:ln w="0"/>
            <a:solidFill>
              <a:schemeClr val="tx2"/>
            </a:solidFill>
            <a:effectLst/>
          </a:endParaRPr>
        </a:p>
      </dgm:t>
    </dgm:pt>
    <dgm:pt modelId="{FB7FF255-4A34-46AB-851C-7AE0742956F8}" type="pres">
      <dgm:prSet presAssocID="{6025F5BA-FD5E-4BC8-B143-0FC59CB57587}" presName="diagram" presStyleCnt="0">
        <dgm:presLayoutVars>
          <dgm:dir/>
          <dgm:resizeHandles val="exact"/>
        </dgm:presLayoutVars>
      </dgm:prSet>
      <dgm:spPr/>
    </dgm:pt>
    <dgm:pt modelId="{BF60F265-18DB-4D41-B570-0FC67C85EE95}" type="pres">
      <dgm:prSet presAssocID="{98B2B5EF-E600-40E9-8584-D03DFCA1EF7D}" presName="node" presStyleLbl="node1" presStyleIdx="0" presStyleCnt="8">
        <dgm:presLayoutVars>
          <dgm:bulletEnabled val="1"/>
        </dgm:presLayoutVars>
      </dgm:prSet>
      <dgm:spPr/>
    </dgm:pt>
    <dgm:pt modelId="{061482A0-A4B4-439A-B2DB-78631C877F3F}" type="pres">
      <dgm:prSet presAssocID="{15C89DDB-B1EC-4952-B845-894ECF277CF7}" presName="sibTrans" presStyleCnt="0"/>
      <dgm:spPr/>
    </dgm:pt>
    <dgm:pt modelId="{AAE7DE92-5596-4716-A13C-93D01BAEC3E1}" type="pres">
      <dgm:prSet presAssocID="{C595ACB2-94C4-49FE-9CBC-0F8B5CE3E863}" presName="node" presStyleLbl="node1" presStyleIdx="1" presStyleCnt="8">
        <dgm:presLayoutVars>
          <dgm:bulletEnabled val="1"/>
        </dgm:presLayoutVars>
      </dgm:prSet>
      <dgm:spPr/>
    </dgm:pt>
    <dgm:pt modelId="{EBADB7D3-E25F-4914-96EF-8510AE68132B}" type="pres">
      <dgm:prSet presAssocID="{0106F798-6605-4175-88BB-BDC5F9A99BD2}" presName="sibTrans" presStyleCnt="0"/>
      <dgm:spPr/>
    </dgm:pt>
    <dgm:pt modelId="{792249FD-CB8F-4B31-A885-418FAE0BC0B7}" type="pres">
      <dgm:prSet presAssocID="{58FB7726-C901-43B7-B1C6-146889802FBC}" presName="node" presStyleLbl="node1" presStyleIdx="2" presStyleCnt="8">
        <dgm:presLayoutVars>
          <dgm:bulletEnabled val="1"/>
        </dgm:presLayoutVars>
      </dgm:prSet>
      <dgm:spPr/>
    </dgm:pt>
    <dgm:pt modelId="{369B9A49-F6B9-488B-8061-9D665F89458A}" type="pres">
      <dgm:prSet presAssocID="{14D92C4F-4D13-4044-9D3E-4B0E0700E84E}" presName="sibTrans" presStyleCnt="0"/>
      <dgm:spPr/>
    </dgm:pt>
    <dgm:pt modelId="{7E1AC09F-8E46-430E-8398-896051352730}" type="pres">
      <dgm:prSet presAssocID="{BEDFA25E-3EB6-41F3-A98A-389B58F8C657}" presName="node" presStyleLbl="node1" presStyleIdx="3" presStyleCnt="8">
        <dgm:presLayoutVars>
          <dgm:bulletEnabled val="1"/>
        </dgm:presLayoutVars>
      </dgm:prSet>
      <dgm:spPr/>
    </dgm:pt>
    <dgm:pt modelId="{DF971C44-72BF-4313-A59A-D7A425D060A0}" type="pres">
      <dgm:prSet presAssocID="{ADF732B6-D143-4850-BDCB-A3E93185E9CB}" presName="sibTrans" presStyleCnt="0"/>
      <dgm:spPr/>
    </dgm:pt>
    <dgm:pt modelId="{7FA5B539-AA98-4A48-9E71-52A9F3A395ED}" type="pres">
      <dgm:prSet presAssocID="{FF42BC05-2B15-49F1-B862-275977547286}" presName="node" presStyleLbl="node1" presStyleIdx="4" presStyleCnt="8">
        <dgm:presLayoutVars>
          <dgm:bulletEnabled val="1"/>
        </dgm:presLayoutVars>
      </dgm:prSet>
      <dgm:spPr/>
    </dgm:pt>
    <dgm:pt modelId="{F58A0FFA-8115-4134-8DEF-5AF742B1C262}" type="pres">
      <dgm:prSet presAssocID="{0F49354D-3F7E-4FFF-BBA1-D44EA63BF33D}" presName="sibTrans" presStyleCnt="0"/>
      <dgm:spPr/>
    </dgm:pt>
    <dgm:pt modelId="{971CB898-01CB-413C-9567-1C21AC16884E}" type="pres">
      <dgm:prSet presAssocID="{ED5C5498-EF5A-4192-A6E9-20AC895141A1}" presName="node" presStyleLbl="node1" presStyleIdx="5" presStyleCnt="8">
        <dgm:presLayoutVars>
          <dgm:bulletEnabled val="1"/>
        </dgm:presLayoutVars>
      </dgm:prSet>
      <dgm:spPr/>
    </dgm:pt>
    <dgm:pt modelId="{DEE0035F-F625-4CEE-97D3-5A589697F65C}" type="pres">
      <dgm:prSet presAssocID="{402D2A5C-6722-47CF-8872-6BCBD20F7CA6}" presName="sibTrans" presStyleCnt="0"/>
      <dgm:spPr/>
    </dgm:pt>
    <dgm:pt modelId="{25F15CE9-1277-457B-B3C4-4DF260CCF4D2}" type="pres">
      <dgm:prSet presAssocID="{1F754A22-3168-4027-A764-1E1C13A976D7}" presName="node" presStyleLbl="node1" presStyleIdx="6" presStyleCnt="8">
        <dgm:presLayoutVars>
          <dgm:bulletEnabled val="1"/>
        </dgm:presLayoutVars>
      </dgm:prSet>
      <dgm:spPr/>
    </dgm:pt>
    <dgm:pt modelId="{D5DDEBCA-BD65-47AB-824D-F804366B9D66}" type="pres">
      <dgm:prSet presAssocID="{96ABF04E-78F8-49B9-89C0-4B8671A0DD82}" presName="sibTrans" presStyleCnt="0"/>
      <dgm:spPr/>
    </dgm:pt>
    <dgm:pt modelId="{57167D66-2510-4052-ACB5-0890FB4731E8}" type="pres">
      <dgm:prSet presAssocID="{4E5AACBF-1DB3-4E25-A697-17251A5CE6CA}" presName="node" presStyleLbl="node1" presStyleIdx="7" presStyleCnt="8">
        <dgm:presLayoutVars>
          <dgm:bulletEnabled val="1"/>
        </dgm:presLayoutVars>
      </dgm:prSet>
      <dgm:spPr/>
    </dgm:pt>
  </dgm:ptLst>
  <dgm:cxnLst>
    <dgm:cxn modelId="{71963B05-D099-4CAC-A245-ACB84795375A}" srcId="{6025F5BA-FD5E-4BC8-B143-0FC59CB57587}" destId="{1F754A22-3168-4027-A764-1E1C13A976D7}" srcOrd="6" destOrd="0" parTransId="{80BFE54A-EEF3-4E47-8EFF-ED8A740A656B}" sibTransId="{96ABF04E-78F8-49B9-89C0-4B8671A0DD82}"/>
    <dgm:cxn modelId="{AFA03023-6E1C-42E2-B101-0D18515A8316}" type="presOf" srcId="{6025F5BA-FD5E-4BC8-B143-0FC59CB57587}" destId="{FB7FF255-4A34-46AB-851C-7AE0742956F8}" srcOrd="0" destOrd="0" presId="urn:microsoft.com/office/officeart/2005/8/layout/default"/>
    <dgm:cxn modelId="{83C3712A-95D6-4FE8-9F17-D267D47E5ABD}" srcId="{6025F5BA-FD5E-4BC8-B143-0FC59CB57587}" destId="{FF42BC05-2B15-49F1-B862-275977547286}" srcOrd="4" destOrd="0" parTransId="{DE2C8D1F-CED2-4745-A09A-37AF4D78F61B}" sibTransId="{0F49354D-3F7E-4FFF-BBA1-D44EA63BF33D}"/>
    <dgm:cxn modelId="{7008396A-F990-4AE3-A57F-DAEA3D8EC16A}" type="presOf" srcId="{98B2B5EF-E600-40E9-8584-D03DFCA1EF7D}" destId="{BF60F265-18DB-4D41-B570-0FC67C85EE95}" srcOrd="0" destOrd="0" presId="urn:microsoft.com/office/officeart/2005/8/layout/default"/>
    <dgm:cxn modelId="{9E41F54B-0E86-4EE6-BAD9-8BEA862F6C64}" type="presOf" srcId="{4E5AACBF-1DB3-4E25-A697-17251A5CE6CA}" destId="{57167D66-2510-4052-ACB5-0890FB4731E8}" srcOrd="0" destOrd="0" presId="urn:microsoft.com/office/officeart/2005/8/layout/default"/>
    <dgm:cxn modelId="{D34B5655-A031-4FF1-9086-4A3E0B6FA459}" srcId="{6025F5BA-FD5E-4BC8-B143-0FC59CB57587}" destId="{58FB7726-C901-43B7-B1C6-146889802FBC}" srcOrd="2" destOrd="0" parTransId="{2A7CA4E4-7456-42E8-8E4E-F34116D64D56}" sibTransId="{14D92C4F-4D13-4044-9D3E-4B0E0700E84E}"/>
    <dgm:cxn modelId="{5781097A-392C-4818-92A3-09C88A40FC41}" srcId="{6025F5BA-FD5E-4BC8-B143-0FC59CB57587}" destId="{98B2B5EF-E600-40E9-8584-D03DFCA1EF7D}" srcOrd="0" destOrd="0" parTransId="{DCD44ECE-5A6C-463A-B9E4-1F68F1CB80FE}" sibTransId="{15C89DDB-B1EC-4952-B845-894ECF277CF7}"/>
    <dgm:cxn modelId="{4B627D8F-D01D-4486-AACE-BF2473399ADC}" type="presOf" srcId="{BEDFA25E-3EB6-41F3-A98A-389B58F8C657}" destId="{7E1AC09F-8E46-430E-8398-896051352730}" srcOrd="0" destOrd="0" presId="urn:microsoft.com/office/officeart/2005/8/layout/default"/>
    <dgm:cxn modelId="{C2F10492-40B2-48E0-AD12-4A48660E3634}" type="presOf" srcId="{C595ACB2-94C4-49FE-9CBC-0F8B5CE3E863}" destId="{AAE7DE92-5596-4716-A13C-93D01BAEC3E1}" srcOrd="0" destOrd="0" presId="urn:microsoft.com/office/officeart/2005/8/layout/default"/>
    <dgm:cxn modelId="{C1298D99-7CD7-4F40-A813-9D84BA036C80}" srcId="{6025F5BA-FD5E-4BC8-B143-0FC59CB57587}" destId="{ED5C5498-EF5A-4192-A6E9-20AC895141A1}" srcOrd="5" destOrd="0" parTransId="{C4DBD1CC-AB43-42E1-8A2D-900ACB02AB82}" sibTransId="{402D2A5C-6722-47CF-8872-6BCBD20F7CA6}"/>
    <dgm:cxn modelId="{470110A9-B0E1-448F-BC92-65BBF69AB76B}" type="presOf" srcId="{1F754A22-3168-4027-A764-1E1C13A976D7}" destId="{25F15CE9-1277-457B-B3C4-4DF260CCF4D2}" srcOrd="0" destOrd="0" presId="urn:microsoft.com/office/officeart/2005/8/layout/default"/>
    <dgm:cxn modelId="{8B8D6EB1-E838-42FD-923B-2C9906F394B0}" srcId="{6025F5BA-FD5E-4BC8-B143-0FC59CB57587}" destId="{4E5AACBF-1DB3-4E25-A697-17251A5CE6CA}" srcOrd="7" destOrd="0" parTransId="{E392EF8F-D769-4F03-8531-906BD2BE68D7}" sibTransId="{5051802E-71C2-488B-8E81-338BA7058C04}"/>
    <dgm:cxn modelId="{E33380B4-ACBB-4098-B171-816EEEF41315}" type="presOf" srcId="{FF42BC05-2B15-49F1-B862-275977547286}" destId="{7FA5B539-AA98-4A48-9E71-52A9F3A395ED}" srcOrd="0" destOrd="0" presId="urn:microsoft.com/office/officeart/2005/8/layout/default"/>
    <dgm:cxn modelId="{F55DB2D7-7EF7-4D57-8DBF-55F9E7CB5DF6}" type="presOf" srcId="{58FB7726-C901-43B7-B1C6-146889802FBC}" destId="{792249FD-CB8F-4B31-A885-418FAE0BC0B7}" srcOrd="0" destOrd="0" presId="urn:microsoft.com/office/officeart/2005/8/layout/default"/>
    <dgm:cxn modelId="{6F265FD8-120F-45DF-9C78-BE1B5E112938}" type="presOf" srcId="{ED5C5498-EF5A-4192-A6E9-20AC895141A1}" destId="{971CB898-01CB-413C-9567-1C21AC16884E}" srcOrd="0" destOrd="0" presId="urn:microsoft.com/office/officeart/2005/8/layout/default"/>
    <dgm:cxn modelId="{712FA2E6-5937-4BE3-84CA-913E2A13B479}" srcId="{6025F5BA-FD5E-4BC8-B143-0FC59CB57587}" destId="{C595ACB2-94C4-49FE-9CBC-0F8B5CE3E863}" srcOrd="1" destOrd="0" parTransId="{1DF2C18D-D87D-4075-B59B-10D52440D1A3}" sibTransId="{0106F798-6605-4175-88BB-BDC5F9A99BD2}"/>
    <dgm:cxn modelId="{39E2B7F0-24D2-41C2-85A2-1B9150BE394C}" srcId="{6025F5BA-FD5E-4BC8-B143-0FC59CB57587}" destId="{BEDFA25E-3EB6-41F3-A98A-389B58F8C657}" srcOrd="3" destOrd="0" parTransId="{5301C732-9C89-4937-9F9A-B963815FF6B6}" sibTransId="{ADF732B6-D143-4850-BDCB-A3E93185E9CB}"/>
    <dgm:cxn modelId="{2192BF6E-F310-46F3-A8CB-3EE2D28DCBAD}" type="presParOf" srcId="{FB7FF255-4A34-46AB-851C-7AE0742956F8}" destId="{BF60F265-18DB-4D41-B570-0FC67C85EE95}" srcOrd="0" destOrd="0" presId="urn:microsoft.com/office/officeart/2005/8/layout/default"/>
    <dgm:cxn modelId="{C3C11450-241A-4DB2-A6F4-23094943784F}" type="presParOf" srcId="{FB7FF255-4A34-46AB-851C-7AE0742956F8}" destId="{061482A0-A4B4-439A-B2DB-78631C877F3F}" srcOrd="1" destOrd="0" presId="urn:microsoft.com/office/officeart/2005/8/layout/default"/>
    <dgm:cxn modelId="{9E686C6D-9EDE-4FF4-9E04-19B72B704600}" type="presParOf" srcId="{FB7FF255-4A34-46AB-851C-7AE0742956F8}" destId="{AAE7DE92-5596-4716-A13C-93D01BAEC3E1}" srcOrd="2" destOrd="0" presId="urn:microsoft.com/office/officeart/2005/8/layout/default"/>
    <dgm:cxn modelId="{4E14B3A8-0AC9-4078-B564-58320AE0C5C3}" type="presParOf" srcId="{FB7FF255-4A34-46AB-851C-7AE0742956F8}" destId="{EBADB7D3-E25F-4914-96EF-8510AE68132B}" srcOrd="3" destOrd="0" presId="urn:microsoft.com/office/officeart/2005/8/layout/default"/>
    <dgm:cxn modelId="{80799953-29A7-4B42-8658-951192AB133E}" type="presParOf" srcId="{FB7FF255-4A34-46AB-851C-7AE0742956F8}" destId="{792249FD-CB8F-4B31-A885-418FAE0BC0B7}" srcOrd="4" destOrd="0" presId="urn:microsoft.com/office/officeart/2005/8/layout/default"/>
    <dgm:cxn modelId="{34536FCA-33E6-4794-9034-998CE376F366}" type="presParOf" srcId="{FB7FF255-4A34-46AB-851C-7AE0742956F8}" destId="{369B9A49-F6B9-488B-8061-9D665F89458A}" srcOrd="5" destOrd="0" presId="urn:microsoft.com/office/officeart/2005/8/layout/default"/>
    <dgm:cxn modelId="{0F9F5F55-8051-4B11-A102-5A2EAE0A1DBD}" type="presParOf" srcId="{FB7FF255-4A34-46AB-851C-7AE0742956F8}" destId="{7E1AC09F-8E46-430E-8398-896051352730}" srcOrd="6" destOrd="0" presId="urn:microsoft.com/office/officeart/2005/8/layout/default"/>
    <dgm:cxn modelId="{3AE436F2-4C90-4BC3-82D9-16AC25E4DBA2}" type="presParOf" srcId="{FB7FF255-4A34-46AB-851C-7AE0742956F8}" destId="{DF971C44-72BF-4313-A59A-D7A425D060A0}" srcOrd="7" destOrd="0" presId="urn:microsoft.com/office/officeart/2005/8/layout/default"/>
    <dgm:cxn modelId="{5A0EBD4C-C08D-4AAC-8DAE-2C6E380D7881}" type="presParOf" srcId="{FB7FF255-4A34-46AB-851C-7AE0742956F8}" destId="{7FA5B539-AA98-4A48-9E71-52A9F3A395ED}" srcOrd="8" destOrd="0" presId="urn:microsoft.com/office/officeart/2005/8/layout/default"/>
    <dgm:cxn modelId="{10146889-E4D2-4417-987D-FC0A5AEA715C}" type="presParOf" srcId="{FB7FF255-4A34-46AB-851C-7AE0742956F8}" destId="{F58A0FFA-8115-4134-8DEF-5AF742B1C262}" srcOrd="9" destOrd="0" presId="urn:microsoft.com/office/officeart/2005/8/layout/default"/>
    <dgm:cxn modelId="{0209F7F9-64DB-4B64-BD04-65E12A15511E}" type="presParOf" srcId="{FB7FF255-4A34-46AB-851C-7AE0742956F8}" destId="{971CB898-01CB-413C-9567-1C21AC16884E}" srcOrd="10" destOrd="0" presId="urn:microsoft.com/office/officeart/2005/8/layout/default"/>
    <dgm:cxn modelId="{0881F93F-A670-41A8-B590-64D3F002DCEA}" type="presParOf" srcId="{FB7FF255-4A34-46AB-851C-7AE0742956F8}" destId="{DEE0035F-F625-4CEE-97D3-5A589697F65C}" srcOrd="11" destOrd="0" presId="urn:microsoft.com/office/officeart/2005/8/layout/default"/>
    <dgm:cxn modelId="{2EE73BA3-492E-4445-BF20-A2A4B74B932D}" type="presParOf" srcId="{FB7FF255-4A34-46AB-851C-7AE0742956F8}" destId="{25F15CE9-1277-457B-B3C4-4DF260CCF4D2}" srcOrd="12" destOrd="0" presId="urn:microsoft.com/office/officeart/2005/8/layout/default"/>
    <dgm:cxn modelId="{1D8B10C4-AAC8-4730-B8D8-964ED7FF47FF}" type="presParOf" srcId="{FB7FF255-4A34-46AB-851C-7AE0742956F8}" destId="{D5DDEBCA-BD65-47AB-824D-F804366B9D66}" srcOrd="13" destOrd="0" presId="urn:microsoft.com/office/officeart/2005/8/layout/default"/>
    <dgm:cxn modelId="{D20DC825-92FA-4498-827F-0FAABC621C5D}" type="presParOf" srcId="{FB7FF255-4A34-46AB-851C-7AE0742956F8}" destId="{57167D66-2510-4052-ACB5-0890FB4731E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612DC2-1893-4A77-A170-04E3195ED061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A3E638D8-F093-4F1E-8155-AA019281E88B}">
      <dgm:prSet phldrT="[Text]" custT="1"/>
      <dgm:spPr/>
      <dgm:t>
        <a:bodyPr/>
        <a:lstStyle/>
        <a:p>
          <a:r>
            <a:rPr lang="en-US" sz="28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Express your interest early on </a:t>
          </a:r>
          <a:endParaRPr lang="en-GB" sz="28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6D2A85-0B3E-45AF-B599-64EC55762A1C}" type="parTrans" cxnId="{B0240326-3F4F-48DE-BA29-09677AA62D6D}">
      <dgm:prSet/>
      <dgm:spPr/>
      <dgm:t>
        <a:bodyPr/>
        <a:lstStyle/>
        <a:p>
          <a:endParaRPr lang="en-GB"/>
        </a:p>
      </dgm:t>
    </dgm:pt>
    <dgm:pt modelId="{72CC0182-11A9-4875-9204-19D94DBAE422}" type="sibTrans" cxnId="{B0240326-3F4F-48DE-BA29-09677AA62D6D}">
      <dgm:prSet/>
      <dgm:spPr/>
      <dgm:t>
        <a:bodyPr/>
        <a:lstStyle/>
        <a:p>
          <a:endParaRPr lang="en-GB"/>
        </a:p>
      </dgm:t>
    </dgm:pt>
    <dgm:pt modelId="{8667D1E8-EE6E-49E9-969C-9CEDB3A24B8B}">
      <dgm:prSet phldrT="[Text]"/>
      <dgm:spPr/>
      <dgm:t>
        <a:bodyPr/>
        <a:lstStyle/>
        <a:p>
          <a:r>
            <a: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Ask questions on the portal for clarity</a:t>
          </a:r>
          <a:endParaRPr lang="en-GB"/>
        </a:p>
      </dgm:t>
    </dgm:pt>
    <dgm:pt modelId="{EFD1E597-69E3-4C17-ABED-DFB8269A1B8A}" type="parTrans" cxnId="{1B91762A-8776-48A5-99B3-9C16D026DBB4}">
      <dgm:prSet/>
      <dgm:spPr/>
      <dgm:t>
        <a:bodyPr/>
        <a:lstStyle/>
        <a:p>
          <a:endParaRPr lang="en-GB"/>
        </a:p>
      </dgm:t>
    </dgm:pt>
    <dgm:pt modelId="{178B7080-FC61-4515-9F28-5C02C76A9336}" type="sibTrans" cxnId="{1B91762A-8776-48A5-99B3-9C16D026DBB4}">
      <dgm:prSet/>
      <dgm:spPr/>
      <dgm:t>
        <a:bodyPr/>
        <a:lstStyle/>
        <a:p>
          <a:endParaRPr lang="en-GB"/>
        </a:p>
      </dgm:t>
    </dgm:pt>
    <dgm:pt modelId="{156995C2-183C-4903-A361-A1E4D2E2D9F2}">
      <dgm:prSet phldrT="[Text]"/>
      <dgm:spPr/>
      <dgm:t>
        <a:bodyPr/>
        <a:lstStyle/>
        <a:p>
          <a:r>
            <a: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Check how answers are required early</a:t>
          </a:r>
          <a:endParaRPr lang="en-GB"/>
        </a:p>
      </dgm:t>
    </dgm:pt>
    <dgm:pt modelId="{5EE84FA1-ABD9-4531-BB48-4A476071B0AF}" type="parTrans" cxnId="{43F73C79-929E-4EF2-8727-2D86362861F1}">
      <dgm:prSet/>
      <dgm:spPr/>
      <dgm:t>
        <a:bodyPr/>
        <a:lstStyle/>
        <a:p>
          <a:endParaRPr lang="en-GB"/>
        </a:p>
      </dgm:t>
    </dgm:pt>
    <dgm:pt modelId="{6D968D4E-FC10-4724-8902-BE8B16AC989B}" type="sibTrans" cxnId="{43F73C79-929E-4EF2-8727-2D86362861F1}">
      <dgm:prSet/>
      <dgm:spPr/>
      <dgm:t>
        <a:bodyPr/>
        <a:lstStyle/>
        <a:p>
          <a:endParaRPr lang="en-GB"/>
        </a:p>
      </dgm:t>
    </dgm:pt>
    <dgm:pt modelId="{A447E84A-57E9-4FA5-B794-E84C8BD7822D}">
      <dgm:prSet/>
      <dgm:spPr/>
      <dgm:t>
        <a:bodyPr/>
        <a:lstStyle/>
        <a:p>
          <a:r>
            <a: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Upload at least 1 day before deadline</a:t>
          </a:r>
          <a:endParaRPr lang="en-GB"/>
        </a:p>
      </dgm:t>
    </dgm:pt>
    <dgm:pt modelId="{05F32CD1-C2E4-4E3F-8995-16A5D5D7B5B7}" type="parTrans" cxnId="{A42AD456-A426-4B39-8F24-9FAA7F159FC5}">
      <dgm:prSet/>
      <dgm:spPr/>
      <dgm:t>
        <a:bodyPr/>
        <a:lstStyle/>
        <a:p>
          <a:endParaRPr lang="en-GB"/>
        </a:p>
      </dgm:t>
    </dgm:pt>
    <dgm:pt modelId="{9FB64D8A-9CC0-45B8-AC3D-8F8DAE76E044}" type="sibTrans" cxnId="{A42AD456-A426-4B39-8F24-9FAA7F159FC5}">
      <dgm:prSet/>
      <dgm:spPr/>
      <dgm:t>
        <a:bodyPr/>
        <a:lstStyle/>
        <a:p>
          <a:endParaRPr lang="en-GB"/>
        </a:p>
      </dgm:t>
    </dgm:pt>
    <dgm:pt modelId="{4CB7560B-EFFF-4FB8-8E38-21D56252D84A}" type="pres">
      <dgm:prSet presAssocID="{75612DC2-1893-4A77-A170-04E3195ED061}" presName="Name0" presStyleCnt="0">
        <dgm:presLayoutVars>
          <dgm:dir/>
          <dgm:animLvl val="lvl"/>
          <dgm:resizeHandles val="exact"/>
        </dgm:presLayoutVars>
      </dgm:prSet>
      <dgm:spPr/>
    </dgm:pt>
    <dgm:pt modelId="{94B5C19F-3F3E-4520-AE84-7828988EA791}" type="pres">
      <dgm:prSet presAssocID="{A3E638D8-F093-4F1E-8155-AA019281E88B}" presName="parTxOnly" presStyleLbl="node1" presStyleIdx="0" presStyleCnt="4" custLinFactNeighborX="-1718" custLinFactNeighborY="-52155">
        <dgm:presLayoutVars>
          <dgm:chMax val="0"/>
          <dgm:chPref val="0"/>
          <dgm:bulletEnabled val="1"/>
        </dgm:presLayoutVars>
      </dgm:prSet>
      <dgm:spPr/>
    </dgm:pt>
    <dgm:pt modelId="{13005ED4-4105-423A-8253-2EF46E68C924}" type="pres">
      <dgm:prSet presAssocID="{72CC0182-11A9-4875-9204-19D94DBAE422}" presName="parTxOnlySpace" presStyleCnt="0"/>
      <dgm:spPr/>
    </dgm:pt>
    <dgm:pt modelId="{F837532D-F18A-42DB-A6BA-257F5EAB55BD}" type="pres">
      <dgm:prSet presAssocID="{8667D1E8-EE6E-49E9-969C-9CEDB3A24B8B}" presName="parTxOnly" presStyleLbl="node1" presStyleIdx="1" presStyleCnt="4" custLinFactX="10345" custLinFactNeighborX="100000" custLinFactNeighborY="-51724">
        <dgm:presLayoutVars>
          <dgm:chMax val="0"/>
          <dgm:chPref val="0"/>
          <dgm:bulletEnabled val="1"/>
        </dgm:presLayoutVars>
      </dgm:prSet>
      <dgm:spPr/>
    </dgm:pt>
    <dgm:pt modelId="{5B8AAF0F-1187-4AB4-977F-684119B7A990}" type="pres">
      <dgm:prSet presAssocID="{178B7080-FC61-4515-9F28-5C02C76A9336}" presName="parTxOnlySpace" presStyleCnt="0"/>
      <dgm:spPr/>
    </dgm:pt>
    <dgm:pt modelId="{37F5DF90-1CD6-4AB9-96BE-ADD7942C2DFC}" type="pres">
      <dgm:prSet presAssocID="{156995C2-183C-4903-A361-A1E4D2E2D9F2}" presName="parTxOnly" presStyleLbl="node1" presStyleIdx="2" presStyleCnt="4" custLinFactX="-160172" custLinFactY="9249" custLinFactNeighborX="-200000" custLinFactNeighborY="100000">
        <dgm:presLayoutVars>
          <dgm:chMax val="0"/>
          <dgm:chPref val="0"/>
          <dgm:bulletEnabled val="1"/>
        </dgm:presLayoutVars>
      </dgm:prSet>
      <dgm:spPr/>
    </dgm:pt>
    <dgm:pt modelId="{98AF86F7-BEB2-44E2-AB5E-A1C73904D065}" type="pres">
      <dgm:prSet presAssocID="{6D968D4E-FC10-4724-8902-BE8B16AC989B}" presName="parTxOnlySpace" presStyleCnt="0"/>
      <dgm:spPr/>
    </dgm:pt>
    <dgm:pt modelId="{5F9E0670-EBCA-46ED-A403-E8CC8B75C266}" type="pres">
      <dgm:prSet presAssocID="{A447E84A-57E9-4FA5-B794-E84C8BD7822D}" presName="parTxOnly" presStyleLbl="node1" presStyleIdx="3" presStyleCnt="4" custLinFactX="-136865" custLinFactY="9249" custLinFactNeighborX="-2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8AFAFD17-2D36-414A-BA6A-848AC9773B2E}" type="presOf" srcId="{A3E638D8-F093-4F1E-8155-AA019281E88B}" destId="{94B5C19F-3F3E-4520-AE84-7828988EA791}" srcOrd="0" destOrd="0" presId="urn:microsoft.com/office/officeart/2005/8/layout/chevron1"/>
    <dgm:cxn modelId="{B0240326-3F4F-48DE-BA29-09677AA62D6D}" srcId="{75612DC2-1893-4A77-A170-04E3195ED061}" destId="{A3E638D8-F093-4F1E-8155-AA019281E88B}" srcOrd="0" destOrd="0" parTransId="{B26D2A85-0B3E-45AF-B599-64EC55762A1C}" sibTransId="{72CC0182-11A9-4875-9204-19D94DBAE422}"/>
    <dgm:cxn modelId="{1B91762A-8776-48A5-99B3-9C16D026DBB4}" srcId="{75612DC2-1893-4A77-A170-04E3195ED061}" destId="{8667D1E8-EE6E-49E9-969C-9CEDB3A24B8B}" srcOrd="1" destOrd="0" parTransId="{EFD1E597-69E3-4C17-ABED-DFB8269A1B8A}" sibTransId="{178B7080-FC61-4515-9F28-5C02C76A9336}"/>
    <dgm:cxn modelId="{B180B45D-DE1C-4720-B4A9-8D87D9A19F62}" type="presOf" srcId="{8667D1E8-EE6E-49E9-969C-9CEDB3A24B8B}" destId="{F837532D-F18A-42DB-A6BA-257F5EAB55BD}" srcOrd="0" destOrd="0" presId="urn:microsoft.com/office/officeart/2005/8/layout/chevron1"/>
    <dgm:cxn modelId="{B49EB446-B392-460B-9764-3FE13CCB3849}" type="presOf" srcId="{A447E84A-57E9-4FA5-B794-E84C8BD7822D}" destId="{5F9E0670-EBCA-46ED-A403-E8CC8B75C266}" srcOrd="0" destOrd="0" presId="urn:microsoft.com/office/officeart/2005/8/layout/chevron1"/>
    <dgm:cxn modelId="{A42AD456-A426-4B39-8F24-9FAA7F159FC5}" srcId="{75612DC2-1893-4A77-A170-04E3195ED061}" destId="{A447E84A-57E9-4FA5-B794-E84C8BD7822D}" srcOrd="3" destOrd="0" parTransId="{05F32CD1-C2E4-4E3F-8995-16A5D5D7B5B7}" sibTransId="{9FB64D8A-9CC0-45B8-AC3D-8F8DAE76E044}"/>
    <dgm:cxn modelId="{43F73C79-929E-4EF2-8727-2D86362861F1}" srcId="{75612DC2-1893-4A77-A170-04E3195ED061}" destId="{156995C2-183C-4903-A361-A1E4D2E2D9F2}" srcOrd="2" destOrd="0" parTransId="{5EE84FA1-ABD9-4531-BB48-4A476071B0AF}" sibTransId="{6D968D4E-FC10-4724-8902-BE8B16AC989B}"/>
    <dgm:cxn modelId="{7EFCB585-E926-41DF-9B56-4D53B8819929}" type="presOf" srcId="{156995C2-183C-4903-A361-A1E4D2E2D9F2}" destId="{37F5DF90-1CD6-4AB9-96BE-ADD7942C2DFC}" srcOrd="0" destOrd="0" presId="urn:microsoft.com/office/officeart/2005/8/layout/chevron1"/>
    <dgm:cxn modelId="{DEF9D4D3-1D42-4086-9006-F2895DC98A49}" type="presOf" srcId="{75612DC2-1893-4A77-A170-04E3195ED061}" destId="{4CB7560B-EFFF-4FB8-8E38-21D56252D84A}" srcOrd="0" destOrd="0" presId="urn:microsoft.com/office/officeart/2005/8/layout/chevron1"/>
    <dgm:cxn modelId="{48E04B2E-2275-4700-9CF5-159A743C2426}" type="presParOf" srcId="{4CB7560B-EFFF-4FB8-8E38-21D56252D84A}" destId="{94B5C19F-3F3E-4520-AE84-7828988EA791}" srcOrd="0" destOrd="0" presId="urn:microsoft.com/office/officeart/2005/8/layout/chevron1"/>
    <dgm:cxn modelId="{3EADC983-F240-45D2-8B46-05AF725E74A6}" type="presParOf" srcId="{4CB7560B-EFFF-4FB8-8E38-21D56252D84A}" destId="{13005ED4-4105-423A-8253-2EF46E68C924}" srcOrd="1" destOrd="0" presId="urn:microsoft.com/office/officeart/2005/8/layout/chevron1"/>
    <dgm:cxn modelId="{C16E8575-CEB4-4CB0-8EC4-8C8CC749DE4D}" type="presParOf" srcId="{4CB7560B-EFFF-4FB8-8E38-21D56252D84A}" destId="{F837532D-F18A-42DB-A6BA-257F5EAB55BD}" srcOrd="2" destOrd="0" presId="urn:microsoft.com/office/officeart/2005/8/layout/chevron1"/>
    <dgm:cxn modelId="{F596E494-7AA2-4CBF-86B0-0EFF135BD06E}" type="presParOf" srcId="{4CB7560B-EFFF-4FB8-8E38-21D56252D84A}" destId="{5B8AAF0F-1187-4AB4-977F-684119B7A990}" srcOrd="3" destOrd="0" presId="urn:microsoft.com/office/officeart/2005/8/layout/chevron1"/>
    <dgm:cxn modelId="{47ADAFC0-75C4-4DC7-8D5F-6B8DBFBEB3A2}" type="presParOf" srcId="{4CB7560B-EFFF-4FB8-8E38-21D56252D84A}" destId="{37F5DF90-1CD6-4AB9-96BE-ADD7942C2DFC}" srcOrd="4" destOrd="0" presId="urn:microsoft.com/office/officeart/2005/8/layout/chevron1"/>
    <dgm:cxn modelId="{CA230077-E0FD-4820-B8FF-4F810801E449}" type="presParOf" srcId="{4CB7560B-EFFF-4FB8-8E38-21D56252D84A}" destId="{98AF86F7-BEB2-44E2-AB5E-A1C73904D065}" srcOrd="5" destOrd="0" presId="urn:microsoft.com/office/officeart/2005/8/layout/chevron1"/>
    <dgm:cxn modelId="{FB036982-3E0B-40F0-9071-1C1E21CE2A7A}" type="presParOf" srcId="{4CB7560B-EFFF-4FB8-8E38-21D56252D84A}" destId="{5F9E0670-EBCA-46ED-A403-E8CC8B75C26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6C3C62-729E-4854-AF87-81C1766B2F7F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A0CE16A4-6E17-4AA3-87EA-9AAC5446309E}">
      <dgm:prSet phldrT="[Text]" custT="1"/>
      <dgm:spPr>
        <a:solidFill>
          <a:schemeClr val="bg1">
            <a:lumMod val="20000"/>
            <a:lumOff val="80000"/>
          </a:schemeClr>
        </a:solidFill>
        <a:ln>
          <a:solidFill>
            <a:schemeClr val="bg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28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Identify what is important to the buyer</a:t>
          </a:r>
          <a:endParaRPr lang="en-GB" sz="2800">
            <a:solidFill>
              <a:schemeClr val="bg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7BC174DD-2720-4BA3-AD9A-71379DDE9C52}" type="parTrans" cxnId="{4541605E-777C-4535-A2FD-05E4742A9F3C}">
      <dgm:prSet/>
      <dgm:spPr/>
      <dgm:t>
        <a:bodyPr/>
        <a:lstStyle/>
        <a:p>
          <a:endParaRPr lang="en-GB"/>
        </a:p>
      </dgm:t>
    </dgm:pt>
    <dgm:pt modelId="{B03AAF76-11CC-4BBE-B6AD-ACD337524DD8}" type="sibTrans" cxnId="{4541605E-777C-4535-A2FD-05E4742A9F3C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BD8FA3C0-AB6E-48E8-8049-1C45D9D85708}">
      <dgm:prSet phldrT="[Text]" custT="1"/>
      <dgm:spPr>
        <a:solidFill>
          <a:schemeClr val="bg1">
            <a:lumMod val="20000"/>
            <a:lumOff val="80000"/>
          </a:schemeClr>
        </a:solidFill>
        <a:ln>
          <a:solidFill>
            <a:schemeClr val="bg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28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Research</a:t>
          </a:r>
          <a:endParaRPr lang="en-GB" sz="2800"/>
        </a:p>
      </dgm:t>
    </dgm:pt>
    <dgm:pt modelId="{2C5D1C16-9FF2-4CC4-B257-100745BA03A7}" type="parTrans" cxnId="{6699143D-11FD-4717-99A2-D4B5FD00287D}">
      <dgm:prSet/>
      <dgm:spPr/>
      <dgm:t>
        <a:bodyPr/>
        <a:lstStyle/>
        <a:p>
          <a:endParaRPr lang="en-GB"/>
        </a:p>
      </dgm:t>
    </dgm:pt>
    <dgm:pt modelId="{46D529F8-084E-446C-8197-194AA47D5689}" type="sibTrans" cxnId="{6699143D-11FD-4717-99A2-D4B5FD00287D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3C788E45-35F1-4D6E-A568-7A66DA1411C3}">
      <dgm:prSet phldrT="[Text]"/>
      <dgm:spPr>
        <a:solidFill>
          <a:schemeClr val="bg1">
            <a:lumMod val="20000"/>
            <a:lumOff val="80000"/>
          </a:schemeClr>
        </a:solidFill>
        <a:ln>
          <a:solidFill>
            <a:schemeClr val="bg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Write a bid that is focused</a:t>
          </a:r>
          <a:endParaRPr lang="en-GB"/>
        </a:p>
      </dgm:t>
    </dgm:pt>
    <dgm:pt modelId="{F0CF2A37-6355-4333-A72E-48820573A4F7}" type="parTrans" cxnId="{C2BE4A56-C2EA-4FC7-A876-B114A81D5FDF}">
      <dgm:prSet/>
      <dgm:spPr/>
      <dgm:t>
        <a:bodyPr/>
        <a:lstStyle/>
        <a:p>
          <a:endParaRPr lang="en-GB"/>
        </a:p>
      </dgm:t>
    </dgm:pt>
    <dgm:pt modelId="{142C3B24-CE05-48CB-BA43-6BE53C455E09}" type="sibTrans" cxnId="{C2BE4A56-C2EA-4FC7-A876-B114A81D5FDF}">
      <dgm:prSet/>
      <dgm:spPr/>
      <dgm:t>
        <a:bodyPr/>
        <a:lstStyle/>
        <a:p>
          <a:endParaRPr lang="en-GB"/>
        </a:p>
      </dgm:t>
    </dgm:pt>
    <dgm:pt modelId="{064E5D5C-6F2E-48B0-9024-42272F00277A}" type="pres">
      <dgm:prSet presAssocID="{D86C3C62-729E-4854-AF87-81C1766B2F7F}" presName="Name0" presStyleCnt="0">
        <dgm:presLayoutVars>
          <dgm:dir/>
          <dgm:resizeHandles val="exact"/>
        </dgm:presLayoutVars>
      </dgm:prSet>
      <dgm:spPr/>
    </dgm:pt>
    <dgm:pt modelId="{15519890-0970-46DE-BF92-77FFB14FE14A}" type="pres">
      <dgm:prSet presAssocID="{A0CE16A4-6E17-4AA3-87EA-9AAC5446309E}" presName="node" presStyleLbl="node1" presStyleIdx="0" presStyleCnt="3">
        <dgm:presLayoutVars>
          <dgm:bulletEnabled val="1"/>
        </dgm:presLayoutVars>
      </dgm:prSet>
      <dgm:spPr/>
    </dgm:pt>
    <dgm:pt modelId="{38885EE0-ACCA-4B6E-BB3C-512AF919319B}" type="pres">
      <dgm:prSet presAssocID="{B03AAF76-11CC-4BBE-B6AD-ACD337524DD8}" presName="sibTrans" presStyleLbl="sibTrans2D1" presStyleIdx="0" presStyleCnt="2"/>
      <dgm:spPr/>
    </dgm:pt>
    <dgm:pt modelId="{38756E46-0B8A-4E98-847C-8B44FBC9099D}" type="pres">
      <dgm:prSet presAssocID="{B03AAF76-11CC-4BBE-B6AD-ACD337524DD8}" presName="connectorText" presStyleLbl="sibTrans2D1" presStyleIdx="0" presStyleCnt="2"/>
      <dgm:spPr/>
    </dgm:pt>
    <dgm:pt modelId="{F0AF105E-45F4-49C4-BE8B-D830FB92A37A}" type="pres">
      <dgm:prSet presAssocID="{BD8FA3C0-AB6E-48E8-8049-1C45D9D85708}" presName="node" presStyleLbl="node1" presStyleIdx="1" presStyleCnt="3">
        <dgm:presLayoutVars>
          <dgm:bulletEnabled val="1"/>
        </dgm:presLayoutVars>
      </dgm:prSet>
      <dgm:spPr/>
    </dgm:pt>
    <dgm:pt modelId="{CA3D9EE7-D335-4167-ABC5-A420BEDF21AE}" type="pres">
      <dgm:prSet presAssocID="{46D529F8-084E-446C-8197-194AA47D5689}" presName="sibTrans" presStyleLbl="sibTrans2D1" presStyleIdx="1" presStyleCnt="2"/>
      <dgm:spPr/>
    </dgm:pt>
    <dgm:pt modelId="{4A48E327-1066-49C7-8DFA-47E028042BBA}" type="pres">
      <dgm:prSet presAssocID="{46D529F8-084E-446C-8197-194AA47D5689}" presName="connectorText" presStyleLbl="sibTrans2D1" presStyleIdx="1" presStyleCnt="2"/>
      <dgm:spPr/>
    </dgm:pt>
    <dgm:pt modelId="{4EA0A11F-CE74-4DEC-9D01-B574017D0FEB}" type="pres">
      <dgm:prSet presAssocID="{3C788E45-35F1-4D6E-A568-7A66DA1411C3}" presName="node" presStyleLbl="node1" presStyleIdx="2" presStyleCnt="3">
        <dgm:presLayoutVars>
          <dgm:bulletEnabled val="1"/>
        </dgm:presLayoutVars>
      </dgm:prSet>
      <dgm:spPr/>
    </dgm:pt>
  </dgm:ptLst>
  <dgm:cxnLst>
    <dgm:cxn modelId="{0551301D-368C-44A4-85BA-16AC07040E5D}" type="presOf" srcId="{B03AAF76-11CC-4BBE-B6AD-ACD337524DD8}" destId="{38885EE0-ACCA-4B6E-BB3C-512AF919319B}" srcOrd="0" destOrd="0" presId="urn:microsoft.com/office/officeart/2005/8/layout/process1"/>
    <dgm:cxn modelId="{5501A224-F742-415C-BB3B-564D653CCBC3}" type="presOf" srcId="{46D529F8-084E-446C-8197-194AA47D5689}" destId="{CA3D9EE7-D335-4167-ABC5-A420BEDF21AE}" srcOrd="0" destOrd="0" presId="urn:microsoft.com/office/officeart/2005/8/layout/process1"/>
    <dgm:cxn modelId="{6699143D-11FD-4717-99A2-D4B5FD00287D}" srcId="{D86C3C62-729E-4854-AF87-81C1766B2F7F}" destId="{BD8FA3C0-AB6E-48E8-8049-1C45D9D85708}" srcOrd="1" destOrd="0" parTransId="{2C5D1C16-9FF2-4CC4-B257-100745BA03A7}" sibTransId="{46D529F8-084E-446C-8197-194AA47D5689}"/>
    <dgm:cxn modelId="{4541605E-777C-4535-A2FD-05E4742A9F3C}" srcId="{D86C3C62-729E-4854-AF87-81C1766B2F7F}" destId="{A0CE16A4-6E17-4AA3-87EA-9AAC5446309E}" srcOrd="0" destOrd="0" parTransId="{7BC174DD-2720-4BA3-AD9A-71379DDE9C52}" sibTransId="{B03AAF76-11CC-4BBE-B6AD-ACD337524DD8}"/>
    <dgm:cxn modelId="{6D0A5B62-51E0-445B-8617-5BF89E29A457}" type="presOf" srcId="{3C788E45-35F1-4D6E-A568-7A66DA1411C3}" destId="{4EA0A11F-CE74-4DEC-9D01-B574017D0FEB}" srcOrd="0" destOrd="0" presId="urn:microsoft.com/office/officeart/2005/8/layout/process1"/>
    <dgm:cxn modelId="{23EC3565-413E-4D10-BB0D-7145986E5C9B}" type="presOf" srcId="{BD8FA3C0-AB6E-48E8-8049-1C45D9D85708}" destId="{F0AF105E-45F4-49C4-BE8B-D830FB92A37A}" srcOrd="0" destOrd="0" presId="urn:microsoft.com/office/officeart/2005/8/layout/process1"/>
    <dgm:cxn modelId="{C2BE4A56-C2EA-4FC7-A876-B114A81D5FDF}" srcId="{D86C3C62-729E-4854-AF87-81C1766B2F7F}" destId="{3C788E45-35F1-4D6E-A568-7A66DA1411C3}" srcOrd="2" destOrd="0" parTransId="{F0CF2A37-6355-4333-A72E-48820573A4F7}" sibTransId="{142C3B24-CE05-48CB-BA43-6BE53C455E09}"/>
    <dgm:cxn modelId="{04DB317B-58F6-4A27-BC8F-9D4E362FB065}" type="presOf" srcId="{46D529F8-084E-446C-8197-194AA47D5689}" destId="{4A48E327-1066-49C7-8DFA-47E028042BBA}" srcOrd="1" destOrd="0" presId="urn:microsoft.com/office/officeart/2005/8/layout/process1"/>
    <dgm:cxn modelId="{F072128D-7475-4689-89EC-3E2EF86B578A}" type="presOf" srcId="{B03AAF76-11CC-4BBE-B6AD-ACD337524DD8}" destId="{38756E46-0B8A-4E98-847C-8B44FBC9099D}" srcOrd="1" destOrd="0" presId="urn:microsoft.com/office/officeart/2005/8/layout/process1"/>
    <dgm:cxn modelId="{F99A6B9A-24DE-4319-AD94-2F3F5B659AF7}" type="presOf" srcId="{A0CE16A4-6E17-4AA3-87EA-9AAC5446309E}" destId="{15519890-0970-46DE-BF92-77FFB14FE14A}" srcOrd="0" destOrd="0" presId="urn:microsoft.com/office/officeart/2005/8/layout/process1"/>
    <dgm:cxn modelId="{AB1EB7BF-62F7-4413-A83A-C84049AF0B76}" type="presOf" srcId="{D86C3C62-729E-4854-AF87-81C1766B2F7F}" destId="{064E5D5C-6F2E-48B0-9024-42272F00277A}" srcOrd="0" destOrd="0" presId="urn:microsoft.com/office/officeart/2005/8/layout/process1"/>
    <dgm:cxn modelId="{906CB6BC-3B0B-4973-AF52-70D39AF10372}" type="presParOf" srcId="{064E5D5C-6F2E-48B0-9024-42272F00277A}" destId="{15519890-0970-46DE-BF92-77FFB14FE14A}" srcOrd="0" destOrd="0" presId="urn:microsoft.com/office/officeart/2005/8/layout/process1"/>
    <dgm:cxn modelId="{C73D9E84-111D-45BB-97BA-7E3123EB87F2}" type="presParOf" srcId="{064E5D5C-6F2E-48B0-9024-42272F00277A}" destId="{38885EE0-ACCA-4B6E-BB3C-512AF919319B}" srcOrd="1" destOrd="0" presId="urn:microsoft.com/office/officeart/2005/8/layout/process1"/>
    <dgm:cxn modelId="{8E504F0E-BD34-4C39-AD3B-1B024F06F708}" type="presParOf" srcId="{38885EE0-ACCA-4B6E-BB3C-512AF919319B}" destId="{38756E46-0B8A-4E98-847C-8B44FBC9099D}" srcOrd="0" destOrd="0" presId="urn:microsoft.com/office/officeart/2005/8/layout/process1"/>
    <dgm:cxn modelId="{4638B534-B4B8-4D02-B713-172473B76581}" type="presParOf" srcId="{064E5D5C-6F2E-48B0-9024-42272F00277A}" destId="{F0AF105E-45F4-49C4-BE8B-D830FB92A37A}" srcOrd="2" destOrd="0" presId="urn:microsoft.com/office/officeart/2005/8/layout/process1"/>
    <dgm:cxn modelId="{8E73D704-D19E-496A-B3B7-29C1F63C82E0}" type="presParOf" srcId="{064E5D5C-6F2E-48B0-9024-42272F00277A}" destId="{CA3D9EE7-D335-4167-ABC5-A420BEDF21AE}" srcOrd="3" destOrd="0" presId="urn:microsoft.com/office/officeart/2005/8/layout/process1"/>
    <dgm:cxn modelId="{F4FE6086-E039-4015-8B8D-EA93B6076C8C}" type="presParOf" srcId="{CA3D9EE7-D335-4167-ABC5-A420BEDF21AE}" destId="{4A48E327-1066-49C7-8DFA-47E028042BBA}" srcOrd="0" destOrd="0" presId="urn:microsoft.com/office/officeart/2005/8/layout/process1"/>
    <dgm:cxn modelId="{C58D9F55-873A-4F74-9B3A-282B25694884}" type="presParOf" srcId="{064E5D5C-6F2E-48B0-9024-42272F00277A}" destId="{4EA0A11F-CE74-4DEC-9D01-B574017D0FEB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Underestimating amount of work involved</a:t>
          </a:r>
          <a:endParaRPr lang="en-GB" sz="2000"/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Estimating time required</a:t>
          </a:r>
          <a:r>
            <a:rPr lang="en-US" sz="2000" b="0" i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​</a:t>
          </a:r>
        </a:p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Having a good time plan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0F8DF3-6321-48D9-BC63-89AC9898F2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9859854-6E71-4076-A493-8B07E9DA6822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Not allocating a bid manager or time plan</a:t>
          </a:r>
          <a:endParaRPr lang="en-GB" sz="2000"/>
        </a:p>
      </dgm:t>
    </dgm:pt>
    <dgm:pt modelId="{AA7CB3DA-7646-46A6-A586-9A1EABEDAE1F}" type="parTrans" cxnId="{5F0ADF05-3BA2-455B-B74B-1A021D6F3871}">
      <dgm:prSet/>
      <dgm:spPr/>
      <dgm:t>
        <a:bodyPr/>
        <a:lstStyle/>
        <a:p>
          <a:endParaRPr lang="en-GB"/>
        </a:p>
      </dgm:t>
    </dgm:pt>
    <dgm:pt modelId="{3BB99061-8A27-4052-A330-8106C3C0A72E}" type="sibTrans" cxnId="{5F0ADF05-3BA2-455B-B74B-1A021D6F3871}">
      <dgm:prSet/>
      <dgm:spPr>
        <a:solidFill>
          <a:schemeClr val="tx2"/>
        </a:solidFill>
      </dgm:spPr>
      <dgm:t>
        <a:bodyPr/>
        <a:lstStyle/>
        <a:p>
          <a:endParaRPr lang="en-GB"/>
        </a:p>
      </dgm:t>
    </dgm:pt>
    <dgm:pt modelId="{8CD048A8-0F54-4B40-AA7D-4B9D9488B7CA}">
      <dgm:prSet phldrT="[Text]" custT="1"/>
      <dgm:spPr>
        <a:solidFill>
          <a:schemeClr val="tx1"/>
        </a:solidFill>
        <a:ln>
          <a:solidFill>
            <a:schemeClr val="tx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Having bid manager &amp; producing plan for who does what by when </a:t>
          </a:r>
          <a:endParaRPr lang="en-GB" sz="20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9D4623-6B10-43CE-96FA-23606172C2AF}" type="parTrans" cxnId="{6E2DD886-E77A-426F-9AD1-5BDA3409297B}">
      <dgm:prSet/>
      <dgm:spPr/>
      <dgm:t>
        <a:bodyPr/>
        <a:lstStyle/>
        <a:p>
          <a:endParaRPr lang="en-GB"/>
        </a:p>
      </dgm:t>
    </dgm:pt>
    <dgm:pt modelId="{866C3E35-104B-49F9-9DDC-63ED8DB73BB6}" type="sibTrans" cxnId="{6E2DD886-E77A-426F-9AD1-5BDA3409297B}">
      <dgm:prSet/>
      <dgm:spPr/>
      <dgm:t>
        <a:bodyPr/>
        <a:lstStyle/>
        <a:p>
          <a:endParaRPr lang="en-GB"/>
        </a:p>
      </dgm:t>
    </dgm:pt>
    <dgm:pt modelId="{66C1E1C9-F64C-4A10-A217-137659F27D4A}" type="pres">
      <dgm:prSet presAssocID="{A30F8DF3-6321-48D9-BC63-89AC9898F2AA}" presName="Name0" presStyleCnt="0">
        <dgm:presLayoutVars>
          <dgm:dir/>
          <dgm:resizeHandles val="exact"/>
        </dgm:presLayoutVars>
      </dgm:prSet>
      <dgm:spPr/>
    </dgm:pt>
    <dgm:pt modelId="{34BA3A8E-4046-4BF7-B85F-04F4E7D2D462}" type="pres">
      <dgm:prSet presAssocID="{E9859854-6E71-4076-A493-8B07E9DA6822}" presName="node" presStyleLbl="node1" presStyleIdx="0" presStyleCnt="2">
        <dgm:presLayoutVars>
          <dgm:bulletEnabled val="1"/>
        </dgm:presLayoutVars>
      </dgm:prSet>
      <dgm:spPr/>
    </dgm:pt>
    <dgm:pt modelId="{C497CF30-AC6B-4AA4-8D9A-818E3639D93E}" type="pres">
      <dgm:prSet presAssocID="{3BB99061-8A27-4052-A330-8106C3C0A72E}" presName="sibTrans" presStyleLbl="sibTrans2D1" presStyleIdx="0" presStyleCnt="1"/>
      <dgm:spPr/>
    </dgm:pt>
    <dgm:pt modelId="{1FA8A6FC-DAC1-4C41-B36D-11FB8F42E316}" type="pres">
      <dgm:prSet presAssocID="{3BB99061-8A27-4052-A330-8106C3C0A72E}" presName="connectorText" presStyleLbl="sibTrans2D1" presStyleIdx="0" presStyleCnt="1"/>
      <dgm:spPr/>
    </dgm:pt>
    <dgm:pt modelId="{C4FD52A1-BE0D-445B-969A-C7180BA1E63F}" type="pres">
      <dgm:prSet presAssocID="{8CD048A8-0F54-4B40-AA7D-4B9D9488B7CA}" presName="node" presStyleLbl="node1" presStyleIdx="1" presStyleCnt="2">
        <dgm:presLayoutVars>
          <dgm:bulletEnabled val="1"/>
        </dgm:presLayoutVars>
      </dgm:prSet>
      <dgm:spPr/>
    </dgm:pt>
  </dgm:ptLst>
  <dgm:cxnLst>
    <dgm:cxn modelId="{5F0ADF05-3BA2-455B-B74B-1A021D6F3871}" srcId="{A30F8DF3-6321-48D9-BC63-89AC9898F2AA}" destId="{E9859854-6E71-4076-A493-8B07E9DA6822}" srcOrd="0" destOrd="0" parTransId="{AA7CB3DA-7646-46A6-A586-9A1EABEDAE1F}" sibTransId="{3BB99061-8A27-4052-A330-8106C3C0A72E}"/>
    <dgm:cxn modelId="{E7A80660-82AE-4D71-9E6A-FCFC304FC6F8}" type="presOf" srcId="{A30F8DF3-6321-48D9-BC63-89AC9898F2AA}" destId="{66C1E1C9-F64C-4A10-A217-137659F27D4A}" srcOrd="0" destOrd="0" presId="urn:microsoft.com/office/officeart/2005/8/layout/process1"/>
    <dgm:cxn modelId="{6E2DD886-E77A-426F-9AD1-5BDA3409297B}" srcId="{A30F8DF3-6321-48D9-BC63-89AC9898F2AA}" destId="{8CD048A8-0F54-4B40-AA7D-4B9D9488B7CA}" srcOrd="1" destOrd="0" parTransId="{B39D4623-6B10-43CE-96FA-23606172C2AF}" sibTransId="{866C3E35-104B-49F9-9DDC-63ED8DB73BB6}"/>
    <dgm:cxn modelId="{E434D5C7-6DBC-42C1-B3D6-34430FBF3909}" type="presOf" srcId="{3BB99061-8A27-4052-A330-8106C3C0A72E}" destId="{1FA8A6FC-DAC1-4C41-B36D-11FB8F42E316}" srcOrd="1" destOrd="0" presId="urn:microsoft.com/office/officeart/2005/8/layout/process1"/>
    <dgm:cxn modelId="{58880ED8-025E-437B-A4D5-1B38E608BF08}" type="presOf" srcId="{8CD048A8-0F54-4B40-AA7D-4B9D9488B7CA}" destId="{C4FD52A1-BE0D-445B-969A-C7180BA1E63F}" srcOrd="0" destOrd="0" presId="urn:microsoft.com/office/officeart/2005/8/layout/process1"/>
    <dgm:cxn modelId="{B02115D9-1F96-4EB6-9009-6C442492B42A}" type="presOf" srcId="{3BB99061-8A27-4052-A330-8106C3C0A72E}" destId="{C497CF30-AC6B-4AA4-8D9A-818E3639D93E}" srcOrd="0" destOrd="0" presId="urn:microsoft.com/office/officeart/2005/8/layout/process1"/>
    <dgm:cxn modelId="{B6CA95DC-2505-49AC-A158-A4BBE037172B}" type="presOf" srcId="{E9859854-6E71-4076-A493-8B07E9DA6822}" destId="{34BA3A8E-4046-4BF7-B85F-04F4E7D2D462}" srcOrd="0" destOrd="0" presId="urn:microsoft.com/office/officeart/2005/8/layout/process1"/>
    <dgm:cxn modelId="{D203934F-1B3A-4966-BC4E-346F47AF715C}" type="presParOf" srcId="{66C1E1C9-F64C-4A10-A217-137659F27D4A}" destId="{34BA3A8E-4046-4BF7-B85F-04F4E7D2D462}" srcOrd="0" destOrd="0" presId="urn:microsoft.com/office/officeart/2005/8/layout/process1"/>
    <dgm:cxn modelId="{28D04D02-FDE3-43F1-A720-343DBB5275F3}" type="presParOf" srcId="{66C1E1C9-F64C-4A10-A217-137659F27D4A}" destId="{C497CF30-AC6B-4AA4-8D9A-818E3639D93E}" srcOrd="1" destOrd="0" presId="urn:microsoft.com/office/officeart/2005/8/layout/process1"/>
    <dgm:cxn modelId="{7CD1D11D-5856-453C-979D-C982A6F83029}" type="presParOf" srcId="{C497CF30-AC6B-4AA4-8D9A-818E3639D93E}" destId="{1FA8A6FC-DAC1-4C41-B36D-11FB8F42E316}" srcOrd="0" destOrd="0" presId="urn:microsoft.com/office/officeart/2005/8/layout/process1"/>
    <dgm:cxn modelId="{28D1AF8C-4B9A-46D5-831D-AB48C5C3CF69}" type="presParOf" srcId="{66C1E1C9-F64C-4A10-A217-137659F27D4A}" destId="{C4FD52A1-BE0D-445B-969A-C7180BA1E63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D731D-DF5E-4610-9863-E6BB7EADC20D}">
      <dsp:nvSpPr>
        <dsp:cNvPr id="0" name=""/>
        <dsp:cNvSpPr/>
      </dsp:nvSpPr>
      <dsp:spPr>
        <a:xfrm>
          <a:off x="47735" y="355806"/>
          <a:ext cx="723930" cy="7239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788E0-F1C6-48D9-AF14-E8422271E172}">
      <dsp:nvSpPr>
        <dsp:cNvPr id="0" name=""/>
        <dsp:cNvSpPr/>
      </dsp:nvSpPr>
      <dsp:spPr>
        <a:xfrm>
          <a:off x="199760" y="507831"/>
          <a:ext cx="419879" cy="4198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54690-9C91-47E0-BC60-D4AD57E3C300}">
      <dsp:nvSpPr>
        <dsp:cNvPr id="0" name=""/>
        <dsp:cNvSpPr/>
      </dsp:nvSpPr>
      <dsp:spPr>
        <a:xfrm>
          <a:off x="926794" y="355806"/>
          <a:ext cx="1706407" cy="72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rial" panose="020B0604020202020204" pitchFamily="34" charset="0"/>
              <a:cs typeface="Arial" panose="020B0604020202020204" pitchFamily="34" charset="0"/>
            </a:rPr>
            <a:t>Provide </a:t>
          </a:r>
          <a:r>
            <a:rPr lang="en-US" sz="1100" b="1" kern="1200">
              <a:latin typeface="Arial" panose="020B0604020202020204" pitchFamily="34" charset="0"/>
              <a:cs typeface="Arial" panose="020B0604020202020204" pitchFamily="34" charset="0"/>
            </a:rPr>
            <a:t>all information requested</a:t>
          </a:r>
          <a:endParaRPr lang="en-US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794" y="355806"/>
        <a:ext cx="1706407" cy="723930"/>
      </dsp:txXfrm>
    </dsp:sp>
    <dsp:sp modelId="{1280A8BA-F893-4F9D-8BBB-267406733FBC}">
      <dsp:nvSpPr>
        <dsp:cNvPr id="0" name=""/>
        <dsp:cNvSpPr/>
      </dsp:nvSpPr>
      <dsp:spPr>
        <a:xfrm>
          <a:off x="2930530" y="355806"/>
          <a:ext cx="723930" cy="7239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ABEE3-D2A1-4693-8C71-02E96AD8C352}">
      <dsp:nvSpPr>
        <dsp:cNvPr id="0" name=""/>
        <dsp:cNvSpPr/>
      </dsp:nvSpPr>
      <dsp:spPr>
        <a:xfrm>
          <a:off x="3082556" y="507831"/>
          <a:ext cx="419879" cy="4198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FF99C-07EA-4C9D-B309-F136EAD491F6}">
      <dsp:nvSpPr>
        <dsp:cNvPr id="0" name=""/>
        <dsp:cNvSpPr/>
      </dsp:nvSpPr>
      <dsp:spPr>
        <a:xfrm>
          <a:off x="3809589" y="355806"/>
          <a:ext cx="1706407" cy="72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rial" panose="020B0604020202020204" pitchFamily="34" charset="0"/>
              <a:cs typeface="Arial" panose="020B0604020202020204" pitchFamily="34" charset="0"/>
            </a:rPr>
            <a:t>Respond to the </a:t>
          </a:r>
          <a:r>
            <a:rPr lang="en-US" sz="1100" b="1" kern="1200">
              <a:latin typeface="Arial" panose="020B0604020202020204" pitchFamily="34" charset="0"/>
              <a:cs typeface="Arial" panose="020B0604020202020204" pitchFamily="34" charset="0"/>
            </a:rPr>
            <a:t>specific</a:t>
          </a:r>
          <a:r>
            <a:rPr lang="en-US" sz="1100" kern="1200">
              <a:latin typeface="Arial" panose="020B0604020202020204" pitchFamily="34" charset="0"/>
              <a:cs typeface="Arial" panose="020B0604020202020204" pitchFamily="34" charset="0"/>
            </a:rPr>
            <a:t> opportunity</a:t>
          </a:r>
        </a:p>
      </dsp:txBody>
      <dsp:txXfrm>
        <a:off x="3809589" y="355806"/>
        <a:ext cx="1706407" cy="723930"/>
      </dsp:txXfrm>
    </dsp:sp>
    <dsp:sp modelId="{828A97E0-66AB-4844-A51C-CF9BCDFD164F}">
      <dsp:nvSpPr>
        <dsp:cNvPr id="0" name=""/>
        <dsp:cNvSpPr/>
      </dsp:nvSpPr>
      <dsp:spPr>
        <a:xfrm>
          <a:off x="47735" y="1822431"/>
          <a:ext cx="723930" cy="7239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45373-A878-4134-B226-B12CFB1D2ACD}">
      <dsp:nvSpPr>
        <dsp:cNvPr id="0" name=""/>
        <dsp:cNvSpPr/>
      </dsp:nvSpPr>
      <dsp:spPr>
        <a:xfrm>
          <a:off x="199760" y="1974457"/>
          <a:ext cx="419879" cy="4198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53A20-22B1-4E4B-B22A-CD238DDB13C7}">
      <dsp:nvSpPr>
        <dsp:cNvPr id="0" name=""/>
        <dsp:cNvSpPr/>
      </dsp:nvSpPr>
      <dsp:spPr>
        <a:xfrm>
          <a:off x="926794" y="1822431"/>
          <a:ext cx="1706407" cy="72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rial" panose="020B0604020202020204" pitchFamily="34" charset="0"/>
              <a:cs typeface="Arial" panose="020B0604020202020204" pitchFamily="34" charset="0"/>
            </a:rPr>
            <a:t>Provide effective &amp; </a:t>
          </a:r>
          <a:r>
            <a:rPr lang="en-US" sz="1100" b="1" kern="1200">
              <a:latin typeface="Arial" panose="020B0604020202020204" pitchFamily="34" charset="0"/>
              <a:cs typeface="Arial" panose="020B0604020202020204" pitchFamily="34" charset="0"/>
            </a:rPr>
            <a:t>relevant evidence</a:t>
          </a:r>
        </a:p>
      </dsp:txBody>
      <dsp:txXfrm>
        <a:off x="926794" y="1822431"/>
        <a:ext cx="1706407" cy="723930"/>
      </dsp:txXfrm>
    </dsp:sp>
    <dsp:sp modelId="{36C09A4F-DE8E-4E9C-8145-087C1DD8B4CE}">
      <dsp:nvSpPr>
        <dsp:cNvPr id="0" name=""/>
        <dsp:cNvSpPr/>
      </dsp:nvSpPr>
      <dsp:spPr>
        <a:xfrm>
          <a:off x="2930530" y="1822431"/>
          <a:ext cx="723930" cy="7239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794BE0-097E-4ABB-BBC8-E416B04C1C76}">
      <dsp:nvSpPr>
        <dsp:cNvPr id="0" name=""/>
        <dsp:cNvSpPr/>
      </dsp:nvSpPr>
      <dsp:spPr>
        <a:xfrm>
          <a:off x="3082556" y="1974457"/>
          <a:ext cx="419879" cy="4198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3F6BF-1167-4331-A82F-E30E785B6382}">
      <dsp:nvSpPr>
        <dsp:cNvPr id="0" name=""/>
        <dsp:cNvSpPr/>
      </dsp:nvSpPr>
      <dsp:spPr>
        <a:xfrm>
          <a:off x="3809589" y="1822431"/>
          <a:ext cx="1706407" cy="72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Arial" panose="020B0604020202020204" pitchFamily="34" charset="0"/>
              <a:cs typeface="Arial" panose="020B0604020202020204" pitchFamily="34" charset="0"/>
            </a:rPr>
            <a:t>When you copy and paste, make sure it’s </a:t>
          </a:r>
          <a:r>
            <a:rPr lang="en-GB" sz="1100" b="1" kern="1200">
              <a:latin typeface="Arial" panose="020B0604020202020204" pitchFamily="34" charset="0"/>
              <a:cs typeface="Arial" panose="020B0604020202020204" pitchFamily="34" charset="0"/>
            </a:rPr>
            <a:t>accurate </a:t>
          </a:r>
          <a:r>
            <a:rPr lang="en-GB" sz="1100" kern="120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sz="1100" b="1" kern="1200">
              <a:latin typeface="Arial" panose="020B0604020202020204" pitchFamily="34" charset="0"/>
              <a:cs typeface="Arial" panose="020B0604020202020204" pitchFamily="34" charset="0"/>
            </a:rPr>
            <a:t>relevant </a:t>
          </a:r>
          <a:r>
            <a:rPr lang="en-GB" sz="1100" kern="1200">
              <a:latin typeface="Arial" panose="020B0604020202020204" pitchFamily="34" charset="0"/>
              <a:cs typeface="Arial" panose="020B0604020202020204" pitchFamily="34" charset="0"/>
            </a:rPr>
            <a:t>for </a:t>
          </a:r>
          <a:r>
            <a:rPr lang="en-GB" sz="1100" i="1" kern="1200">
              <a:latin typeface="Arial" panose="020B0604020202020204" pitchFamily="34" charset="0"/>
              <a:cs typeface="Arial" panose="020B0604020202020204" pitchFamily="34" charset="0"/>
            </a:rPr>
            <a:t>this </a:t>
          </a:r>
          <a:r>
            <a:rPr lang="en-GB" sz="1100" kern="1200">
              <a:latin typeface="Arial" panose="020B0604020202020204" pitchFamily="34" charset="0"/>
              <a:cs typeface="Arial" panose="020B0604020202020204" pitchFamily="34" charset="0"/>
            </a:rPr>
            <a:t>opportunity</a:t>
          </a:r>
          <a:endParaRPr lang="en-US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9589" y="1822431"/>
        <a:ext cx="1706407" cy="723930"/>
      </dsp:txXfrm>
    </dsp:sp>
    <dsp:sp modelId="{F653EF6D-8AA8-4993-A1E8-972A4A1665EC}">
      <dsp:nvSpPr>
        <dsp:cNvPr id="0" name=""/>
        <dsp:cNvSpPr/>
      </dsp:nvSpPr>
      <dsp:spPr>
        <a:xfrm>
          <a:off x="47735" y="3289057"/>
          <a:ext cx="723930" cy="7239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CDC72-A086-4EEB-92AE-52D3B899B941}">
      <dsp:nvSpPr>
        <dsp:cNvPr id="0" name=""/>
        <dsp:cNvSpPr/>
      </dsp:nvSpPr>
      <dsp:spPr>
        <a:xfrm>
          <a:off x="199760" y="3441082"/>
          <a:ext cx="419879" cy="4198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2618A-1F8F-4183-A1D9-2AC560DFAF37}">
      <dsp:nvSpPr>
        <dsp:cNvPr id="0" name=""/>
        <dsp:cNvSpPr/>
      </dsp:nvSpPr>
      <dsp:spPr>
        <a:xfrm>
          <a:off x="926794" y="3289057"/>
          <a:ext cx="1706407" cy="72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Arial" panose="020B0604020202020204" pitchFamily="34" charset="0"/>
              <a:cs typeface="Arial" panose="020B0604020202020204" pitchFamily="34" charset="0"/>
            </a:rPr>
            <a:t>Show how you’re a </a:t>
          </a:r>
          <a:r>
            <a:rPr lang="en-GB" sz="1100" b="1" kern="1200">
              <a:latin typeface="Arial" panose="020B0604020202020204" pitchFamily="34" charset="0"/>
              <a:cs typeface="Arial" panose="020B0604020202020204" pitchFamily="34" charset="0"/>
            </a:rPr>
            <a:t>good fit</a:t>
          </a:r>
          <a:endParaRPr lang="en-US" sz="11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794" y="3289057"/>
        <a:ext cx="1706407" cy="723930"/>
      </dsp:txXfrm>
    </dsp:sp>
    <dsp:sp modelId="{CEC8CD75-FB7E-4A73-A0A5-1C6F31BE36B3}">
      <dsp:nvSpPr>
        <dsp:cNvPr id="0" name=""/>
        <dsp:cNvSpPr/>
      </dsp:nvSpPr>
      <dsp:spPr>
        <a:xfrm>
          <a:off x="2930530" y="3289057"/>
          <a:ext cx="723930" cy="72393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615BD-AB41-47D8-A3FE-A68A258DE4B9}">
      <dsp:nvSpPr>
        <dsp:cNvPr id="0" name=""/>
        <dsp:cNvSpPr/>
      </dsp:nvSpPr>
      <dsp:spPr>
        <a:xfrm>
          <a:off x="3082556" y="3441082"/>
          <a:ext cx="419879" cy="41987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E09FA-8D45-466B-A683-B95EFACBC1DD}">
      <dsp:nvSpPr>
        <dsp:cNvPr id="0" name=""/>
        <dsp:cNvSpPr/>
      </dsp:nvSpPr>
      <dsp:spPr>
        <a:xfrm>
          <a:off x="3809589" y="3289057"/>
          <a:ext cx="1706407" cy="72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Arial" panose="020B0604020202020204" pitchFamily="34" charset="0"/>
              <a:cs typeface="Arial" panose="020B0604020202020204" pitchFamily="34" charset="0"/>
            </a:rPr>
            <a:t>If something isn’t clear, </a:t>
          </a:r>
          <a:r>
            <a:rPr lang="en-GB" sz="1100" b="1" kern="1200">
              <a:latin typeface="Arial" panose="020B0604020202020204" pitchFamily="34" charset="0"/>
              <a:cs typeface="Arial" panose="020B0604020202020204" pitchFamily="34" charset="0"/>
            </a:rPr>
            <a:t>ask for clarification</a:t>
          </a:r>
          <a:endParaRPr lang="en-US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9589" y="3289057"/>
        <a:ext cx="1706407" cy="723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Not reading the tender documents</a:t>
          </a:r>
          <a:endParaRPr lang="en-GB" sz="2000" kern="1200"/>
        </a:p>
      </dsp:txBody>
      <dsp:txXfrm>
        <a:off x="48967" y="202977"/>
        <a:ext cx="2618655" cy="1533037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Reading thoroughly</a:t>
          </a:r>
          <a:r>
            <a:rPr lang="en-US" sz="2000" b="0" i="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​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Senior manager involved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8631" y="202977"/>
        <a:ext cx="2618655" cy="15330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Not being compliant</a:t>
          </a:r>
          <a:endParaRPr lang="en-GB" sz="2000" kern="1200"/>
        </a:p>
      </dsp:txBody>
      <dsp:txXfrm>
        <a:off x="48967" y="202977"/>
        <a:ext cx="2618655" cy="1533037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Attention to detail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Use of Q&amp;A on portal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8631" y="202977"/>
        <a:ext cx="2618655" cy="15330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2617"/>
          <a:ext cx="2714045" cy="193375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/>
              <a:cs typeface="Arial"/>
            </a:rPr>
            <a:t>Not answering the question</a:t>
          </a:r>
          <a:endParaRPr lang="en-GB" sz="2000" kern="1200">
            <a:solidFill>
              <a:schemeClr val="bg2"/>
            </a:solidFill>
            <a:latin typeface="Arial"/>
            <a:cs typeface="Arial"/>
          </a:endParaRPr>
        </a:p>
      </dsp:txBody>
      <dsp:txXfrm>
        <a:off x="57910" y="59255"/>
        <a:ext cx="2600769" cy="1820481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2617"/>
          <a:ext cx="2714045" cy="193375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2"/>
              </a:solidFill>
            </a:rPr>
            <a:t>- </a:t>
          </a:r>
          <a:r>
            <a:rPr lang="en-GB" sz="1800" kern="1200">
              <a:solidFill>
                <a:schemeClr val="bg2"/>
              </a:solidFill>
              <a:latin typeface="Arial"/>
              <a:cs typeface="Arial"/>
            </a:rPr>
            <a:t>Having a good bid manager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bg2"/>
              </a:solidFill>
              <a:latin typeface="Arial"/>
              <a:cs typeface="Arial"/>
            </a:rPr>
            <a:t>- Providing guidance for writers 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chemeClr val="bg2"/>
              </a:solidFill>
              <a:latin typeface="Arial"/>
              <a:cs typeface="Arial"/>
            </a:rPr>
            <a:t>- Reviewing bid 2/3 of the way through</a:t>
          </a:r>
        </a:p>
      </dsp:txBody>
      <dsp:txXfrm>
        <a:off x="3857574" y="59255"/>
        <a:ext cx="2600769" cy="18204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Providing badly written answers – i.e. long and difficult to read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967" y="202977"/>
        <a:ext cx="2618655" cy="1533037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Training your writers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Having a bid review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Learning from feedback</a:t>
          </a:r>
        </a:p>
      </dsp:txBody>
      <dsp:txXfrm>
        <a:off x="3848631" y="202977"/>
        <a:ext cx="2618655" cy="15330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Uploading on deadline day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967" y="202977"/>
        <a:ext cx="2618655" cy="1533037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Always</a:t>
          </a:r>
          <a:r>
            <a:rPr lang="en-GB" sz="2000" kern="1200" baseline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 upload at least a day before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8631" y="202977"/>
        <a:ext cx="2618655" cy="15330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639EB-4109-490F-91B0-80699E29B791}">
      <dsp:nvSpPr>
        <dsp:cNvPr id="0" name=""/>
        <dsp:cNvSpPr/>
      </dsp:nvSpPr>
      <dsp:spPr>
        <a:xfrm>
          <a:off x="3140002" y="580148"/>
          <a:ext cx="1369724" cy="1369977"/>
        </a:xfrm>
        <a:prstGeom prst="ellipse">
          <a:avLst/>
        </a:prstGeom>
        <a:solidFill>
          <a:srgbClr val="005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6E882-EE0B-494A-B4EC-1B21B18AF129}">
      <dsp:nvSpPr>
        <dsp:cNvPr id="0" name=""/>
        <dsp:cNvSpPr/>
      </dsp:nvSpPr>
      <dsp:spPr>
        <a:xfrm>
          <a:off x="3185481" y="626384"/>
          <a:ext cx="1278766" cy="1278629"/>
        </a:xfrm>
        <a:prstGeom prst="ellipse">
          <a:avLst/>
        </a:prstGeom>
        <a:solidFill>
          <a:srgbClr val="A4DEC7">
            <a:alpha val="90000"/>
          </a:srgbClr>
        </a:solidFill>
        <a:ln w="12700" cap="flat" cmpd="sng" algn="ctr">
          <a:solidFill>
            <a:srgbClr val="0053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Outcomes</a:t>
          </a:r>
        </a:p>
      </dsp:txBody>
      <dsp:txXfrm>
        <a:off x="3368289" y="809080"/>
        <a:ext cx="913149" cy="913238"/>
      </dsp:txXfrm>
    </dsp:sp>
    <dsp:sp modelId="{D8BAC585-AC18-42EA-B7DB-6F8543B5F1B0}">
      <dsp:nvSpPr>
        <dsp:cNvPr id="0" name=""/>
        <dsp:cNvSpPr/>
      </dsp:nvSpPr>
      <dsp:spPr>
        <a:xfrm rot="2700000">
          <a:off x="1726002" y="581804"/>
          <a:ext cx="1366425" cy="1366425"/>
        </a:xfrm>
        <a:prstGeom prst="teardrop">
          <a:avLst>
            <a:gd name="adj" fmla="val 100000"/>
          </a:avLst>
        </a:prstGeom>
        <a:solidFill>
          <a:srgbClr val="005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50C40-FAF2-4A41-9791-8C636AEE17BE}">
      <dsp:nvSpPr>
        <dsp:cNvPr id="0" name=""/>
        <dsp:cNvSpPr/>
      </dsp:nvSpPr>
      <dsp:spPr>
        <a:xfrm>
          <a:off x="1779256" y="625822"/>
          <a:ext cx="1278766" cy="1278629"/>
        </a:xfrm>
        <a:prstGeom prst="ellipse">
          <a:avLst/>
        </a:prstGeom>
        <a:solidFill>
          <a:srgbClr val="A4DEC7">
            <a:alpha val="90000"/>
          </a:srgbClr>
        </a:solidFill>
        <a:ln w="12700" cap="flat" cmpd="sng" algn="ctr">
          <a:solidFill>
            <a:srgbClr val="0053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Activity conducted</a:t>
          </a:r>
        </a:p>
      </dsp:txBody>
      <dsp:txXfrm>
        <a:off x="1962064" y="808517"/>
        <a:ext cx="913149" cy="913238"/>
      </dsp:txXfrm>
    </dsp:sp>
    <dsp:sp modelId="{0976280A-23AA-4825-BF21-E247922CE95C}">
      <dsp:nvSpPr>
        <dsp:cNvPr id="0" name=""/>
        <dsp:cNvSpPr/>
      </dsp:nvSpPr>
      <dsp:spPr>
        <a:xfrm rot="2700000">
          <a:off x="310353" y="581804"/>
          <a:ext cx="1366425" cy="1366425"/>
        </a:xfrm>
        <a:prstGeom prst="teardrop">
          <a:avLst>
            <a:gd name="adj" fmla="val 100000"/>
          </a:avLst>
        </a:prstGeom>
        <a:solidFill>
          <a:srgbClr val="0053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BE050-0E82-4FEA-9132-12930A6E211A}">
      <dsp:nvSpPr>
        <dsp:cNvPr id="0" name=""/>
        <dsp:cNvSpPr/>
      </dsp:nvSpPr>
      <dsp:spPr>
        <a:xfrm>
          <a:off x="354182" y="625822"/>
          <a:ext cx="1278766" cy="1278629"/>
        </a:xfrm>
        <a:prstGeom prst="ellipse">
          <a:avLst/>
        </a:prstGeom>
        <a:solidFill>
          <a:srgbClr val="A4DEC7">
            <a:alpha val="90000"/>
          </a:srgbClr>
        </a:solidFill>
        <a:ln w="12700" cap="flat" cmpd="sng" algn="ctr">
          <a:solidFill>
            <a:srgbClr val="0053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Area of impact</a:t>
          </a:r>
        </a:p>
      </dsp:txBody>
      <dsp:txXfrm>
        <a:off x="536991" y="808517"/>
        <a:ext cx="913149" cy="913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E19F3-C954-403F-9A91-8C1D495BC69B}">
      <dsp:nvSpPr>
        <dsp:cNvPr id="0" name=""/>
        <dsp:cNvSpPr/>
      </dsp:nvSpPr>
      <dsp:spPr>
        <a:xfrm>
          <a:off x="0" y="1407"/>
          <a:ext cx="10515600" cy="599796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064DC-5E56-44BB-8EF4-69A294DD82F1}">
      <dsp:nvSpPr>
        <dsp:cNvPr id="0" name=""/>
        <dsp:cNvSpPr/>
      </dsp:nvSpPr>
      <dsp:spPr>
        <a:xfrm>
          <a:off x="181438" y="136361"/>
          <a:ext cx="329887" cy="3298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9F8C8-99F9-4115-8792-AE8C2F44AF77}">
      <dsp:nvSpPr>
        <dsp:cNvPr id="0" name=""/>
        <dsp:cNvSpPr/>
      </dsp:nvSpPr>
      <dsp:spPr>
        <a:xfrm>
          <a:off x="692764" y="1407"/>
          <a:ext cx="4732020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Size of contract </a:t>
          </a:r>
          <a:r>
            <a:rPr lang="en-US" sz="1900" i="1" kern="1200">
              <a:latin typeface="Arial" panose="020B0604020202020204" pitchFamily="34" charset="0"/>
              <a:cs typeface="Arial" panose="020B0604020202020204" pitchFamily="34" charset="0"/>
            </a:rPr>
            <a:t>(proportionality rule)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2764" y="1407"/>
        <a:ext cx="4732020" cy="599796"/>
      </dsp:txXfrm>
    </dsp:sp>
    <dsp:sp modelId="{629EEC98-3A16-4B1F-9ED0-D0DFDDB97094}">
      <dsp:nvSpPr>
        <dsp:cNvPr id="0" name=""/>
        <dsp:cNvSpPr/>
      </dsp:nvSpPr>
      <dsp:spPr>
        <a:xfrm>
          <a:off x="5424784" y="1407"/>
          <a:ext cx="509081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24784" y="1407"/>
        <a:ext cx="5090815" cy="599796"/>
      </dsp:txXfrm>
    </dsp:sp>
    <dsp:sp modelId="{333A406E-1803-4A21-B9AE-DF7CCE7EB7A0}">
      <dsp:nvSpPr>
        <dsp:cNvPr id="0" name=""/>
        <dsp:cNvSpPr/>
      </dsp:nvSpPr>
      <dsp:spPr>
        <a:xfrm>
          <a:off x="0" y="751152"/>
          <a:ext cx="10515600" cy="599796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72E11-02F9-43EB-9AE8-B3BE316D07C3}">
      <dsp:nvSpPr>
        <dsp:cNvPr id="0" name=""/>
        <dsp:cNvSpPr/>
      </dsp:nvSpPr>
      <dsp:spPr>
        <a:xfrm>
          <a:off x="181438" y="886107"/>
          <a:ext cx="329887" cy="3298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8BBD8-2AB9-425C-AE04-DD27AC05D7FC}">
      <dsp:nvSpPr>
        <dsp:cNvPr id="0" name=""/>
        <dsp:cNvSpPr/>
      </dsp:nvSpPr>
      <dsp:spPr>
        <a:xfrm>
          <a:off x="692764" y="751152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692764" y="751152"/>
        <a:ext cx="9822835" cy="599796"/>
      </dsp:txXfrm>
    </dsp:sp>
    <dsp:sp modelId="{EAA463A1-C2D1-453D-B339-DA0340886EA9}">
      <dsp:nvSpPr>
        <dsp:cNvPr id="0" name=""/>
        <dsp:cNvSpPr/>
      </dsp:nvSpPr>
      <dsp:spPr>
        <a:xfrm>
          <a:off x="0" y="1500898"/>
          <a:ext cx="10515600" cy="599796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4BB83-9BC7-4F49-A415-836506D0FED6}">
      <dsp:nvSpPr>
        <dsp:cNvPr id="0" name=""/>
        <dsp:cNvSpPr/>
      </dsp:nvSpPr>
      <dsp:spPr>
        <a:xfrm>
          <a:off x="181438" y="1635852"/>
          <a:ext cx="329887" cy="3298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60769-6148-4B34-BF09-37BAE6B62DCB}">
      <dsp:nvSpPr>
        <dsp:cNvPr id="0" name=""/>
        <dsp:cNvSpPr/>
      </dsp:nvSpPr>
      <dsp:spPr>
        <a:xfrm>
          <a:off x="692764" y="1500898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Ability to supply all elements requested (check suitability for sub-contracting)</a:t>
          </a:r>
        </a:p>
      </dsp:txBody>
      <dsp:txXfrm>
        <a:off x="692764" y="1500898"/>
        <a:ext cx="9822835" cy="599796"/>
      </dsp:txXfrm>
    </dsp:sp>
    <dsp:sp modelId="{6CCA4389-449A-4431-B5F1-E29524EC36AB}">
      <dsp:nvSpPr>
        <dsp:cNvPr id="0" name=""/>
        <dsp:cNvSpPr/>
      </dsp:nvSpPr>
      <dsp:spPr>
        <a:xfrm>
          <a:off x="0" y="2250643"/>
          <a:ext cx="10515600" cy="599796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390D7-04D0-4666-AF4A-7CA463F90792}">
      <dsp:nvSpPr>
        <dsp:cNvPr id="0" name=""/>
        <dsp:cNvSpPr/>
      </dsp:nvSpPr>
      <dsp:spPr>
        <a:xfrm>
          <a:off x="181438" y="2385597"/>
          <a:ext cx="329887" cy="3298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923DF-E4D0-408E-BDBC-64966A7AA72D}">
      <dsp:nvSpPr>
        <dsp:cNvPr id="0" name=""/>
        <dsp:cNvSpPr/>
      </dsp:nvSpPr>
      <dsp:spPr>
        <a:xfrm>
          <a:off x="692764" y="2250643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Your available time for responding effectively</a:t>
          </a:r>
        </a:p>
      </dsp:txBody>
      <dsp:txXfrm>
        <a:off x="692764" y="2250643"/>
        <a:ext cx="9822835" cy="599796"/>
      </dsp:txXfrm>
    </dsp:sp>
    <dsp:sp modelId="{26E5BA29-DCA7-44D6-A5E2-E5B09C8FEF8F}">
      <dsp:nvSpPr>
        <dsp:cNvPr id="0" name=""/>
        <dsp:cNvSpPr/>
      </dsp:nvSpPr>
      <dsp:spPr>
        <a:xfrm>
          <a:off x="0" y="3000388"/>
          <a:ext cx="10515600" cy="599796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578B6-B40A-41F1-941F-5F806A00B0CB}">
      <dsp:nvSpPr>
        <dsp:cNvPr id="0" name=""/>
        <dsp:cNvSpPr/>
      </dsp:nvSpPr>
      <dsp:spPr>
        <a:xfrm>
          <a:off x="181438" y="3135342"/>
          <a:ext cx="329887" cy="3298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C6519-5D41-4EB2-AD61-3A27B1EDF012}">
      <dsp:nvSpPr>
        <dsp:cNvPr id="0" name=""/>
        <dsp:cNvSpPr/>
      </dsp:nvSpPr>
      <dsp:spPr>
        <a:xfrm>
          <a:off x="692764" y="3000388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The time it will take for the tender process to complete</a:t>
          </a:r>
        </a:p>
      </dsp:txBody>
      <dsp:txXfrm>
        <a:off x="692764" y="3000388"/>
        <a:ext cx="9822835" cy="599796"/>
      </dsp:txXfrm>
    </dsp:sp>
    <dsp:sp modelId="{8CA1A426-74ED-4E11-8B42-E2E74683A228}">
      <dsp:nvSpPr>
        <dsp:cNvPr id="0" name=""/>
        <dsp:cNvSpPr/>
      </dsp:nvSpPr>
      <dsp:spPr>
        <a:xfrm>
          <a:off x="0" y="3750134"/>
          <a:ext cx="10515600" cy="599796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59472-56D7-4D80-97CE-A9EA6E707E0F}">
      <dsp:nvSpPr>
        <dsp:cNvPr id="0" name=""/>
        <dsp:cNvSpPr/>
      </dsp:nvSpPr>
      <dsp:spPr>
        <a:xfrm>
          <a:off x="181438" y="3885088"/>
          <a:ext cx="329887" cy="3298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995DB-5339-4D6E-B7DE-3CDB071A461E}">
      <dsp:nvSpPr>
        <dsp:cNvPr id="0" name=""/>
        <dsp:cNvSpPr/>
      </dsp:nvSpPr>
      <dsp:spPr>
        <a:xfrm>
          <a:off x="692764" y="3750134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>
              <a:latin typeface="Arial" panose="020B0604020202020204" pitchFamily="34" charset="0"/>
              <a:cs typeface="Arial" panose="020B0604020202020204" pitchFamily="34" charset="0"/>
            </a:rPr>
            <a:t>Three good reasons for why you!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2764" y="3750134"/>
        <a:ext cx="9822835" cy="599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6201B-1DBA-4530-9E6C-9FFF5DB4D2FB}">
      <dsp:nvSpPr>
        <dsp:cNvPr id="0" name=""/>
        <dsp:cNvSpPr/>
      </dsp:nvSpPr>
      <dsp:spPr>
        <a:xfrm>
          <a:off x="1339" y="558377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Construction</a:t>
          </a:r>
        </a:p>
      </dsp:txBody>
      <dsp:txXfrm>
        <a:off x="1339" y="558377"/>
        <a:ext cx="1687711" cy="1012626"/>
      </dsp:txXfrm>
    </dsp:sp>
    <dsp:sp modelId="{45BE2494-4D7E-4FEE-A5C2-C4FB83CE3659}">
      <dsp:nvSpPr>
        <dsp:cNvPr id="0" name=""/>
        <dsp:cNvSpPr/>
      </dsp:nvSpPr>
      <dsp:spPr>
        <a:xfrm>
          <a:off x="1857821" y="558377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Domiciliary Care</a:t>
          </a:r>
          <a:endParaRPr lang="en-GB" sz="1900" kern="1200">
            <a:solidFill>
              <a:schemeClr val="bg2"/>
            </a:solidFill>
          </a:endParaRPr>
        </a:p>
      </dsp:txBody>
      <dsp:txXfrm>
        <a:off x="1857821" y="558377"/>
        <a:ext cx="1687711" cy="1012626"/>
      </dsp:txXfrm>
    </dsp:sp>
    <dsp:sp modelId="{76EBDBD9-AEFF-408F-8839-E42248C141BE}">
      <dsp:nvSpPr>
        <dsp:cNvPr id="0" name=""/>
        <dsp:cNvSpPr/>
      </dsp:nvSpPr>
      <dsp:spPr>
        <a:xfrm>
          <a:off x="3714304" y="558377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Confidential Waste</a:t>
          </a:r>
          <a:endParaRPr lang="en-GB" sz="1900" kern="1200">
            <a:solidFill>
              <a:schemeClr val="bg2"/>
            </a:solidFill>
          </a:endParaRPr>
        </a:p>
      </dsp:txBody>
      <dsp:txXfrm>
        <a:off x="3714304" y="558377"/>
        <a:ext cx="1687711" cy="1012626"/>
      </dsp:txXfrm>
    </dsp:sp>
    <dsp:sp modelId="{74C72654-6B81-4C69-A2D5-41A7C4AC6DB6}">
      <dsp:nvSpPr>
        <dsp:cNvPr id="0" name=""/>
        <dsp:cNvSpPr/>
      </dsp:nvSpPr>
      <dsp:spPr>
        <a:xfrm>
          <a:off x="5570786" y="558377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Cleaning</a:t>
          </a:r>
          <a:endParaRPr lang="en-GB" sz="1900" kern="1200">
            <a:solidFill>
              <a:schemeClr val="bg2"/>
            </a:solidFill>
          </a:endParaRPr>
        </a:p>
      </dsp:txBody>
      <dsp:txXfrm>
        <a:off x="5570786" y="558377"/>
        <a:ext cx="1687711" cy="1012626"/>
      </dsp:txXfrm>
    </dsp:sp>
    <dsp:sp modelId="{DE1D4406-2BF5-402A-BCF9-1F7AB0A5B353}">
      <dsp:nvSpPr>
        <dsp:cNvPr id="0" name=""/>
        <dsp:cNvSpPr/>
      </dsp:nvSpPr>
      <dsp:spPr>
        <a:xfrm>
          <a:off x="7427268" y="558377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IT</a:t>
          </a:r>
          <a:endParaRPr lang="en-GB" sz="1900" kern="1200">
            <a:solidFill>
              <a:schemeClr val="bg2"/>
            </a:solidFill>
          </a:endParaRPr>
        </a:p>
      </dsp:txBody>
      <dsp:txXfrm>
        <a:off x="7427268" y="558377"/>
        <a:ext cx="1687711" cy="1012626"/>
      </dsp:txXfrm>
    </dsp:sp>
    <dsp:sp modelId="{CE49550B-A83E-4614-BF7D-4D0A8017BB47}">
      <dsp:nvSpPr>
        <dsp:cNvPr id="0" name=""/>
        <dsp:cNvSpPr/>
      </dsp:nvSpPr>
      <dsp:spPr>
        <a:xfrm>
          <a:off x="9283751" y="558377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Healthcare</a:t>
          </a:r>
        </a:p>
      </dsp:txBody>
      <dsp:txXfrm>
        <a:off x="9283751" y="558377"/>
        <a:ext cx="1687711" cy="1012626"/>
      </dsp:txXfrm>
    </dsp:sp>
    <dsp:sp modelId="{A39EAE1A-6715-4171-87EB-B5907E6EE0EA}">
      <dsp:nvSpPr>
        <dsp:cNvPr id="0" name=""/>
        <dsp:cNvSpPr/>
      </dsp:nvSpPr>
      <dsp:spPr>
        <a:xfrm>
          <a:off x="929580" y="1739775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Rail</a:t>
          </a:r>
        </a:p>
      </dsp:txBody>
      <dsp:txXfrm>
        <a:off x="929580" y="1739775"/>
        <a:ext cx="1687711" cy="1012626"/>
      </dsp:txXfrm>
    </dsp:sp>
    <dsp:sp modelId="{06F4495B-2692-445D-9DB0-C98D906F060D}">
      <dsp:nvSpPr>
        <dsp:cNvPr id="0" name=""/>
        <dsp:cNvSpPr/>
      </dsp:nvSpPr>
      <dsp:spPr>
        <a:xfrm>
          <a:off x="2786063" y="1739775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Power</a:t>
          </a:r>
        </a:p>
      </dsp:txBody>
      <dsp:txXfrm>
        <a:off x="2786063" y="1739775"/>
        <a:ext cx="1687711" cy="1012626"/>
      </dsp:txXfrm>
    </dsp:sp>
    <dsp:sp modelId="{60AD8BCD-EA8A-4C01-B836-238096E4CE07}">
      <dsp:nvSpPr>
        <dsp:cNvPr id="0" name=""/>
        <dsp:cNvSpPr/>
      </dsp:nvSpPr>
      <dsp:spPr>
        <a:xfrm>
          <a:off x="4642545" y="1739775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Training</a:t>
          </a:r>
        </a:p>
      </dsp:txBody>
      <dsp:txXfrm>
        <a:off x="4642545" y="1739775"/>
        <a:ext cx="1687711" cy="1012626"/>
      </dsp:txXfrm>
    </dsp:sp>
    <dsp:sp modelId="{6715FAB8-EE8C-4192-A54B-EC8769D692EB}">
      <dsp:nvSpPr>
        <dsp:cNvPr id="0" name=""/>
        <dsp:cNvSpPr/>
      </dsp:nvSpPr>
      <dsp:spPr>
        <a:xfrm>
          <a:off x="6499027" y="1739775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Third Sector</a:t>
          </a:r>
        </a:p>
      </dsp:txBody>
      <dsp:txXfrm>
        <a:off x="6499027" y="1739775"/>
        <a:ext cx="1687711" cy="1012626"/>
      </dsp:txXfrm>
    </dsp:sp>
    <dsp:sp modelId="{1F66E6D5-700E-4322-A871-F03A62D8FDAA}">
      <dsp:nvSpPr>
        <dsp:cNvPr id="0" name=""/>
        <dsp:cNvSpPr/>
      </dsp:nvSpPr>
      <dsp:spPr>
        <a:xfrm>
          <a:off x="8355510" y="1739775"/>
          <a:ext cx="1687711" cy="1012626"/>
        </a:xfrm>
        <a:prstGeom prst="rect">
          <a:avLst/>
        </a:prstGeom>
        <a:solidFill>
          <a:schemeClr val="tx1"/>
        </a:solidFill>
        <a:ln>
          <a:solidFill>
            <a:schemeClr val="bg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Local Authorities</a:t>
          </a:r>
        </a:p>
      </dsp:txBody>
      <dsp:txXfrm>
        <a:off x="8355510" y="1739775"/>
        <a:ext cx="1687711" cy="10126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15698-F971-436F-B3DB-398E2C854132}">
      <dsp:nvSpPr>
        <dsp:cNvPr id="0" name=""/>
        <dsp:cNvSpPr/>
      </dsp:nvSpPr>
      <dsp:spPr>
        <a:xfrm>
          <a:off x="0" y="787489"/>
          <a:ext cx="2904564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91440" rIns="256032" bIns="9144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What</a:t>
          </a:r>
          <a:endParaRPr lang="en-GB" sz="2800" kern="1200">
            <a:solidFill>
              <a:schemeClr val="tx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0" y="787489"/>
        <a:ext cx="2904564" cy="1287000"/>
      </dsp:txXfrm>
    </dsp:sp>
    <dsp:sp modelId="{61A9DA96-31A6-41CA-AF95-585D7651B360}">
      <dsp:nvSpPr>
        <dsp:cNvPr id="0" name=""/>
        <dsp:cNvSpPr/>
      </dsp:nvSpPr>
      <dsp:spPr>
        <a:xfrm>
          <a:off x="2904564" y="787489"/>
          <a:ext cx="580912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rgbClr val="00C0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92E91-498F-4DA2-A2DC-CECAAD63185F}">
      <dsp:nvSpPr>
        <dsp:cNvPr id="0" name=""/>
        <dsp:cNvSpPr/>
      </dsp:nvSpPr>
      <dsp:spPr>
        <a:xfrm>
          <a:off x="3717842" y="787489"/>
          <a:ext cx="7900416" cy="1287000"/>
        </a:xfrm>
        <a:prstGeom prst="rect">
          <a:avLst/>
        </a:prstGeom>
        <a:solidFill>
          <a:srgbClr val="A4DEC7"/>
        </a:solidFill>
        <a:ln w="95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Assurance – that you can deliver the requirement well</a:t>
          </a:r>
          <a:endParaRPr lang="en-GB" sz="2400" i="1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Value for money</a:t>
          </a:r>
          <a:endParaRPr lang="en-GB" sz="2400" i="1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Social value benefits</a:t>
          </a:r>
          <a:endParaRPr lang="en-GB" sz="2400" i="1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17842" y="787489"/>
        <a:ext cx="7900416" cy="1287000"/>
      </dsp:txXfrm>
    </dsp:sp>
    <dsp:sp modelId="{DB6D0230-5491-4666-846A-94A84302DB3D}">
      <dsp:nvSpPr>
        <dsp:cNvPr id="0" name=""/>
        <dsp:cNvSpPr/>
      </dsp:nvSpPr>
      <dsp:spPr>
        <a:xfrm>
          <a:off x="0" y="2308489"/>
          <a:ext cx="2904564" cy="1367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How assessed &amp; scored</a:t>
          </a:r>
          <a:endParaRPr lang="en-GB" sz="3000" kern="1200">
            <a:solidFill>
              <a:schemeClr val="tx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0" y="2308489"/>
        <a:ext cx="2904564" cy="1367437"/>
      </dsp:txXfrm>
    </dsp:sp>
    <dsp:sp modelId="{6D892B36-4BAC-440F-924C-6050CE435859}">
      <dsp:nvSpPr>
        <dsp:cNvPr id="0" name=""/>
        <dsp:cNvSpPr/>
      </dsp:nvSpPr>
      <dsp:spPr>
        <a:xfrm>
          <a:off x="2904564" y="2308489"/>
          <a:ext cx="580912" cy="136743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rgbClr val="00C06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73DB3-4FCB-406D-826B-7464EBFF1268}">
      <dsp:nvSpPr>
        <dsp:cNvPr id="0" name=""/>
        <dsp:cNvSpPr/>
      </dsp:nvSpPr>
      <dsp:spPr>
        <a:xfrm>
          <a:off x="3717842" y="2308489"/>
          <a:ext cx="7900416" cy="1367437"/>
        </a:xfrm>
        <a:prstGeom prst="rect">
          <a:avLst/>
        </a:prstGeom>
        <a:solidFill>
          <a:srgbClr val="A4DEC7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i="1" kern="120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Standard Questionnaire &amp; Quality Questions 30%-60% </a:t>
          </a:r>
          <a:endParaRPr lang="en-GB" sz="2400" i="1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i="1" kern="120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Price 20%-70%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i="1" kern="120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Social Value 10%-20%</a:t>
          </a:r>
        </a:p>
      </dsp:txBody>
      <dsp:txXfrm>
        <a:off x="3717842" y="2308489"/>
        <a:ext cx="7900416" cy="1367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0F265-18DB-4D41-B570-0FC67C85EE95}">
      <dsp:nvSpPr>
        <dsp:cNvPr id="0" name=""/>
        <dsp:cNvSpPr/>
      </dsp:nvSpPr>
      <dsp:spPr>
        <a:xfrm>
          <a:off x="801767" y="3217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Info on bidding </a:t>
          </a:r>
          <a:r>
            <a:rPr lang="en-US" sz="1800" b="0" kern="1200" cap="none" spc="0" err="1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organisation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801767" y="3217"/>
        <a:ext cx="2496158" cy="1497694"/>
      </dsp:txXfrm>
    </dsp:sp>
    <dsp:sp modelId="{AAE7DE92-5596-4716-A13C-93D01BAEC3E1}">
      <dsp:nvSpPr>
        <dsp:cNvPr id="0" name=""/>
        <dsp:cNvSpPr/>
      </dsp:nvSpPr>
      <dsp:spPr>
        <a:xfrm>
          <a:off x="3547541" y="3217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Structure of bid &amp; details of subcontractors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3547541" y="3217"/>
        <a:ext cx="2496158" cy="1497694"/>
      </dsp:txXfrm>
    </dsp:sp>
    <dsp:sp modelId="{792249FD-CB8F-4B31-A885-418FAE0BC0B7}">
      <dsp:nvSpPr>
        <dsp:cNvPr id="0" name=""/>
        <dsp:cNvSpPr/>
      </dsp:nvSpPr>
      <dsp:spPr>
        <a:xfrm>
          <a:off x="6293315" y="3217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Financial robustness – accounts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6293315" y="3217"/>
        <a:ext cx="2496158" cy="1497694"/>
      </dsp:txXfrm>
    </dsp:sp>
    <dsp:sp modelId="{7E1AC09F-8E46-430E-8398-896051352730}">
      <dsp:nvSpPr>
        <dsp:cNvPr id="0" name=""/>
        <dsp:cNvSpPr/>
      </dsp:nvSpPr>
      <dsp:spPr>
        <a:xfrm>
          <a:off x="801767" y="1750528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Examples &amp; references 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801767" y="1750528"/>
        <a:ext cx="2496158" cy="1497694"/>
      </dsp:txXfrm>
    </dsp:sp>
    <dsp:sp modelId="{7FA5B539-AA98-4A48-9E71-52A9F3A395ED}">
      <dsp:nvSpPr>
        <dsp:cNvPr id="0" name=""/>
        <dsp:cNvSpPr/>
      </dsp:nvSpPr>
      <dsp:spPr>
        <a:xfrm>
          <a:off x="3547541" y="1750528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Info on licenses and registrations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3547541" y="1750528"/>
        <a:ext cx="2496158" cy="1497694"/>
      </dsp:txXfrm>
    </dsp:sp>
    <dsp:sp modelId="{971CB898-01CB-413C-9567-1C21AC16884E}">
      <dsp:nvSpPr>
        <dsp:cNvPr id="0" name=""/>
        <dsp:cNvSpPr/>
      </dsp:nvSpPr>
      <dsp:spPr>
        <a:xfrm>
          <a:off x="6293315" y="1750528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Confirmation of good track record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6293315" y="1750528"/>
        <a:ext cx="2496158" cy="1497694"/>
      </dsp:txXfrm>
    </dsp:sp>
    <dsp:sp modelId="{25F15CE9-1277-457B-B3C4-4DF260CCF4D2}">
      <dsp:nvSpPr>
        <dsp:cNvPr id="0" name=""/>
        <dsp:cNvSpPr/>
      </dsp:nvSpPr>
      <dsp:spPr>
        <a:xfrm>
          <a:off x="2174654" y="3497838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Insurance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2174654" y="3497838"/>
        <a:ext cx="2496158" cy="1497694"/>
      </dsp:txXfrm>
    </dsp:sp>
    <dsp:sp modelId="{57167D66-2510-4052-ACB5-0890FB4731E8}">
      <dsp:nvSpPr>
        <dsp:cNvPr id="0" name=""/>
        <dsp:cNvSpPr/>
      </dsp:nvSpPr>
      <dsp:spPr>
        <a:xfrm>
          <a:off x="4920428" y="3497838"/>
          <a:ext cx="2496158" cy="1497694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  <a:sym typeface="Wingdings" panose="05000000000000000000" pitchFamily="2" charset="2"/>
            </a:rPr>
            <a:t>  </a:t>
          </a:r>
          <a:r>
            <a:rPr lang="en-US" sz="1800" b="0" kern="1200" cap="none" spc="0">
              <a:ln w="0"/>
              <a:solidFill>
                <a:schemeClr val="bg2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rPr>
            <a:t>Policies </a:t>
          </a:r>
          <a:endParaRPr lang="en-GB" sz="1800" b="0" kern="1200" cap="none" spc="0">
            <a:ln w="0"/>
            <a:solidFill>
              <a:schemeClr val="bg2"/>
            </a:solidFill>
            <a:effectLst/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4920428" y="3497838"/>
        <a:ext cx="2496158" cy="1497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5C19F-3F3E-4520-AE84-7828988EA791}">
      <dsp:nvSpPr>
        <dsp:cNvPr id="0" name=""/>
        <dsp:cNvSpPr/>
      </dsp:nvSpPr>
      <dsp:spPr>
        <a:xfrm>
          <a:off x="0" y="1061761"/>
          <a:ext cx="4017831" cy="160713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Express your interest early on </a:t>
          </a:r>
          <a:endParaRPr lang="en-GB" sz="28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3566" y="1061761"/>
        <a:ext cx="2410699" cy="1607132"/>
      </dsp:txXfrm>
    </dsp:sp>
    <dsp:sp modelId="{F837532D-F18A-42DB-A6BA-257F5EAB55BD}">
      <dsp:nvSpPr>
        <dsp:cNvPr id="0" name=""/>
        <dsp:cNvSpPr/>
      </dsp:nvSpPr>
      <dsp:spPr>
        <a:xfrm>
          <a:off x="4440378" y="1068687"/>
          <a:ext cx="4017831" cy="160713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Ask questions on the portal for clarity</a:t>
          </a:r>
          <a:endParaRPr lang="en-GB" sz="2800" kern="1200"/>
        </a:p>
      </dsp:txBody>
      <dsp:txXfrm>
        <a:off x="5243944" y="1068687"/>
        <a:ext cx="2410699" cy="1607132"/>
      </dsp:txXfrm>
    </dsp:sp>
    <dsp:sp modelId="{37F5DF90-1CD6-4AB9-96BE-ADD7942C2DFC}">
      <dsp:nvSpPr>
        <dsp:cNvPr id="0" name=""/>
        <dsp:cNvSpPr/>
      </dsp:nvSpPr>
      <dsp:spPr>
        <a:xfrm>
          <a:off x="0" y="3655737"/>
          <a:ext cx="4017831" cy="160713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Check how answers are required early</a:t>
          </a:r>
          <a:endParaRPr lang="en-GB" sz="2800" kern="1200"/>
        </a:p>
      </dsp:txBody>
      <dsp:txXfrm>
        <a:off x="803566" y="3655737"/>
        <a:ext cx="2410699" cy="1607132"/>
      </dsp:txXfrm>
    </dsp:sp>
    <dsp:sp modelId="{5F9E0670-EBCA-46ED-A403-E8CC8B75C266}">
      <dsp:nvSpPr>
        <dsp:cNvPr id="0" name=""/>
        <dsp:cNvSpPr/>
      </dsp:nvSpPr>
      <dsp:spPr>
        <a:xfrm>
          <a:off x="4552475" y="3655737"/>
          <a:ext cx="4017831" cy="1607132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Upload at least 1 day before deadline</a:t>
          </a:r>
          <a:endParaRPr lang="en-GB" sz="2800" kern="1200"/>
        </a:p>
      </dsp:txBody>
      <dsp:txXfrm>
        <a:off x="5356041" y="3655737"/>
        <a:ext cx="2410699" cy="16071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19890-0970-46DE-BF92-77FFB14FE14A}">
      <dsp:nvSpPr>
        <dsp:cNvPr id="0" name=""/>
        <dsp:cNvSpPr/>
      </dsp:nvSpPr>
      <dsp:spPr>
        <a:xfrm>
          <a:off x="9138" y="2187381"/>
          <a:ext cx="2731462" cy="1638877"/>
        </a:xfrm>
        <a:prstGeom prst="roundRect">
          <a:avLst>
            <a:gd name="adj" fmla="val 10000"/>
          </a:avLst>
        </a:prstGeom>
        <a:solidFill>
          <a:schemeClr val="bg1">
            <a:lumMod val="20000"/>
            <a:lumOff val="80000"/>
          </a:schemeClr>
        </a:solidFill>
        <a:ln w="25400" cap="flat" cmpd="sng" algn="ctr">
          <a:solidFill>
            <a:schemeClr val="bg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Identify what is important to the buyer</a:t>
          </a:r>
          <a:endParaRPr lang="en-GB" sz="2800" kern="1200">
            <a:solidFill>
              <a:schemeClr val="bg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57139" y="2235382"/>
        <a:ext cx="2635460" cy="1542875"/>
      </dsp:txXfrm>
    </dsp:sp>
    <dsp:sp modelId="{38885EE0-ACCA-4B6E-BB3C-512AF919319B}">
      <dsp:nvSpPr>
        <dsp:cNvPr id="0" name=""/>
        <dsp:cNvSpPr/>
      </dsp:nvSpPr>
      <dsp:spPr>
        <a:xfrm>
          <a:off x="3013747" y="2668119"/>
          <a:ext cx="579070" cy="67740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3013747" y="2803599"/>
        <a:ext cx="405349" cy="406442"/>
      </dsp:txXfrm>
    </dsp:sp>
    <dsp:sp modelId="{F0AF105E-45F4-49C4-BE8B-D830FB92A37A}">
      <dsp:nvSpPr>
        <dsp:cNvPr id="0" name=""/>
        <dsp:cNvSpPr/>
      </dsp:nvSpPr>
      <dsp:spPr>
        <a:xfrm>
          <a:off x="3833186" y="2187381"/>
          <a:ext cx="2731462" cy="1638877"/>
        </a:xfrm>
        <a:prstGeom prst="roundRect">
          <a:avLst>
            <a:gd name="adj" fmla="val 10000"/>
          </a:avLst>
        </a:prstGeom>
        <a:solidFill>
          <a:schemeClr val="bg1">
            <a:lumMod val="20000"/>
            <a:lumOff val="80000"/>
          </a:schemeClr>
        </a:solidFill>
        <a:ln w="25400" cap="flat" cmpd="sng" algn="ctr">
          <a:solidFill>
            <a:schemeClr val="bg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Research</a:t>
          </a:r>
          <a:endParaRPr lang="en-GB" sz="2800" kern="1200"/>
        </a:p>
      </dsp:txBody>
      <dsp:txXfrm>
        <a:off x="3881187" y="2235382"/>
        <a:ext cx="2635460" cy="1542875"/>
      </dsp:txXfrm>
    </dsp:sp>
    <dsp:sp modelId="{CA3D9EE7-D335-4167-ABC5-A420BEDF21AE}">
      <dsp:nvSpPr>
        <dsp:cNvPr id="0" name=""/>
        <dsp:cNvSpPr/>
      </dsp:nvSpPr>
      <dsp:spPr>
        <a:xfrm>
          <a:off x="6837795" y="2668119"/>
          <a:ext cx="579070" cy="67740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6837795" y="2803599"/>
        <a:ext cx="405349" cy="406442"/>
      </dsp:txXfrm>
    </dsp:sp>
    <dsp:sp modelId="{4EA0A11F-CE74-4DEC-9D01-B574017D0FEB}">
      <dsp:nvSpPr>
        <dsp:cNvPr id="0" name=""/>
        <dsp:cNvSpPr/>
      </dsp:nvSpPr>
      <dsp:spPr>
        <a:xfrm>
          <a:off x="7657234" y="2187381"/>
          <a:ext cx="2731462" cy="1638877"/>
        </a:xfrm>
        <a:prstGeom prst="roundRect">
          <a:avLst>
            <a:gd name="adj" fmla="val 10000"/>
          </a:avLst>
        </a:prstGeom>
        <a:solidFill>
          <a:schemeClr val="bg1">
            <a:lumMod val="20000"/>
            <a:lumOff val="80000"/>
          </a:schemeClr>
        </a:solidFill>
        <a:ln w="25400" cap="flat" cmpd="sng" algn="ctr">
          <a:solidFill>
            <a:schemeClr val="bg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Write a bid that is focused</a:t>
          </a:r>
          <a:endParaRPr lang="en-GB" sz="3200" kern="1200"/>
        </a:p>
      </dsp:txBody>
      <dsp:txXfrm>
        <a:off x="7705235" y="2235382"/>
        <a:ext cx="2635460" cy="15428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Underestimating amount of work involved</a:t>
          </a:r>
          <a:endParaRPr lang="en-GB" sz="2000" kern="1200"/>
        </a:p>
      </dsp:txBody>
      <dsp:txXfrm>
        <a:off x="48967" y="202977"/>
        <a:ext cx="2618655" cy="1533037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Estimating time required</a:t>
          </a:r>
          <a:r>
            <a:rPr lang="en-US" sz="2000" b="0" i="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​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- Having a good time plan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8631" y="202977"/>
        <a:ext cx="2618655" cy="1533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3A8E-4046-4BF7-B85F-04F4E7D2D462}">
      <dsp:nvSpPr>
        <dsp:cNvPr id="0" name=""/>
        <dsp:cNvSpPr/>
      </dsp:nvSpPr>
      <dsp:spPr>
        <a:xfrm>
          <a:off x="1272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000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Not allocating a bid manager or time plan</a:t>
          </a:r>
          <a:endParaRPr lang="en-GB" sz="2000" kern="1200"/>
        </a:p>
      </dsp:txBody>
      <dsp:txXfrm>
        <a:off x="48967" y="202977"/>
        <a:ext cx="2618655" cy="1533037"/>
      </dsp:txXfrm>
    </dsp:sp>
    <dsp:sp modelId="{C497CF30-AC6B-4AA4-8D9A-818E3639D93E}">
      <dsp:nvSpPr>
        <dsp:cNvPr id="0" name=""/>
        <dsp:cNvSpPr/>
      </dsp:nvSpPr>
      <dsp:spPr>
        <a:xfrm>
          <a:off x="2986722" y="632954"/>
          <a:ext cx="575377" cy="673083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2986722" y="767571"/>
        <a:ext cx="402764" cy="403849"/>
      </dsp:txXfrm>
    </dsp:sp>
    <dsp:sp modelId="{C4FD52A1-BE0D-445B-969A-C7180BA1E63F}">
      <dsp:nvSpPr>
        <dsp:cNvPr id="0" name=""/>
        <dsp:cNvSpPr/>
      </dsp:nvSpPr>
      <dsp:spPr>
        <a:xfrm>
          <a:off x="3800936" y="155282"/>
          <a:ext cx="2714045" cy="1628427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0" i="0" u="none" kern="12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Having bid manager &amp; producing plan for who does what by when </a:t>
          </a:r>
          <a:endParaRPr lang="en-GB" sz="2000" kern="120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8631" y="202977"/>
        <a:ext cx="2618655" cy="1533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97BB-8A26-49E7-A566-F050B9B0DDB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B0598-C1C6-4BE4-B33B-BF0831778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37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COVER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11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Calibri" charset="0"/>
              </a:rPr>
              <a:t>The Chest, the North West's Local Authority Procurement Portal.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065221-3267-EC45-BA01-C91CC4CBAC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56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81286-CA99-AF40-A42B-48D01D557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138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34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276F4-3E3F-4E20-B4A7-F0ADDB97B0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26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276F4-3E3F-4E20-B4A7-F0ADDB97B0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980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8D24-11C3-4CDA-B12C-C25999B4A56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66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306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276F4-3E3F-4E20-B4A7-F0ADDB97B03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59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08D24-11C3-4CDA-B12C-C25999B4A56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06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7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2 – DARK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82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866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8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99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762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600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769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+mj-lt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550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3E96B-92EF-411B-8B26-6D2520539A9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07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325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51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2 – DARK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3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9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C622A-D769-4F62-B67D-8C904C0A7CC1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03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COVER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35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COVER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0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18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733DED-A973-4050-8E50-17F8AA181B4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1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81286-CA99-AF40-A42B-48D01D557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3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OPTION 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B0598-C1C6-4BE4-B33B-BF0831778B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95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>
                <a:latin typeface="Calibri" charset="0"/>
              </a:rPr>
              <a:t>9.35 Intro</a:t>
            </a:r>
          </a:p>
          <a:p>
            <a:pPr>
              <a:defRPr/>
            </a:pPr>
            <a:endParaRPr lang="en-GB">
              <a:latin typeface="Calibri" charset="0"/>
            </a:endParaRPr>
          </a:p>
          <a:p>
            <a:pPr>
              <a:defRPr/>
            </a:pPr>
            <a:r>
              <a:rPr lang="en-GB">
                <a:latin typeface="Calibri" charset="0"/>
              </a:rPr>
              <a:t>9.40 questions</a:t>
            </a:r>
          </a:p>
          <a:p>
            <a:pPr>
              <a:defRPr/>
            </a:pPr>
            <a:endParaRPr lang="en-GB">
              <a:latin typeface="Calibri" charset="0"/>
            </a:endParaRP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>
                <a:latin typeface="Calibri" charset="0"/>
              </a:rPr>
              <a:t>How many people have written  a PQQ or tender? How many have written over 5 PQQs?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>
                <a:latin typeface="Calibri" charset="0"/>
              </a:rPr>
              <a:t>Write down what 1 thing do you want to get out of the  the workshop and 2 specific questions you might have – 3 minutes. Get results and write them on flipboard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>
                <a:latin typeface="Calibri" charset="0"/>
              </a:rPr>
              <a:t>Try and answer these as I go through today.</a:t>
            </a:r>
          </a:p>
          <a:p>
            <a:pPr>
              <a:defRPr/>
            </a:pPr>
            <a:endParaRPr lang="en-GB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A3346-5DBB-7D44-88DA-F823F70FFA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8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Calibri" charset="0"/>
              </a:rPr>
              <a:t>The Chest, the North West's Local Authority Procurement Portal.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065221-3267-EC45-BA01-C91CC4CBAC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34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D7AC-00C0-48BE-804B-828894DA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E08D9-0080-4182-97A7-B105112E9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4E36-8BDE-42D3-92A4-BF8510DE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BDFBD-EA8E-41FA-9BBC-95DBA13F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7EF9B-F8CC-4D28-9DD2-8FCE239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58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201E-0533-4906-A00A-DF269D69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55164-653A-4602-95FF-BC76A6A8E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92DF1-FD96-44D0-8BB6-B224C190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37C2-3CBD-4E32-8D9A-21318942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2930E-EC44-48DA-B1C3-D15CF7A0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92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5FA79-3D91-41BE-8F49-CCB424A96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78501-84F7-4925-A13F-470520998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6AA17-35C6-4CBD-8F88-F0B05394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EECD5-752F-454E-B20A-26452E5E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F855F-085D-4404-8083-BAE25AE0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9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DDA74-9ACF-4D4F-AEA0-64216D024184}" type="datetime1">
              <a:rPr lang="en-GB" smtClean="0"/>
              <a:t>17/07/2023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66267" y="6356350"/>
            <a:ext cx="31665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</a:t>
            </a:r>
          </a:p>
        </p:txBody>
      </p:sp>
    </p:spTree>
    <p:extLst>
      <p:ext uri="{BB962C8B-B14F-4D97-AF65-F5344CB8AC3E}">
        <p14:creationId xmlns:p14="http://schemas.microsoft.com/office/powerpoint/2010/main" val="74620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70CD-90C9-1341-A8A6-45896118C5AF}" type="datetime1">
              <a:rPr lang="en-GB" smtClean="0"/>
              <a:t>17/07/2023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70DD-689B-904A-B727-54013022B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7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7FC18-9271-4947-9989-5EF8D5CFD630}" type="datetime1">
              <a:rPr lang="en-GB" smtClean="0"/>
              <a:t>17/07/2023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C62AF-8473-8546-A2DC-75458CA5E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8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A0CD-F455-0B4B-B4AE-DE5C2C41A540}" type="datetime1">
              <a:rPr lang="en-GB" smtClean="0"/>
              <a:t>17/07/2023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46499-B2EC-584D-970A-8BF15E31D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7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E51AF-11E4-E94F-9150-7FF10F3CFF17}" type="datetime1">
              <a:rPr lang="en-GB" smtClean="0"/>
              <a:t>17/07/2023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A0415-A1FE-CD47-8E72-6C4F159ED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8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97EC9-8BB8-7440-A684-D23A45767B87}" type="datetime1">
              <a:rPr lang="en-GB" smtClean="0"/>
              <a:t>17/07/2023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B57C-C229-164A-AC80-73AE53444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70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6B0C-89E0-1F44-849F-86FB3B3C4DDB}" type="datetime1">
              <a:rPr lang="en-GB" smtClean="0"/>
              <a:t>17/07/2023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ACA2-89FC-904E-93FE-0DEA0B6FA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21E19-B6F1-4941-911B-0425B3956597}" type="datetime1">
              <a:rPr lang="en-GB" smtClean="0"/>
              <a:t>17/07/2023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A11B4-4DDD-FB4B-B81F-735DA9FE2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004A-1093-4BCA-B03D-07FE54C6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2CA83-5748-47DD-86E2-A0D49B72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94C18-C9E8-462F-9803-C926D6BC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F8295-26D8-474F-922F-54ADE78F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7B627-67CB-45F7-9F7D-81AD96EA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01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18D5E-4A15-9441-A62F-BD14E2162F79}" type="datetime1">
              <a:rPr lang="en-GB" smtClean="0"/>
              <a:t>17/07/2023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24824-DA52-3747-85F7-248E6CD3B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74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8FCE9-7136-9442-A0AE-ADE9F99C3A3A}" type="datetime1">
              <a:rPr lang="en-GB" smtClean="0"/>
              <a:t>17/07/2023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19538-436D-B349-BCDF-75CC536F7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4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C736F-8948-B74C-81BB-F1DE56A7027B}" type="datetime1">
              <a:rPr lang="en-GB" smtClean="0"/>
              <a:t>17/07/2023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500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50234-8AAA-CB43-BA1B-8CA683751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8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B85D-F689-44EF-95DF-25D9B518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8613C-4F2B-4891-81E5-91AD95FA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C5E9C-2AA8-4264-8591-D3151CEE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48333-E3B1-4828-AE9D-2E68EAC0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DED73-9CE1-47CA-8AE0-9806F200D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89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0AFCA-870E-4F27-8B0C-05C931B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FEA97-CA5B-4669-839D-B11CF0BCB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E3524-0033-4522-A28E-E5F6E6234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2EC60-9ED4-4A93-99DD-2AF0FB2A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F7267-3B17-4712-BF21-814F7D61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A530E-C40B-410D-A77F-99989D9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90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1818-20C8-4156-AF36-1AB51025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3B1FD-57BA-4B19-978D-A196DFC6A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E1554-7250-40D8-AACE-65E8CF9FB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CB0E4-6BD1-4A7C-9F6C-C91F8F68E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14132-E04D-4B88-9AC7-CCF0F9FC1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3A011-DE2E-4C9A-8D4E-F2472FCD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89D427-5A70-45A6-9CF9-A851DF62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8E370-FB3D-431F-AADC-920662A8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4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CF8D-EF82-40EB-A48B-5AFAE931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D7194-059E-410D-BAC3-005A2EFA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B8D4A-A30E-4E8C-9A6F-ED49D037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96F15-EDE3-4A5A-94E1-6AE999B8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51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6A635-8091-48D5-A12E-73CE271E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60D09-F249-4925-AECC-E31615A3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F14E6-3454-4F3F-B7AB-E161D985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33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7CFC-3A69-46B4-B655-42F38174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65E4C-8B7D-450F-A27D-0C7888D1E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CD726-7D02-4AA8-8CFD-D7A93453F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954AD-A411-4F09-B14E-9D848057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8B0F9-3863-4093-8705-1C3B468B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5B55A-787F-487F-A937-40CEB215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52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CCC3-DC07-46F0-BB52-BF826B87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8846B-86F2-4D6C-A4F7-553E504A7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3E4D1-FAF0-4CBB-8E6E-FA47B3FC2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C59A-7B8E-4E39-AE4F-5D1674AA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7B1F8-9440-4CB0-9206-3D27592E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06DB6-BC94-4293-A1E2-9EAA61C6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16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2B92A2-42E3-4F39-A915-65C352E4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2340E-874C-4008-BF94-F56EC30FC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00FB4-5AC1-4217-860C-2B6F279BF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E846-E2F7-497F-BAE6-4851BE0A3C7A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A6E49-1B70-439F-8418-E402C56E2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9B559-D690-4CF8-BD16-66F8CE7D0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E6851-94F6-4F05-9096-C7B5F5FCE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52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4400" y="6356351"/>
            <a:ext cx="2878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www.silverlock.co.uk 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ractsfinder.service.gov.uk/" TargetMode="External"/><Relationship Id="rId2" Type="http://schemas.openxmlformats.org/officeDocument/2006/relationships/hyperlink" Target="http://www.find-tender.service.gov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uelight.eu-supply.com/opportunitie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dn_gov" TargetMode="External"/><Relationship Id="rId2" Type="http://schemas.openxmlformats.org/officeDocument/2006/relationships/hyperlink" Target="https://twitter.com/MayorofLondon%22%20/t%20%22_blan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56.sv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5" Type="http://schemas.openxmlformats.org/officeDocument/2006/relationships/image" Target="../media/image58.svg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56.sv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5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58.svg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18" Type="http://schemas.openxmlformats.org/officeDocument/2006/relationships/image" Target="../media/image56.sv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17" Type="http://schemas.openxmlformats.org/officeDocument/2006/relationships/image" Target="../media/image55.png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19" Type="http://schemas.openxmlformats.org/officeDocument/2006/relationships/image" Target="../media/image57.png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KsXILpRIDI?list=PLEKGu9FyeUZ_s_XFnL5H9we4x-uDKvcqK" TargetMode="Externa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@samtaler.co.u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://www.samtaler.co.uk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www.businesshub.london/register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6BA413A-CAAB-F537-845D-6B41B9620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" y="5467595"/>
            <a:ext cx="4340459" cy="1390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E1237A-D2BC-4600-8454-B1FDC6DDE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58400" r="53794" b="6493"/>
          <a:stretch/>
        </p:blipFill>
        <p:spPr>
          <a:xfrm>
            <a:off x="1422709" y="0"/>
            <a:ext cx="10769291" cy="55765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CDA73E4-6006-4B83-9BED-B02941B2EDB0}"/>
              </a:ext>
            </a:extLst>
          </p:cNvPr>
          <p:cNvSpPr/>
          <p:nvPr/>
        </p:nvSpPr>
        <p:spPr>
          <a:xfrm rot="3325405">
            <a:off x="-2930504" y="-5030795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A2643ED-FC6F-4547-8C6E-16FA14819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059" y="391506"/>
            <a:ext cx="10964849" cy="3942717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br>
              <a:rPr lang="en-GB" sz="8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8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b="1">
                <a:solidFill>
                  <a:schemeClr val="bg1"/>
                </a:solidFill>
                <a:latin typeface="Arial"/>
                <a:cs typeface="Arial"/>
              </a:rPr>
              <a:t>Meet the Buyers</a:t>
            </a:r>
            <a:b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>
                <a:solidFill>
                  <a:srgbClr val="00C067"/>
                </a:solidFill>
                <a:latin typeface="Arial"/>
                <a:cs typeface="Arial"/>
              </a:rPr>
              <a:t>Tuesday 29 June 2023 </a:t>
            </a:r>
            <a:endParaRPr lang="en-GB" sz="16600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6C935B-95F6-40CB-941C-F83A6D566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205225"/>
            <a:ext cx="4439242" cy="2438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5CA2B-2E9F-436C-FAA4-0F7A90A6BFBB}"/>
              </a:ext>
            </a:extLst>
          </p:cNvPr>
          <p:cNvSpPr txBox="1"/>
          <p:nvPr/>
        </p:nvSpPr>
        <p:spPr>
          <a:xfrm>
            <a:off x="8935546" y="5929772"/>
            <a:ext cx="3290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  <a:endParaRPr lang="en-US" sz="2000" b="1">
              <a:solidFill>
                <a:srgbClr val="00534B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079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estion marks – 7 of the best worksheets, activities and resources for  Year 1 and Year 2 English - Teachwire">
            <a:extLst>
              <a:ext uri="{FF2B5EF4-FFF2-40B4-BE49-F238E27FC236}">
                <a16:creationId xmlns:a16="http://schemas.microsoft.com/office/drawing/2014/main" id="{63FC7952-DF8C-7F57-9108-2FE61FEA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23" y="836712"/>
            <a:ext cx="846337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F9364-3EFC-B6F4-675E-A286B3739740}"/>
              </a:ext>
            </a:extLst>
          </p:cNvPr>
          <p:cNvSpPr txBox="1"/>
          <p:nvPr/>
        </p:nvSpPr>
        <p:spPr>
          <a:xfrm>
            <a:off x="2567608" y="1628801"/>
            <a:ext cx="7200800" cy="2547620"/>
          </a:xfrm>
          <a:prstGeom prst="rect">
            <a:avLst/>
          </a:prstGeom>
          <a:solidFill>
            <a:srgbClr val="01524B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539115" indent="-457200">
              <a:lnSpc>
                <a:spcPct val="150000"/>
              </a:lnSpc>
              <a:spcAft>
                <a:spcPts val="800"/>
              </a:spcAft>
              <a:buClr>
                <a:schemeClr val="bg1"/>
              </a:buClr>
              <a:buFont typeface="Wingdings"/>
              <a:buChar char="§"/>
            </a:pPr>
            <a:r>
              <a:rPr lang="en-GB" sz="2400">
                <a:solidFill>
                  <a:schemeClr val="bg1"/>
                </a:solidFill>
                <a:latin typeface="Arial"/>
                <a:ea typeface="Calibri"/>
                <a:cs typeface="Arial"/>
              </a:rPr>
              <a:t>Great opportunities – good for business</a:t>
            </a:r>
            <a:endParaRPr lang="en-US" sz="24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marL="539115" indent="-457200">
              <a:lnSpc>
                <a:spcPct val="150000"/>
              </a:lnSpc>
              <a:spcAft>
                <a:spcPts val="800"/>
              </a:spcAft>
              <a:buClr>
                <a:schemeClr val="bg1"/>
              </a:buClr>
              <a:buFont typeface="Wingdings"/>
              <a:buChar char="§"/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Useful websites &amp; portals</a:t>
            </a:r>
          </a:p>
          <a:p>
            <a:pPr marL="539115" indent="-457200">
              <a:lnSpc>
                <a:spcPct val="150000"/>
              </a:lnSpc>
              <a:spcAft>
                <a:spcPts val="800"/>
              </a:spcAft>
              <a:buClr>
                <a:schemeClr val="bg1"/>
              </a:buClr>
              <a:buFont typeface="Wingdings"/>
              <a:buChar char="§"/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Why procurement can be complex</a:t>
            </a:r>
          </a:p>
          <a:p>
            <a:pPr marL="539115" indent="-457200">
              <a:lnSpc>
                <a:spcPct val="150000"/>
              </a:lnSpc>
              <a:spcAft>
                <a:spcPts val="800"/>
              </a:spcAft>
              <a:buClr>
                <a:schemeClr val="bg1"/>
              </a:buClr>
              <a:buFont typeface="Wingdings"/>
              <a:buChar char="§"/>
            </a:pPr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How to respond in the right way</a:t>
            </a:r>
          </a:p>
        </p:txBody>
      </p:sp>
    </p:spTree>
    <p:extLst>
      <p:ext uri="{BB962C8B-B14F-4D97-AF65-F5344CB8AC3E}">
        <p14:creationId xmlns:p14="http://schemas.microsoft.com/office/powerpoint/2010/main" val="286563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06AE-D936-8D6F-E585-332187D5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Real opportunities exist</a:t>
            </a:r>
            <a:endParaRPr lang="en-US" b="1">
              <a:solidFill>
                <a:srgbClr val="0152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E055-8FD9-BDC1-2208-B2D6C542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LAIN members collectively spend over 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£73 billion 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each year</a:t>
            </a: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Total UK public procurement spend over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£350 billion 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p.a.</a:t>
            </a:r>
            <a:endParaRPr lang="en-US" sz="2400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Payment terms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 – 30 days 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(average)</a:t>
            </a: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Actively seeking wider range of supplier applicants</a:t>
            </a:r>
            <a:endParaRPr lang="en-US" sz="2400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56590" lvl="1" indent="-245745"/>
            <a:r>
              <a:rPr lang="en-US" i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Policy initiatives</a:t>
            </a:r>
            <a:r>
              <a:rPr lang="en-US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(reserved contracts, location)</a:t>
            </a:r>
            <a:endParaRPr lang="en-US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56590" lvl="1" indent="-245745"/>
            <a:r>
              <a:rPr lang="en-US" i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Contract format </a:t>
            </a:r>
            <a:r>
              <a:rPr lang="en-US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(frameworks, dynamic purchasing systems)</a:t>
            </a:r>
          </a:p>
          <a:p>
            <a:pPr marL="656590" lvl="1" indent="-245745"/>
            <a:r>
              <a:rPr lang="en-US" i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Evaluation focus</a:t>
            </a:r>
            <a:r>
              <a:rPr lang="en-US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(social value, carbon reduction, innovation) </a:t>
            </a:r>
            <a:endParaRPr lang="en-US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4490" indent="-255270"/>
            <a:endParaRPr lang="en-US" sz="240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9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06AE-D936-8D6F-E585-332187D5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Benefits for your business</a:t>
            </a:r>
            <a:endParaRPr lang="en-US" b="1">
              <a:solidFill>
                <a:srgbClr val="0152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E055-8FD9-BDC1-2208-B2D6C542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High profile client name increases your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visibility</a:t>
            </a: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Regular work allows you to make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longer term plans</a:t>
            </a:r>
            <a:endParaRPr lang="en-US" sz="2400" b="1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Cash-flow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stability</a:t>
            </a:r>
            <a:endParaRPr lang="en-US" sz="2400" b="1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Opportunity to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learn more 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about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systems and procedures 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needed by other large </a:t>
            </a:r>
            <a:r>
              <a:rPr lang="en-US" sz="2400" err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organisations</a:t>
            </a:r>
            <a:endParaRPr lang="en-US" sz="2400" err="1">
              <a:solidFill>
                <a:srgbClr val="01524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4490" indent="-255270"/>
            <a:endParaRPr lang="en-US" sz="240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5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A538C8-FA51-3BA2-D2BB-D81C8E7A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6" y="1233869"/>
            <a:ext cx="3855720" cy="4371974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Where to find opportunities</a:t>
            </a:r>
            <a:endParaRPr lang="en-US" b="1">
              <a:solidFill>
                <a:srgbClr val="0152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26A60-CB25-7D96-F267-2935DAB0A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b="1" u="sng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www.find-tender.service.gov.uk</a:t>
            </a:r>
            <a:endParaRPr lang="en-US" sz="1800" b="1">
              <a:solidFill>
                <a:srgbClr val="0152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u="sng">
                <a:solidFill>
                  <a:srgbClr val="01524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www.contractsfinder.service.gov.uk</a:t>
            </a:r>
            <a:endParaRPr lang="en-US" sz="1800" b="1">
              <a:solidFill>
                <a:srgbClr val="01524B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u="sng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www.londontenders.org</a:t>
            </a:r>
            <a:endParaRPr lang="en-US" sz="1800" b="1" u="sng">
              <a:solidFill>
                <a:srgbClr val="01524B"/>
              </a:solidFill>
              <a:latin typeface="Arial" panose="020B0604020202020204" pitchFamily="34" charset="0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GB" sz="1800">
              <a:solidFill>
                <a:schemeClr val="tx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Access current tenders and register for free email alerts. </a:t>
            </a:r>
          </a:p>
          <a:p>
            <a:pPr marL="0" indent="0">
              <a:buNone/>
            </a:pPr>
            <a:br>
              <a:rPr lang="en-GB" sz="1800">
                <a:solidFill>
                  <a:schemeClr val="tx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-GB" sz="1800">
                <a:solidFill>
                  <a:schemeClr val="tx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Also find information for future opportunities and details of contracts awarded.</a:t>
            </a:r>
          </a:p>
          <a:p>
            <a:pPr marL="0" indent="0">
              <a:buNone/>
            </a:pPr>
            <a:br>
              <a:rPr lang="en-GB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specialist sites:</a:t>
            </a:r>
          </a:p>
          <a:p>
            <a:pPr marL="0" indent="0">
              <a:buNone/>
            </a:pPr>
            <a:r>
              <a:rPr lang="en-GB" sz="1800" b="1" u="sng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https://bluelight.eu-supply.com/opportunities</a:t>
            </a:r>
            <a:endParaRPr lang="en-GB" sz="1800" b="1" u="sng">
              <a:solidFill>
                <a:srgbClr val="0152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b="1" u="sng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www.supplying2nhs.org</a:t>
            </a:r>
            <a:endParaRPr lang="en-GB" sz="1800" b="1">
              <a:solidFill>
                <a:srgbClr val="0152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7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2AFC-D15D-580B-7259-9138970C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can be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6C95-EA62-B0F7-4CB1-830643D7A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64490" indent="-255270"/>
            <a:r>
              <a:rPr lang="en-US" sz="2400">
                <a:solidFill>
                  <a:srgbClr val="01524B"/>
                </a:solidFill>
                <a:latin typeface="Arial"/>
                <a:cs typeface="Arial"/>
              </a:rPr>
              <a:t>Public sector has a </a:t>
            </a:r>
            <a:r>
              <a:rPr lang="en-US" sz="2400" b="1">
                <a:solidFill>
                  <a:srgbClr val="01524B"/>
                </a:solidFill>
                <a:latin typeface="Arial"/>
                <a:cs typeface="Arial"/>
              </a:rPr>
              <a:t>duty to achieve best value </a:t>
            </a:r>
            <a:r>
              <a:rPr lang="en-US" sz="2400">
                <a:solidFill>
                  <a:srgbClr val="01524B"/>
                </a:solidFill>
                <a:latin typeface="Arial"/>
                <a:cs typeface="Arial"/>
              </a:rPr>
              <a:t>with its spend </a:t>
            </a:r>
            <a:r>
              <a:rPr lang="en-US" sz="2400" i="1">
                <a:solidFill>
                  <a:srgbClr val="01524B"/>
                </a:solidFill>
                <a:latin typeface="Arial"/>
                <a:cs typeface="Arial"/>
              </a:rPr>
              <a:t>(it's your money, after all!)</a:t>
            </a:r>
            <a:endParaRPr lang="en-US" sz="2400">
              <a:solidFill>
                <a:srgbClr val="01524B"/>
              </a:solidFill>
              <a:latin typeface="Arial"/>
              <a:cs typeface="Arial"/>
            </a:endParaRP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processes enable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 comparison 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potential suppliers</a:t>
            </a: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Tender responses are the basis for future contract terms</a:t>
            </a:r>
          </a:p>
          <a:p>
            <a:pPr marL="364490" indent="-255270"/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of procurement as </a:t>
            </a:r>
            <a:r>
              <a:rPr lang="en-US" sz="2400" err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</a:t>
            </a:r>
            <a:r>
              <a:rPr lang="en-US" sz="2400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shopping:</a:t>
            </a:r>
          </a:p>
          <a:p>
            <a:pPr marL="656590" lvl="1" indent="-255270"/>
            <a:r>
              <a:rPr lang="en-US">
                <a:solidFill>
                  <a:srgbClr val="01524B"/>
                </a:solidFill>
                <a:latin typeface="Arial"/>
                <a:cs typeface="Arial"/>
              </a:rPr>
              <a:t>gathering market information</a:t>
            </a:r>
          </a:p>
          <a:p>
            <a:pPr marL="656590" lvl="1" indent="-255270"/>
            <a:r>
              <a:rPr lang="en-US">
                <a:solidFill>
                  <a:srgbClr val="01524B"/>
                </a:solidFill>
                <a:latin typeface="Arial"/>
                <a:cs typeface="Arial"/>
              </a:rPr>
              <a:t>finding new products &amp; suppliers</a:t>
            </a:r>
            <a:endParaRPr lang="en-US">
              <a:solidFill>
                <a:srgbClr val="00534B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656590" lvl="1" indent="-255270"/>
            <a:r>
              <a:rPr lang="en-US">
                <a:solidFill>
                  <a:srgbClr val="01524B"/>
                </a:solidFill>
                <a:latin typeface="Arial"/>
                <a:cs typeface="Arial"/>
              </a:rPr>
              <a:t>getting added value</a:t>
            </a:r>
            <a:endParaRPr lang="en-US">
              <a:solidFill>
                <a:srgbClr val="00534B"/>
              </a:solidFill>
              <a:latin typeface="Calibri" panose="020F0502020204030204"/>
              <a:ea typeface="Calibri"/>
              <a:cs typeface="Calibri"/>
            </a:endParaRPr>
          </a:p>
          <a:p>
            <a:pPr marL="656590" lvl="1" indent="-255270"/>
            <a:r>
              <a:rPr lang="en-US">
                <a:solidFill>
                  <a:srgbClr val="01524B"/>
                </a:solidFill>
                <a:latin typeface="Arial"/>
                <a:cs typeface="Arial"/>
              </a:rPr>
              <a:t>managing risk</a:t>
            </a:r>
            <a:endParaRPr lang="en-US">
              <a:ea typeface="Calibri"/>
              <a:cs typeface="Calibri"/>
            </a:endParaRPr>
          </a:p>
          <a:p>
            <a:pPr marL="109220" indent="0">
              <a:buNone/>
            </a:pP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69512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00FA-74F9-E84A-E20A-3B065A9D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Respond in the right way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F29EA98-140E-334C-D30F-8814652347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454357"/>
              </p:ext>
            </p:extLst>
          </p:nvPr>
        </p:nvGraphicFramePr>
        <p:xfrm>
          <a:off x="5034222" y="1445283"/>
          <a:ext cx="5563733" cy="436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51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893C9-FC11-597D-DE31-C4764935F6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b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supplier questionnaire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E7D4D7-B1B5-564D-1CEB-DADA42AF56E7}"/>
              </a:ext>
            </a:extLst>
          </p:cNvPr>
          <p:cNvPicPr/>
          <p:nvPr/>
        </p:nvPicPr>
        <p:blipFill rotWithShape="1">
          <a:blip r:embed="rId2"/>
          <a:srcRect l="24804" t="26838" r="26868" b="28544"/>
          <a:stretch/>
        </p:blipFill>
        <p:spPr bwMode="auto">
          <a:xfrm>
            <a:off x="1986567" y="2016589"/>
            <a:ext cx="7064356" cy="4266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3961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066C-2BCF-E109-E7A7-190B0989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Recognise</a:t>
            </a:r>
            <a:r>
              <a:rPr lang="en-US" b="1">
                <a:solidFill>
                  <a:srgbClr val="015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right opportunities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F1F760F-4842-5975-2D7B-750DCDB8B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5898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738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D17BBB74-63CB-8172-A931-E7EB239F5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499" y="1376363"/>
            <a:ext cx="24776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t">
            <a:spAutoFit/>
          </a:bodyPr>
          <a:lstStyle/>
          <a:p>
            <a:pPr algn="r">
              <a:defRPr/>
            </a:pPr>
            <a:r>
              <a:rPr lang="en-GB" sz="2200" b="1">
                <a:solidFill>
                  <a:srgbClr val="01524B"/>
                </a:solidFill>
                <a:latin typeface="Arial"/>
                <a:ea typeface="+mj-ea"/>
                <a:cs typeface="Arial"/>
              </a:rPr>
              <a:t>Direct &amp; indirect opportunities in supply chains</a:t>
            </a:r>
            <a:endParaRPr lang="en-US" sz="2200" b="1">
              <a:solidFill>
                <a:srgbClr val="01524B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53EDDC-E2FB-DDF3-2C8D-2C8269638C8A}"/>
              </a:ext>
            </a:extLst>
          </p:cNvPr>
          <p:cNvGrpSpPr/>
          <p:nvPr/>
        </p:nvGrpSpPr>
        <p:grpSpPr>
          <a:xfrm>
            <a:off x="1717991" y="666856"/>
            <a:ext cx="5045869" cy="2940660"/>
            <a:chOff x="1717991" y="666856"/>
            <a:chExt cx="5045869" cy="29406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499DC3-C91D-A10D-7C12-6EC7C1516F16}"/>
                </a:ext>
              </a:extLst>
            </p:cNvPr>
            <p:cNvGrpSpPr/>
            <p:nvPr/>
          </p:nvGrpSpPr>
          <p:grpSpPr>
            <a:xfrm>
              <a:off x="2599764" y="666856"/>
              <a:ext cx="4164096" cy="2736304"/>
              <a:chOff x="142875" y="285750"/>
              <a:chExt cx="4271914" cy="2519363"/>
            </a:xfrm>
          </p:grpSpPr>
          <p:sp>
            <p:nvSpPr>
              <p:cNvPr id="13" name="Oval 2" descr="60%">
                <a:extLst>
                  <a:ext uri="{FF2B5EF4-FFF2-40B4-BE49-F238E27FC236}">
                    <a16:creationId xmlns:a16="http://schemas.microsoft.com/office/drawing/2014/main" id="{FB2B6FF4-A289-2C86-F6FA-10A7FCD5C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75" y="285750"/>
                <a:ext cx="4175125" cy="2519363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Trebuchet MS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18DCF455-5D76-8F94-F41D-FFD173516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875" y="1080302"/>
                <a:ext cx="4271914" cy="708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Council / Buying Organisation</a:t>
                </a:r>
                <a:endParaRPr lang="en-US" sz="2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FDE8DB-6089-B7F7-2EE1-90DB29BAA813}"/>
                </a:ext>
              </a:extLst>
            </p:cNvPr>
            <p:cNvGrpSpPr/>
            <p:nvPr/>
          </p:nvGrpSpPr>
          <p:grpSpPr>
            <a:xfrm>
              <a:off x="1971175" y="2431272"/>
              <a:ext cx="1314450" cy="457200"/>
              <a:chOff x="6858000" y="5072063"/>
              <a:chExt cx="1752600" cy="609600"/>
            </a:xfrm>
          </p:grpSpPr>
          <p:sp>
            <p:nvSpPr>
              <p:cNvPr id="11" name="Oval 15">
                <a:extLst>
                  <a:ext uri="{FF2B5EF4-FFF2-40B4-BE49-F238E27FC236}">
                    <a16:creationId xmlns:a16="http://schemas.microsoft.com/office/drawing/2014/main" id="{B2A234F4-8CC5-9898-0145-47C0F3DED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5072063"/>
                <a:ext cx="1752600" cy="609600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3711F2A1-740E-296D-5D4E-E0A5509D76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5188" y="5214938"/>
                <a:ext cx="9904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>
                    <a:solidFill>
                      <a:schemeClr val="bg2"/>
                    </a:solidFill>
                  </a:rPr>
                  <a:t>Your co.</a:t>
                </a:r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954697-F2FE-90C1-B8CB-0AE2A2A4D7DA}"/>
                </a:ext>
              </a:extLst>
            </p:cNvPr>
            <p:cNvGrpSpPr/>
            <p:nvPr/>
          </p:nvGrpSpPr>
          <p:grpSpPr>
            <a:xfrm>
              <a:off x="1717991" y="1350526"/>
              <a:ext cx="1314450" cy="457200"/>
              <a:chOff x="6858000" y="5072059"/>
              <a:chExt cx="1752600" cy="609599"/>
            </a:xfrm>
          </p:grpSpPr>
          <p:sp>
            <p:nvSpPr>
              <p:cNvPr id="9" name="Oval 15">
                <a:extLst>
                  <a:ext uri="{FF2B5EF4-FFF2-40B4-BE49-F238E27FC236}">
                    <a16:creationId xmlns:a16="http://schemas.microsoft.com/office/drawing/2014/main" id="{A5EC212F-2404-1BB8-4BE1-228A8C3C4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5072059"/>
                <a:ext cx="1752600" cy="609599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10" name="Text Box 11">
                <a:extLst>
                  <a:ext uri="{FF2B5EF4-FFF2-40B4-BE49-F238E27FC236}">
                    <a16:creationId xmlns:a16="http://schemas.microsoft.com/office/drawing/2014/main" id="{89AE5B1E-499B-E896-1B91-DDAECA40E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3800" y="5161415"/>
                <a:ext cx="990443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Your co.</a:t>
                </a:r>
                <a:endParaRPr lang="en-US" sz="1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AA657B-E702-A3EC-A522-EA154D27DF76}"/>
                </a:ext>
              </a:extLst>
            </p:cNvPr>
            <p:cNvGrpSpPr/>
            <p:nvPr/>
          </p:nvGrpSpPr>
          <p:grpSpPr>
            <a:xfrm>
              <a:off x="2766821" y="3150316"/>
              <a:ext cx="1314450" cy="457200"/>
              <a:chOff x="2370038" y="3946725"/>
              <a:chExt cx="1314450" cy="4572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E94C9A3-E017-D92A-015E-F9DD8F212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038" y="3946725"/>
                <a:ext cx="1314450" cy="457200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17" name="Text Box 11">
                <a:extLst>
                  <a:ext uri="{FF2B5EF4-FFF2-40B4-BE49-F238E27FC236}">
                    <a16:creationId xmlns:a16="http://schemas.microsoft.com/office/drawing/2014/main" id="{9C740CCC-2860-57E8-6ED0-61B494F6DB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7929" y="4053881"/>
                <a:ext cx="7428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>
                    <a:solidFill>
                      <a:schemeClr val="bg2"/>
                    </a:solidFill>
                  </a:rPr>
                  <a:t>Your co.</a:t>
                </a:r>
                <a:endParaRPr lang="en-US">
                  <a:solidFill>
                    <a:schemeClr val="bg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5659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D17BBB74-63CB-8172-A931-E7EB239F5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499" y="1376363"/>
            <a:ext cx="24776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200" b="1">
                <a:solidFill>
                  <a:srgbClr val="01524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Direct &amp; Indirect opportunities in supply chains</a:t>
            </a:r>
            <a:endParaRPr lang="en-US" sz="2200" b="1">
              <a:solidFill>
                <a:srgbClr val="01524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EF53BA-E7DE-FC7C-8B97-6122826185A7}"/>
              </a:ext>
            </a:extLst>
          </p:cNvPr>
          <p:cNvGrpSpPr/>
          <p:nvPr/>
        </p:nvGrpSpPr>
        <p:grpSpPr>
          <a:xfrm>
            <a:off x="1717991" y="666856"/>
            <a:ext cx="5045869" cy="2736304"/>
            <a:chOff x="0" y="692696"/>
            <a:chExt cx="5045869" cy="27363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499DC3-C91D-A10D-7C12-6EC7C1516F16}"/>
                </a:ext>
              </a:extLst>
            </p:cNvPr>
            <p:cNvGrpSpPr/>
            <p:nvPr/>
          </p:nvGrpSpPr>
          <p:grpSpPr>
            <a:xfrm>
              <a:off x="881773" y="692696"/>
              <a:ext cx="4164096" cy="2736304"/>
              <a:chOff x="142875" y="285750"/>
              <a:chExt cx="4271914" cy="2519363"/>
            </a:xfrm>
          </p:grpSpPr>
          <p:sp>
            <p:nvSpPr>
              <p:cNvPr id="13" name="Oval 2" descr="60%">
                <a:extLst>
                  <a:ext uri="{FF2B5EF4-FFF2-40B4-BE49-F238E27FC236}">
                    <a16:creationId xmlns:a16="http://schemas.microsoft.com/office/drawing/2014/main" id="{FB2B6FF4-A289-2C86-F6FA-10A7FCD5C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75" y="285750"/>
                <a:ext cx="4175125" cy="2519363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Trebuchet MS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18DCF455-5D76-8F94-F41D-FFD173516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875" y="1080302"/>
                <a:ext cx="4271914" cy="708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Council / Buying Organisation</a:t>
                </a:r>
                <a:endParaRPr lang="en-US" sz="2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FDE8DB-6089-B7F7-2EE1-90DB29BAA813}"/>
                </a:ext>
              </a:extLst>
            </p:cNvPr>
            <p:cNvGrpSpPr/>
            <p:nvPr/>
          </p:nvGrpSpPr>
          <p:grpSpPr>
            <a:xfrm>
              <a:off x="253184" y="2457112"/>
              <a:ext cx="1314450" cy="457200"/>
              <a:chOff x="6858000" y="5072063"/>
              <a:chExt cx="1752600" cy="609600"/>
            </a:xfrm>
          </p:grpSpPr>
          <p:sp>
            <p:nvSpPr>
              <p:cNvPr id="11" name="Oval 15">
                <a:extLst>
                  <a:ext uri="{FF2B5EF4-FFF2-40B4-BE49-F238E27FC236}">
                    <a16:creationId xmlns:a16="http://schemas.microsoft.com/office/drawing/2014/main" id="{B2A234F4-8CC5-9898-0145-47C0F3DED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5072063"/>
                <a:ext cx="1752600" cy="609600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3711F2A1-740E-296D-5D4E-E0A5509D76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5188" y="5214938"/>
                <a:ext cx="9904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>
                    <a:solidFill>
                      <a:schemeClr val="bg2"/>
                    </a:solidFill>
                  </a:rPr>
                  <a:t>Your co.</a:t>
                </a:r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954697-F2FE-90C1-B8CB-0AE2A2A4D7DA}"/>
                </a:ext>
              </a:extLst>
            </p:cNvPr>
            <p:cNvGrpSpPr/>
            <p:nvPr/>
          </p:nvGrpSpPr>
          <p:grpSpPr>
            <a:xfrm>
              <a:off x="0" y="1376366"/>
              <a:ext cx="1314450" cy="457200"/>
              <a:chOff x="6858000" y="5072059"/>
              <a:chExt cx="1752600" cy="609599"/>
            </a:xfrm>
          </p:grpSpPr>
          <p:sp>
            <p:nvSpPr>
              <p:cNvPr id="9" name="Oval 15">
                <a:extLst>
                  <a:ext uri="{FF2B5EF4-FFF2-40B4-BE49-F238E27FC236}">
                    <a16:creationId xmlns:a16="http://schemas.microsoft.com/office/drawing/2014/main" id="{A5EC212F-2404-1BB8-4BE1-228A8C3C4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0" y="5072059"/>
                <a:ext cx="1752600" cy="609599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10" name="Text Box 11">
                <a:extLst>
                  <a:ext uri="{FF2B5EF4-FFF2-40B4-BE49-F238E27FC236}">
                    <a16:creationId xmlns:a16="http://schemas.microsoft.com/office/drawing/2014/main" id="{89AE5B1E-499B-E896-1B91-DDAECA40E8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3800" y="5161415"/>
                <a:ext cx="990443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Your co.</a:t>
                </a:r>
                <a:endParaRPr lang="en-US" sz="1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AA657B-E702-A3EC-A522-EA154D27DF76}"/>
              </a:ext>
            </a:extLst>
          </p:cNvPr>
          <p:cNvGrpSpPr/>
          <p:nvPr/>
        </p:nvGrpSpPr>
        <p:grpSpPr>
          <a:xfrm>
            <a:off x="2766821" y="3150316"/>
            <a:ext cx="1314450" cy="457200"/>
            <a:chOff x="2370038" y="3946725"/>
            <a:chExt cx="1314450" cy="4572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94C9A3-E017-D92A-015E-F9DD8F212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038" y="3946725"/>
              <a:ext cx="1314450" cy="457200"/>
            </a:xfrm>
            <a:prstGeom prst="ellipse">
              <a:avLst/>
            </a:prstGeom>
            <a:solidFill>
              <a:srgbClr val="00EA78"/>
            </a:solidFill>
            <a:ln w="38100">
              <a:solidFill>
                <a:srgbClr val="00C06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Trebuchet MS" pitchFamily="34" charset="0"/>
              </a:endParaRPr>
            </a:p>
          </p:txBody>
        </p:sp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id="{9C740CCC-2860-57E8-6ED0-61B494F6D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7929" y="4053881"/>
              <a:ext cx="7428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>
                  <a:solidFill>
                    <a:schemeClr val="bg2"/>
                  </a:solidFill>
                </a:rPr>
                <a:t>Your co.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B4D03A-FAE2-BC17-9B79-D19831486EBD}"/>
              </a:ext>
            </a:extLst>
          </p:cNvPr>
          <p:cNvGrpSpPr/>
          <p:nvPr/>
        </p:nvGrpSpPr>
        <p:grpSpPr>
          <a:xfrm>
            <a:off x="4629150" y="2514403"/>
            <a:ext cx="5756812" cy="3515864"/>
            <a:chOff x="4629150" y="2514403"/>
            <a:chExt cx="5756812" cy="35158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8B0CC2-6101-8821-362C-48097EF10C39}"/>
                </a:ext>
              </a:extLst>
            </p:cNvPr>
            <p:cNvGrpSpPr/>
            <p:nvPr/>
          </p:nvGrpSpPr>
          <p:grpSpPr>
            <a:xfrm>
              <a:off x="4629150" y="2514403"/>
              <a:ext cx="4713876" cy="3515864"/>
              <a:chOff x="3105150" y="2514403"/>
              <a:chExt cx="4713876" cy="351586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6E6304E-6C0D-510B-2E23-B52067D27B87}"/>
                  </a:ext>
                </a:extLst>
              </p:cNvPr>
              <p:cNvGrpSpPr/>
              <p:nvPr/>
            </p:nvGrpSpPr>
            <p:grpSpPr>
              <a:xfrm>
                <a:off x="3105150" y="2514403"/>
                <a:ext cx="2851547" cy="1889522"/>
                <a:chOff x="3105150" y="2514403"/>
                <a:chExt cx="2851547" cy="1889522"/>
              </a:xfrm>
            </p:grpSpPr>
            <p:sp>
              <p:nvSpPr>
                <p:cNvPr id="35" name="Oval 3" descr="60%">
                  <a:extLst>
                    <a:ext uri="{FF2B5EF4-FFF2-40B4-BE49-F238E27FC236}">
                      <a16:creationId xmlns:a16="http://schemas.microsoft.com/office/drawing/2014/main" id="{7BA1392D-FFDA-807A-06BE-58BEC3C0F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5150" y="2514403"/>
                  <a:ext cx="2851547" cy="1889522"/>
                </a:xfrm>
                <a:prstGeom prst="ellipse">
                  <a:avLst/>
                </a:prstGeom>
                <a:solidFill>
                  <a:srgbClr val="00C067"/>
                </a:solidFill>
                <a:ln w="38100">
                  <a:solidFill>
                    <a:srgbClr val="00EA7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latin typeface="Trebuchet MS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Text Box 18">
                  <a:extLst>
                    <a:ext uri="{FF2B5EF4-FFF2-40B4-BE49-F238E27FC236}">
                      <a16:creationId xmlns:a16="http://schemas.microsoft.com/office/drawing/2014/main" id="{C35D899C-60A8-D49F-8953-EE4177CAA3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92734" y="2893870"/>
                  <a:ext cx="2143125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2000" b="1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Arms-Length Management Organisation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4C45F8B-C6FF-22EF-815A-E3FC0D373D80}"/>
                  </a:ext>
                </a:extLst>
              </p:cNvPr>
              <p:cNvGrpSpPr/>
              <p:nvPr/>
            </p:nvGrpSpPr>
            <p:grpSpPr>
              <a:xfrm>
                <a:off x="5227035" y="3639573"/>
                <a:ext cx="2591991" cy="1780829"/>
                <a:chOff x="5227035" y="3639573"/>
                <a:chExt cx="2591991" cy="1780829"/>
              </a:xfrm>
            </p:grpSpPr>
            <p:sp>
              <p:nvSpPr>
                <p:cNvPr id="33" name="Oval 9">
                  <a:extLst>
                    <a:ext uri="{FF2B5EF4-FFF2-40B4-BE49-F238E27FC236}">
                      <a16:creationId xmlns:a16="http://schemas.microsoft.com/office/drawing/2014/main" id="{B9D99387-FA9B-C662-2323-F55AEB062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27035" y="3639573"/>
                  <a:ext cx="2591991" cy="1780829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rgbClr val="00EA7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latin typeface="Trebuchet MS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Text Box 7">
                  <a:extLst>
                    <a:ext uri="{FF2B5EF4-FFF2-40B4-BE49-F238E27FC236}">
                      <a16:creationId xmlns:a16="http://schemas.microsoft.com/office/drawing/2014/main" id="{904F63BD-25E8-1108-69E4-7B664F1FE5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28628" y="4283979"/>
                  <a:ext cx="1417439" cy="6540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2000" b="1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Developer</a:t>
                  </a:r>
                </a:p>
                <a:p>
                  <a:endParaRPr lang="en-US" sz="1650">
                    <a:solidFill>
                      <a:srgbClr val="000066"/>
                    </a:solidFill>
                    <a:latin typeface="Gill Sans MT" pitchFamily="34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42A2EF7-D23E-A101-7ADC-56B15BBE321D}"/>
                  </a:ext>
                </a:extLst>
              </p:cNvPr>
              <p:cNvGrpSpPr/>
              <p:nvPr/>
            </p:nvGrpSpPr>
            <p:grpSpPr>
              <a:xfrm>
                <a:off x="4184099" y="4933006"/>
                <a:ext cx="2168324" cy="1097261"/>
                <a:chOff x="4184099" y="4933006"/>
                <a:chExt cx="2168324" cy="1097261"/>
              </a:xfrm>
            </p:grpSpPr>
            <p:sp>
              <p:nvSpPr>
                <p:cNvPr id="31" name="Oval 4">
                  <a:extLst>
                    <a:ext uri="{FF2B5EF4-FFF2-40B4-BE49-F238E27FC236}">
                      <a16:creationId xmlns:a16="http://schemas.microsoft.com/office/drawing/2014/main" id="{895D55CD-FC36-2D1C-2E0B-02EFAB8E7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4099" y="4933006"/>
                  <a:ext cx="2168324" cy="1097261"/>
                </a:xfrm>
                <a:prstGeom prst="ellipse">
                  <a:avLst/>
                </a:prstGeom>
                <a:solidFill>
                  <a:srgbClr val="01524B"/>
                </a:solidFill>
                <a:ln w="57150">
                  <a:solidFill>
                    <a:srgbClr val="00EA7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latin typeface="Trebuchet MS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Text Box 8">
                  <a:extLst>
                    <a:ext uri="{FF2B5EF4-FFF2-40B4-BE49-F238E27FC236}">
                      <a16:creationId xmlns:a16="http://schemas.microsoft.com/office/drawing/2014/main" id="{357C5402-BDA4-601F-14B0-17605BB7F8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89936" y="5074391"/>
                  <a:ext cx="1866788" cy="7848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500" b="1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Project Management</a:t>
                  </a:r>
                </a:p>
                <a:p>
                  <a:pPr algn="ctr"/>
                  <a:r>
                    <a:rPr lang="en-GB" sz="1500" b="1">
                      <a:solidFill>
                        <a:schemeClr val="bg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team</a:t>
                  </a:r>
                  <a:endParaRPr lang="en-US" sz="1500" b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CAB8C03-8D5A-65C3-E855-71C889A85547}"/>
                </a:ext>
              </a:extLst>
            </p:cNvPr>
            <p:cNvGrpSpPr/>
            <p:nvPr/>
          </p:nvGrpSpPr>
          <p:grpSpPr>
            <a:xfrm>
              <a:off x="7030212" y="2747311"/>
              <a:ext cx="1314450" cy="457200"/>
              <a:chOff x="2363336" y="3982779"/>
              <a:chExt cx="1314450" cy="457200"/>
            </a:xfrm>
          </p:grpSpPr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12B5CEC2-5011-B31F-7C70-F95B164E1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336" y="3982779"/>
                <a:ext cx="1314450" cy="457200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27" name="Text Box 11">
                <a:extLst>
                  <a:ext uri="{FF2B5EF4-FFF2-40B4-BE49-F238E27FC236}">
                    <a16:creationId xmlns:a16="http://schemas.microsoft.com/office/drawing/2014/main" id="{6ABBC704-5F4F-F7D0-4D77-17F09274FE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7929" y="4053881"/>
                <a:ext cx="7428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>
                    <a:solidFill>
                      <a:schemeClr val="bg2"/>
                    </a:solidFill>
                  </a:rPr>
                  <a:t>Your co.</a:t>
                </a:r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C2CEDA-A9A9-BF27-1A22-84C010F6535E}"/>
                </a:ext>
              </a:extLst>
            </p:cNvPr>
            <p:cNvGrpSpPr/>
            <p:nvPr/>
          </p:nvGrpSpPr>
          <p:grpSpPr>
            <a:xfrm>
              <a:off x="4710303" y="5064646"/>
              <a:ext cx="1314450" cy="457200"/>
              <a:chOff x="2363336" y="3982779"/>
              <a:chExt cx="1314450" cy="457200"/>
            </a:xfrm>
          </p:grpSpPr>
          <p:sp>
            <p:nvSpPr>
              <p:cNvPr id="24" name="Oval 15">
                <a:extLst>
                  <a:ext uri="{FF2B5EF4-FFF2-40B4-BE49-F238E27FC236}">
                    <a16:creationId xmlns:a16="http://schemas.microsoft.com/office/drawing/2014/main" id="{D3DE7FDD-7E6C-8DF1-855E-6477166A0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336" y="3982779"/>
                <a:ext cx="1314450" cy="457200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25" name="Text Box 11">
                <a:extLst>
                  <a:ext uri="{FF2B5EF4-FFF2-40B4-BE49-F238E27FC236}">
                    <a16:creationId xmlns:a16="http://schemas.microsoft.com/office/drawing/2014/main" id="{BFB30C56-C7B5-9B87-D6B4-77A1203656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7929" y="4053881"/>
                <a:ext cx="7428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>
                    <a:solidFill>
                      <a:schemeClr val="bg2"/>
                    </a:solidFill>
                  </a:rPr>
                  <a:t>Your co.</a:t>
                </a:r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411141-AB87-2185-88FF-359EE9CF629F}"/>
                </a:ext>
              </a:extLst>
            </p:cNvPr>
            <p:cNvGrpSpPr/>
            <p:nvPr/>
          </p:nvGrpSpPr>
          <p:grpSpPr>
            <a:xfrm>
              <a:off x="9071512" y="4078769"/>
              <a:ext cx="1314450" cy="457200"/>
              <a:chOff x="2363336" y="3982779"/>
              <a:chExt cx="1314450" cy="457200"/>
            </a:xfrm>
          </p:grpSpPr>
          <p:sp>
            <p:nvSpPr>
              <p:cNvPr id="22" name="Oval 15">
                <a:extLst>
                  <a:ext uri="{FF2B5EF4-FFF2-40B4-BE49-F238E27FC236}">
                    <a16:creationId xmlns:a16="http://schemas.microsoft.com/office/drawing/2014/main" id="{4F5F178C-7C0C-0B04-DB47-F1022CC0F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336" y="3982779"/>
                <a:ext cx="1314450" cy="457200"/>
              </a:xfrm>
              <a:prstGeom prst="ellipse">
                <a:avLst/>
              </a:prstGeom>
              <a:solidFill>
                <a:srgbClr val="00EA78"/>
              </a:solidFill>
              <a:ln w="38100">
                <a:solidFill>
                  <a:srgbClr val="00C06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rebuchet MS" pitchFamily="34" charset="0"/>
                </a:endParaRPr>
              </a:p>
            </p:txBody>
          </p:sp>
          <p:sp>
            <p:nvSpPr>
              <p:cNvPr id="23" name="Text Box 11">
                <a:extLst>
                  <a:ext uri="{FF2B5EF4-FFF2-40B4-BE49-F238E27FC236}">
                    <a16:creationId xmlns:a16="http://schemas.microsoft.com/office/drawing/2014/main" id="{7755EA34-21E5-A92F-FDA8-E859A3325A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7929" y="4053881"/>
                <a:ext cx="7428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GB">
                    <a:solidFill>
                      <a:schemeClr val="bg2"/>
                    </a:solidFill>
                  </a:rPr>
                  <a:t>Your co.</a:t>
                </a:r>
                <a:endParaRPr lang="en-US">
                  <a:solidFill>
                    <a:schemeClr val="bg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4493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856" y="0"/>
            <a:ext cx="12191144" cy="6867427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2380765"/>
            <a:ext cx="10286032" cy="2594655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6000" b="1">
                <a:solidFill>
                  <a:schemeClr val="bg2"/>
                </a:solidFill>
                <a:latin typeface="Arial"/>
                <a:cs typeface="Arial"/>
              </a:rPr>
              <a:t>Patrick Nicholson</a:t>
            </a:r>
            <a:br>
              <a:rPr lang="en-GB" sz="5400" b="1">
                <a:latin typeface="Arial"/>
                <a:cs typeface="Arial"/>
              </a:rPr>
            </a:br>
            <a:r>
              <a:rPr lang="en-GB" sz="5400" b="1">
                <a:solidFill>
                  <a:srgbClr val="00C067"/>
                </a:solidFill>
                <a:latin typeface="Arial"/>
                <a:cs typeface="Arial"/>
              </a:rPr>
              <a:t>Buyer Engagement Expert,</a:t>
            </a:r>
            <a:br>
              <a:rPr lang="en-GB" sz="5400" b="1">
                <a:solidFill>
                  <a:srgbClr val="00C067"/>
                </a:solidFill>
                <a:latin typeface="Arial"/>
                <a:cs typeface="Arial"/>
              </a:rPr>
            </a:br>
            <a:r>
              <a:rPr lang="en-GB" sz="5400" b="1" err="1">
                <a:solidFill>
                  <a:srgbClr val="00C067"/>
                </a:solidFill>
                <a:latin typeface="Arial"/>
                <a:cs typeface="Arial"/>
              </a:rPr>
              <a:t>Newable</a:t>
            </a:r>
            <a:endParaRPr lang="en-US" sz="5400">
              <a:solidFill>
                <a:srgbClr val="00C067"/>
              </a:solidFill>
              <a:cs typeface="Calibri Light" panose="020F0302020204030204"/>
            </a:endParaRPr>
          </a:p>
        </p:txBody>
      </p:sp>
      <p:pic>
        <p:nvPicPr>
          <p:cNvPr id="4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531B4327-1BC9-A8B5-1325-FC2C416B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067" y="146344"/>
            <a:ext cx="2743200" cy="22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52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2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8F5D0A-74F7-0643-409D-43EB3E298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3" t="17612" r="4995" b="12710"/>
          <a:stretch/>
        </p:blipFill>
        <p:spPr bwMode="auto">
          <a:xfrm>
            <a:off x="1685608" y="836712"/>
            <a:ext cx="8820785" cy="5040560"/>
          </a:xfrm>
          <a:prstGeom prst="rect">
            <a:avLst/>
          </a:prstGeom>
          <a:ln w="38100">
            <a:solidFill>
              <a:srgbClr val="00EA78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3E815-BF6A-4214-8803-9C6EC1C28ED7}"/>
              </a:ext>
            </a:extLst>
          </p:cNvPr>
          <p:cNvSpPr txBox="1"/>
          <p:nvPr/>
        </p:nvSpPr>
        <p:spPr>
          <a:xfrm>
            <a:off x="4432398" y="271741"/>
            <a:ext cx="2630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value direct spend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C5E758A-4AAD-76EA-4461-A8D44105BF50}"/>
              </a:ext>
            </a:extLst>
          </p:cNvPr>
          <p:cNvSpPr/>
          <p:nvPr/>
        </p:nvSpPr>
        <p:spPr>
          <a:xfrm rot="19885966">
            <a:off x="7799299" y="433029"/>
            <a:ext cx="360040" cy="3234002"/>
          </a:xfrm>
          <a:prstGeom prst="downArrow">
            <a:avLst/>
          </a:prstGeom>
          <a:solidFill>
            <a:srgbClr val="00E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3035E-D6F4-27E2-2D54-5289C1B99237}"/>
              </a:ext>
            </a:extLst>
          </p:cNvPr>
          <p:cNvSpPr txBox="1"/>
          <p:nvPr/>
        </p:nvSpPr>
        <p:spPr>
          <a:xfrm>
            <a:off x="4884108" y="6114141"/>
            <a:ext cx="413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supply chain opportunity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1E68EBC-A90B-41D2-037D-17FBC367EE88}"/>
              </a:ext>
            </a:extLst>
          </p:cNvPr>
          <p:cNvSpPr/>
          <p:nvPr/>
        </p:nvSpPr>
        <p:spPr>
          <a:xfrm rot="8870226">
            <a:off x="4142930" y="4524527"/>
            <a:ext cx="353048" cy="1962298"/>
          </a:xfrm>
          <a:prstGeom prst="downArrow">
            <a:avLst/>
          </a:prstGeom>
          <a:solidFill>
            <a:srgbClr val="00E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5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882A1863-E6FF-4F27-ADE1-0A5D7E55DF3E}"/>
              </a:ext>
            </a:extLst>
          </p:cNvPr>
          <p:cNvSpPr txBox="1">
            <a:spLocks/>
          </p:cNvSpPr>
          <p:nvPr/>
        </p:nvSpPr>
        <p:spPr>
          <a:xfrm>
            <a:off x="1952625" y="4293096"/>
            <a:ext cx="6591647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/>
            <a:endParaRPr lang="en-GB" sz="2800" b="1">
              <a:solidFill>
                <a:srgbClr val="015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388886-2EC3-E63E-3F07-1F109687B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78" y="250943"/>
            <a:ext cx="9291037" cy="2436838"/>
          </a:xfrm>
        </p:spPr>
        <p:txBody>
          <a:bodyPr rtlCol="0">
            <a:normAutofit/>
          </a:bodyPr>
          <a:lstStyle/>
          <a:p>
            <a:r>
              <a:rPr lang="en-GB" sz="5400" b="1">
                <a:solidFill>
                  <a:srgbClr val="01524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Questions?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69ACE19-B12E-0989-58D1-E3726EA9F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2095" y="2910370"/>
            <a:ext cx="10027802" cy="32515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2400">
                <a:solidFill>
                  <a:srgbClr val="00C067"/>
                </a:solidFill>
                <a:latin typeface="Arial Bold"/>
                <a:cs typeface="Arial Bold"/>
              </a:rPr>
              <a:t>Carol Hustler, </a:t>
            </a:r>
            <a:r>
              <a:rPr lang="en-GB">
                <a:solidFill>
                  <a:srgbClr val="00C067"/>
                </a:solidFill>
                <a:latin typeface="Arial Bold"/>
                <a:cs typeface="Arial Bold"/>
              </a:rPr>
              <a:t>TEDs Friend Ltd</a:t>
            </a:r>
          </a:p>
          <a:p>
            <a:pPr marL="63500"/>
            <a:r>
              <a:rPr lang="en-GB" sz="2400" b="1" u="sng">
                <a:solidFill>
                  <a:srgbClr val="015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carol@tedsfriend.co.uk</a:t>
            </a:r>
            <a:endParaRPr lang="en-GB" sz="2400" b="1">
              <a:solidFill>
                <a:srgbClr val="015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00"/>
            <a:r>
              <a:rPr lang="en-GB" sz="2400" b="1">
                <a:solidFill>
                  <a:srgbClr val="015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 07791 045699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en-GB" sz="240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b="1">
              <a:solidFill>
                <a:schemeClr val="tx2"/>
              </a:solidFill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04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0" y="-26146"/>
            <a:ext cx="12191144" cy="5605670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C7B58-0EDE-4C9B-9C71-0BF55A9406AE}"/>
              </a:ext>
            </a:extLst>
          </p:cNvPr>
          <p:cNvSpPr/>
          <p:nvPr/>
        </p:nvSpPr>
        <p:spPr>
          <a:xfrm rot="3325405">
            <a:off x="-3233577" y="-5064373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092527-5C57-45EF-B046-FB43905E5028}"/>
              </a:ext>
            </a:extLst>
          </p:cNvPr>
          <p:cNvSpPr/>
          <p:nvPr/>
        </p:nvSpPr>
        <p:spPr>
          <a:xfrm rot="19319735">
            <a:off x="8666143" y="-6717425"/>
            <a:ext cx="8201877" cy="928837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2FEC577-2F47-4735-B8F6-86E3E367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506207" y="5561556"/>
            <a:ext cx="1778885" cy="1388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58991-C6CF-FB01-FDA3-00F9EADE009D}"/>
              </a:ext>
            </a:extLst>
          </p:cNvPr>
          <p:cNvSpPr txBox="1"/>
          <p:nvPr/>
        </p:nvSpPr>
        <p:spPr>
          <a:xfrm>
            <a:off x="8935546" y="5929772"/>
            <a:ext cx="3290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  <a:endParaRPr lang="en-US" sz="2000" b="1">
              <a:solidFill>
                <a:srgbClr val="00534B"/>
              </a:solidFill>
              <a:cs typeface="Calibri" panose="020F0502020204030204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064483A-F7DB-BCE4-6166-E6143E2C4C47}"/>
              </a:ext>
            </a:extLst>
          </p:cNvPr>
          <p:cNvSpPr txBox="1">
            <a:spLocks/>
          </p:cNvSpPr>
          <p:nvPr/>
        </p:nvSpPr>
        <p:spPr>
          <a:xfrm>
            <a:off x="894708" y="860555"/>
            <a:ext cx="8916812" cy="2862421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rgbClr val="CAE8D9"/>
                </a:solidFill>
                <a:latin typeface="Arial"/>
                <a:cs typeface="Arial"/>
              </a:rPr>
              <a:t>Session 2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Writing a 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successful bid</a:t>
            </a:r>
            <a:endParaRPr lang="en-US" sz="5400">
              <a:solidFill>
                <a:srgbClr val="00EA78"/>
              </a:solidFill>
              <a:cs typeface="Calibri Light"/>
            </a:endParaRPr>
          </a:p>
          <a:p>
            <a:endParaRPr lang="en-GB" b="1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F2590D-E5B1-640E-272F-15888B7CD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79655356-D507-FAEF-9519-63D33787337D}"/>
              </a:ext>
            </a:extLst>
          </p:cNvPr>
          <p:cNvSpPr txBox="1">
            <a:spLocks/>
          </p:cNvSpPr>
          <p:nvPr/>
        </p:nvSpPr>
        <p:spPr>
          <a:xfrm>
            <a:off x="6665541" y="2555821"/>
            <a:ext cx="3475986" cy="1837525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err="1">
                <a:solidFill>
                  <a:schemeClr val="bg1"/>
                </a:solidFill>
                <a:latin typeface="Arial"/>
                <a:cs typeface="Arial"/>
              </a:rPr>
              <a:t>Dewi</a:t>
            </a:r>
            <a:r>
              <a:rPr lang="en-GB" sz="2800" b="1">
                <a:solidFill>
                  <a:schemeClr val="bg1"/>
                </a:solidFill>
                <a:latin typeface="Arial"/>
                <a:cs typeface="Arial"/>
              </a:rPr>
              <a:t> Hughes</a:t>
            </a:r>
            <a:br>
              <a:rPr lang="en-GB" sz="2800" b="1">
                <a:solidFill>
                  <a:srgbClr val="00C067"/>
                </a:solidFill>
                <a:latin typeface="Arial"/>
                <a:cs typeface="Arial"/>
              </a:rPr>
            </a:br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Founder &amp; MD,</a:t>
            </a:r>
          </a:p>
          <a:p>
            <a:r>
              <a:rPr lang="en-GB" sz="2800" b="1" err="1">
                <a:solidFill>
                  <a:srgbClr val="00C067"/>
                </a:solidFill>
                <a:latin typeface="Arial"/>
                <a:cs typeface="Arial"/>
              </a:rPr>
              <a:t>Silverlock</a:t>
            </a:r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 Tenders</a:t>
            </a:r>
            <a:br>
              <a:rPr lang="en-GB" sz="2800" b="1">
                <a:solidFill>
                  <a:srgbClr val="00C067"/>
                </a:solidFill>
                <a:latin typeface="Arial"/>
                <a:cs typeface="Arial"/>
              </a:rPr>
            </a:br>
            <a:endParaRPr lang="en-GB" sz="48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92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09600" y="191858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My Background</a:t>
            </a:r>
          </a:p>
        </p:txBody>
      </p:sp>
      <p:sp>
        <p:nvSpPr>
          <p:cNvPr id="43010" name="Content Placeholder 8"/>
          <p:cNvSpPr>
            <a:spLocks noGrp="1"/>
          </p:cNvSpPr>
          <p:nvPr>
            <p:ph idx="1"/>
          </p:nvPr>
        </p:nvSpPr>
        <p:spPr>
          <a:xfrm>
            <a:off x="4196687" y="4467910"/>
            <a:ext cx="7554035" cy="1752600"/>
          </a:xfrm>
        </p:spPr>
        <p:txBody>
          <a:bodyPr/>
          <a:lstStyle/>
          <a:p>
            <a:pPr marL="514350" indent="-457200" eaLnBrk="1" hangingPunct="1">
              <a:buFont typeface="Wingdings" panose="05000000000000000000" pitchFamily="2" charset="2"/>
              <a:buChar char="Ø"/>
            </a:pPr>
            <a:r>
              <a:rPr lang="en-GB" sz="2400" i="1">
                <a:latin typeface="Arial" panose="020B0604020202020204" pitchFamily="34" charset="0"/>
                <a:cs typeface="Arial" panose="020B0604020202020204" pitchFamily="34" charset="0"/>
              </a:rPr>
              <a:t>12 years appraising bids for government finance</a:t>
            </a:r>
          </a:p>
          <a:p>
            <a:pPr marL="514350" indent="-457200" eaLnBrk="1" hangingPunct="1">
              <a:buFont typeface="Wingdings" panose="05000000000000000000" pitchFamily="2" charset="2"/>
              <a:buChar char="Ø"/>
            </a:pPr>
            <a:r>
              <a:rPr lang="en-GB" sz="2400" i="1">
                <a:latin typeface="Arial" panose="020B0604020202020204" pitchFamily="34" charset="0"/>
                <a:cs typeface="Arial" panose="020B0604020202020204" pitchFamily="34" charset="0"/>
              </a:rPr>
              <a:t>4 years writing for Government ministers</a:t>
            </a:r>
          </a:p>
          <a:p>
            <a:pPr marL="514350" indent="-457200" eaLnBrk="1" hangingPunct="1">
              <a:buFont typeface="Wingdings" panose="05000000000000000000" pitchFamily="2" charset="2"/>
              <a:buChar char="Ø"/>
            </a:pPr>
            <a:r>
              <a:rPr lang="en-GB" sz="2400" i="1">
                <a:latin typeface="Arial" panose="020B0604020202020204" pitchFamily="34" charset="0"/>
                <a:cs typeface="Arial" panose="020B0604020202020204" pitchFamily="34" charset="0"/>
              </a:rPr>
              <a:t>4 years managing large European programmes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4724400" y="1412640"/>
            <a:ext cx="6732896" cy="1752600"/>
          </a:xfrm>
        </p:spPr>
        <p:txBody>
          <a:bodyPr/>
          <a:lstStyle/>
          <a:p>
            <a:pPr eaLnBrk="1" hangingPunct="1"/>
            <a:endParaRPr lang="en-US" sz="2000">
              <a:latin typeface="Calibri" charset="0"/>
            </a:endParaRPr>
          </a:p>
          <a:p>
            <a:pPr marL="0" indent="0" eaLnBrk="1" hangingPunct="1">
              <a:buNone/>
            </a:pPr>
            <a:r>
              <a:rPr lang="en-US" b="1">
                <a:latin typeface="Arial Bold" panose="020B0704020202020204" pitchFamily="34" charset="0"/>
                <a:cs typeface="Arial Bold" panose="020B0704020202020204" pitchFamily="34" charset="0"/>
              </a:rPr>
              <a:t>years running </a:t>
            </a:r>
            <a:r>
              <a:rPr lang="en-US" b="1" err="1">
                <a:latin typeface="Arial Bold" panose="020B0704020202020204" pitchFamily="34" charset="0"/>
                <a:cs typeface="Arial Bold" panose="020B0704020202020204" pitchFamily="34" charset="0"/>
              </a:rPr>
              <a:t>Silverlock</a:t>
            </a:r>
            <a:r>
              <a:rPr lang="en-US" b="1">
                <a:latin typeface="Arial Bold" panose="020B0704020202020204" pitchFamily="34" charset="0"/>
                <a:cs typeface="Arial Bold" panose="020B0704020202020204" pitchFamily="34" charset="0"/>
              </a:rPr>
              <a:t> Tenders</a:t>
            </a:r>
          </a:p>
          <a:p>
            <a:pPr marL="0" indent="0" eaLnBrk="1" hangingPunct="1">
              <a:buNone/>
            </a:pPr>
            <a:endParaRPr lang="en-US" b="1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0" indent="0" eaLnBrk="1" hangingPunct="1">
              <a:buNone/>
            </a:pPr>
            <a:r>
              <a:rPr lang="en-US" b="1">
                <a:latin typeface="Arial Bold" panose="020B0704020202020204" pitchFamily="34" charset="0"/>
                <a:cs typeface="Arial Bold" panose="020B0704020202020204" pitchFamily="34" charset="0"/>
              </a:rPr>
              <a:t>years’ experience working for government (DTI &amp; GOEM)</a:t>
            </a:r>
          </a:p>
          <a:p>
            <a:pPr marL="0" indent="0" eaLnBrk="1" hangingPunct="1">
              <a:buNone/>
            </a:pPr>
            <a:endParaRPr lang="en-US" sz="2000">
              <a:latin typeface="Calibri" charset="0"/>
            </a:endParaRPr>
          </a:p>
        </p:txBody>
      </p:sp>
      <p:pic>
        <p:nvPicPr>
          <p:cNvPr id="3" name="Graphic 2" descr="Male profile outline">
            <a:extLst>
              <a:ext uri="{FF2B5EF4-FFF2-40B4-BE49-F238E27FC236}">
                <a16:creationId xmlns:a16="http://schemas.microsoft.com/office/drawing/2014/main" id="{D6F41D14-B879-637A-6E9A-EA8E83A75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019" y="2192220"/>
            <a:ext cx="2583873" cy="25838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A6BE34C-DA23-4250-BDF1-47711A980DE4}"/>
              </a:ext>
            </a:extLst>
          </p:cNvPr>
          <p:cNvSpPr/>
          <p:nvPr/>
        </p:nvSpPr>
        <p:spPr>
          <a:xfrm>
            <a:off x="3473355" y="1735020"/>
            <a:ext cx="914400" cy="91440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13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4DD080-AECB-5AA9-EC19-ADD6A9A0752A}"/>
              </a:ext>
            </a:extLst>
          </p:cNvPr>
          <p:cNvSpPr/>
          <p:nvPr/>
        </p:nvSpPr>
        <p:spPr>
          <a:xfrm>
            <a:off x="3473355" y="2878840"/>
            <a:ext cx="914400" cy="91440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066021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137343"/>
            <a:ext cx="3477904" cy="1143000"/>
          </a:xfrm>
        </p:spPr>
        <p:txBody>
          <a:bodyPr/>
          <a:lstStyle/>
          <a:p>
            <a:r>
              <a:rPr lang="en-GB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28" y="1291228"/>
            <a:ext cx="11188917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>
                <a:solidFill>
                  <a:schemeClr val="bg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One of the main tender and bid writing companies in the UK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2800">
                <a:solidFill>
                  <a:schemeClr val="bg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Client industries include: </a:t>
            </a:r>
          </a:p>
          <a:p>
            <a:pPr marL="0" indent="0">
              <a:buNone/>
            </a:pPr>
            <a:endParaRPr lang="en-GB" sz="28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0" indent="0">
              <a:buNone/>
            </a:pPr>
            <a:endParaRPr lang="en-GB" sz="2800">
              <a:solidFill>
                <a:schemeClr val="bg2"/>
              </a:solidFill>
            </a:endParaRPr>
          </a:p>
          <a:p>
            <a:endParaRPr lang="en-GB" sz="2800">
              <a:solidFill>
                <a:schemeClr val="bg2"/>
              </a:solidFill>
            </a:endParaRPr>
          </a:p>
        </p:txBody>
      </p:sp>
      <p:pic>
        <p:nvPicPr>
          <p:cNvPr id="4" name="Picture 3" descr="A picture containing graphics, font, graphic design, clipart&#10;&#10;Description automatically generated">
            <a:extLst>
              <a:ext uri="{FF2B5EF4-FFF2-40B4-BE49-F238E27FC236}">
                <a16:creationId xmlns:a16="http://schemas.microsoft.com/office/drawing/2014/main" id="{21692374-71EC-4D44-8519-3E58116AF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30" y="5732343"/>
            <a:ext cx="2346539" cy="860187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1CEE988-A50E-2726-4D2D-14F9759EC62C}"/>
              </a:ext>
            </a:extLst>
          </p:cNvPr>
          <p:cNvGraphicFramePr/>
          <p:nvPr/>
        </p:nvGraphicFramePr>
        <p:xfrm>
          <a:off x="436728" y="2640767"/>
          <a:ext cx="10972802" cy="331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38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26" y="2402029"/>
            <a:ext cx="2685810" cy="492990"/>
          </a:xfrm>
        </p:spPr>
        <p:txBody>
          <a:bodyPr wrap="square" anchor="b"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Why bother?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115" y="753628"/>
            <a:ext cx="7545339" cy="2904258"/>
          </a:xfrm>
        </p:spPr>
        <p:txBody>
          <a:bodyPr wrap="square" anchor="t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Sales are the lifeblood of any business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tendering is the norm in your industry, then it is vital to do it well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Without regular sales, your business will fail</a:t>
            </a:r>
          </a:p>
          <a:p>
            <a:endParaRPr lang="en-US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endParaRPr lang="en-US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5D59A08-350B-6AB2-29AB-28AD9365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pic>
        <p:nvPicPr>
          <p:cNvPr id="5" name="Graphic 4" descr="Help outline">
            <a:extLst>
              <a:ext uri="{FF2B5EF4-FFF2-40B4-BE49-F238E27FC236}">
                <a16:creationId xmlns:a16="http://schemas.microsoft.com/office/drawing/2014/main" id="{9194C72F-488F-95B1-3C07-28746B380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2051" y="826364"/>
            <a:ext cx="1542761" cy="15427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2FE064-F40A-7A26-26F6-FD6C7F32A40F}"/>
              </a:ext>
            </a:extLst>
          </p:cNvPr>
          <p:cNvCxnSpPr/>
          <p:nvPr/>
        </p:nvCxnSpPr>
        <p:spPr>
          <a:xfrm>
            <a:off x="646545" y="4091709"/>
            <a:ext cx="1099127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76CF23-0F89-45C6-AC48-FDB82C7D1867}"/>
              </a:ext>
            </a:extLst>
          </p:cNvPr>
          <p:cNvSpPr txBox="1"/>
          <p:nvPr/>
        </p:nvSpPr>
        <p:spPr>
          <a:xfrm>
            <a:off x="3436336" y="4811346"/>
            <a:ext cx="84693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Organisations need to invest in bid writing staff, resource, training, procedures &amp; material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E940B8-4BBD-4C6C-E421-D34700D068AD}"/>
              </a:ext>
            </a:extLst>
          </p:cNvPr>
          <p:cNvSpPr txBox="1">
            <a:spLocks/>
          </p:cNvSpPr>
          <p:nvPr/>
        </p:nvSpPr>
        <p:spPr bwMode="auto">
          <a:xfrm>
            <a:off x="750526" y="5041905"/>
            <a:ext cx="2685810" cy="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Implication:</a:t>
            </a:r>
          </a:p>
        </p:txBody>
      </p:sp>
    </p:spTree>
    <p:extLst>
      <p:ext uri="{BB962C8B-B14F-4D97-AF65-F5344CB8AC3E}">
        <p14:creationId xmlns:p14="http://schemas.microsoft.com/office/powerpoint/2010/main" val="281298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7" y="471326"/>
            <a:ext cx="11020426" cy="1143000"/>
          </a:xfrm>
        </p:spPr>
        <p:txBody>
          <a:bodyPr/>
          <a:lstStyle/>
          <a:p>
            <a:pPr algn="l">
              <a:defRPr/>
            </a:pPr>
            <a:r>
              <a:rPr lang="en-US" sz="4000">
                <a:solidFill>
                  <a:schemeClr val="bg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1. W</a:t>
            </a:r>
            <a:r>
              <a:rPr lang="en-GB" sz="4000">
                <a:solidFill>
                  <a:schemeClr val="bg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hat are public sector organisations looking for?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C2918F-F311-BC55-FD11-8549A04E0B3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4461614"/>
              </p:ext>
            </p:extLst>
          </p:nvPr>
        </p:nvGraphicFramePr>
        <p:xfrm>
          <a:off x="-1" y="1724596"/>
          <a:ext cx="11618259" cy="446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D46E11-A463-7BE1-58BD-8AEDB4125C63}"/>
              </a:ext>
            </a:extLst>
          </p:cNvPr>
          <p:cNvSpPr txBox="1">
            <a:spLocks/>
          </p:cNvSpPr>
          <p:nvPr/>
        </p:nvSpPr>
        <p:spPr bwMode="auto">
          <a:xfrm>
            <a:off x="7118537" y="2277782"/>
            <a:ext cx="4208930" cy="427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34B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6" name="Graphic 5" descr="Magnifying glass with solid fill">
            <a:extLst>
              <a:ext uri="{FF2B5EF4-FFF2-40B4-BE49-F238E27FC236}">
                <a16:creationId xmlns:a16="http://schemas.microsoft.com/office/drawing/2014/main" id="{5E15DF5E-E122-3BA0-04D3-06D2DA06C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3953" y="5158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EFF89BD-D441-3439-0AD6-E7DC21716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359890"/>
              </p:ext>
            </p:extLst>
          </p:nvPr>
        </p:nvGraphicFramePr>
        <p:xfrm>
          <a:off x="1102519" y="1323395"/>
          <a:ext cx="9591242" cy="499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E769E43-8F63-1937-D995-1BECAFB4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8806" y="641364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8982A3-97D2-98A6-7D94-A17894BEDF4E}"/>
              </a:ext>
            </a:extLst>
          </p:cNvPr>
          <p:cNvSpPr txBox="1">
            <a:spLocks/>
          </p:cNvSpPr>
          <p:nvPr/>
        </p:nvSpPr>
        <p:spPr bwMode="auto">
          <a:xfrm>
            <a:off x="387927" y="-93663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2. W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hat basic requirements do you need?</a:t>
            </a:r>
          </a:p>
        </p:txBody>
      </p:sp>
    </p:spTree>
    <p:extLst>
      <p:ext uri="{BB962C8B-B14F-4D97-AF65-F5344CB8AC3E}">
        <p14:creationId xmlns:p14="http://schemas.microsoft.com/office/powerpoint/2010/main" val="1454214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939" y="1312078"/>
            <a:ext cx="11166763" cy="3867057"/>
          </a:xfrm>
        </p:spPr>
        <p:txBody>
          <a:bodyPr/>
          <a:lstStyle/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  What is the competition going to be like?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  Can you realistically win?</a:t>
            </a:r>
          </a:p>
          <a:p>
            <a:pPr lvl="3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i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  Is there a strong incumbent?</a:t>
            </a:r>
          </a:p>
          <a:p>
            <a:pPr lvl="3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i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  How long have you been in business?</a:t>
            </a:r>
          </a:p>
          <a:p>
            <a:pPr lvl="3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i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  Do you have good examples to include?</a:t>
            </a:r>
          </a:p>
          <a:p>
            <a:pPr lvl="3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i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  Can you provide strong answers for the ITT?</a:t>
            </a:r>
            <a:endParaRPr lang="en-GB" i="1">
              <a:solidFill>
                <a:schemeClr val="bg2"/>
              </a:solidFill>
              <a:latin typeface="Arial"/>
              <a:ea typeface="ＭＳ Ｐゴシック"/>
              <a:cs typeface="Arial"/>
            </a:endParaRP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   Is it worth winning?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   Do you have the skills in writing and bid management?</a:t>
            </a:r>
          </a:p>
          <a:p>
            <a:pPr marL="457200" lvl="1" indent="0" eaLnBrk="1" hangingPunct="1">
              <a:lnSpc>
                <a:spcPct val="150000"/>
              </a:lnSpc>
              <a:buNone/>
            </a:pPr>
            <a:r>
              <a:rPr lang="en-US" sz="2000" i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It typically takes us 24- 80 hours to produce a strong bid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i="1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36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6124C-360A-A736-B6D5-2B086E7C76B7}"/>
              </a:ext>
            </a:extLst>
          </p:cNvPr>
          <p:cNvSpPr txBox="1">
            <a:spLocks/>
          </p:cNvSpPr>
          <p:nvPr/>
        </p:nvSpPr>
        <p:spPr bwMode="auto">
          <a:xfrm>
            <a:off x="295564" y="-94962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3. 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Carefully weigh up your decision to bid</a:t>
            </a:r>
          </a:p>
        </p:txBody>
      </p:sp>
      <p:pic>
        <p:nvPicPr>
          <p:cNvPr id="7" name="Graphic 6" descr="Scales of justice outline">
            <a:extLst>
              <a:ext uri="{FF2B5EF4-FFF2-40B4-BE49-F238E27FC236}">
                <a16:creationId xmlns:a16="http://schemas.microsoft.com/office/drawing/2014/main" id="{B338CC91-8841-4FB0-2EED-5807C519C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6300" y="2219325"/>
            <a:ext cx="1866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818" y="5785363"/>
            <a:ext cx="4488873" cy="325581"/>
          </a:xfrm>
        </p:spPr>
        <p:txBody>
          <a:bodyPr/>
          <a:lstStyle/>
          <a:p>
            <a:pPr marL="457200" lvl="1" indent="0">
              <a:buNone/>
            </a:pPr>
            <a:r>
              <a:rPr lang="en-US" sz="1600" i="1">
                <a:latin typeface="Arial" panose="020B0604020202020204" pitchFamily="34" charset="0"/>
                <a:cs typeface="Arial" panose="020B0604020202020204" pitchFamily="34" charset="0"/>
              </a:rPr>
              <a:t>Is there a box with a word limit and no formatting? </a:t>
            </a:r>
          </a:p>
          <a:p>
            <a:pPr marL="457200" lvl="1" indent="0">
              <a:buNone/>
            </a:pPr>
            <a:r>
              <a:rPr lang="en-US" sz="1600" i="1">
                <a:latin typeface="Arial" panose="020B0604020202020204" pitchFamily="34" charset="0"/>
                <a:cs typeface="Arial" panose="020B0604020202020204" pitchFamily="34" charset="0"/>
              </a:rPr>
              <a:t>Does it require a PDF attachment?</a:t>
            </a:r>
            <a:endParaRPr lang="en-GB" sz="1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29EE0-6C6E-0ED7-69E6-CAE275832A22}"/>
              </a:ext>
            </a:extLst>
          </p:cNvPr>
          <p:cNvSpPr txBox="1">
            <a:spLocks/>
          </p:cNvSpPr>
          <p:nvPr/>
        </p:nvSpPr>
        <p:spPr bwMode="auto">
          <a:xfrm>
            <a:off x="329478" y="-110034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4. 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Using tender portals effectively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B30FA12-032A-8DD0-4C97-DC034D1D98F7}"/>
              </a:ext>
            </a:extLst>
          </p:cNvPr>
          <p:cNvGraphicFramePr/>
          <p:nvPr/>
        </p:nvGraphicFramePr>
        <p:xfrm>
          <a:off x="1884218" y="394855"/>
          <a:ext cx="14879781" cy="540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0FE2662-5340-95F5-3C1B-C4B290ADA7D4}"/>
              </a:ext>
            </a:extLst>
          </p:cNvPr>
          <p:cNvSpPr txBox="1"/>
          <p:nvPr/>
        </p:nvSpPr>
        <p:spPr>
          <a:xfrm>
            <a:off x="1884218" y="3200401"/>
            <a:ext cx="3297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 get all the Q&amp;A material and see any changes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A4DEC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A4DEC7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7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D5C737F-959B-4F55-AA11-5E7AF5CCA1F3}"/>
              </a:ext>
            </a:extLst>
          </p:cNvPr>
          <p:cNvSpPr/>
          <p:nvPr/>
        </p:nvSpPr>
        <p:spPr>
          <a:xfrm rot="4320000">
            <a:off x="-5299120" y="-2795036"/>
            <a:ext cx="9607492" cy="11268869"/>
          </a:xfrm>
          <a:prstGeom prst="ellipse">
            <a:avLst/>
          </a:prstGeom>
          <a:noFill/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4FB200-E348-4489-9A44-B40B02B1FC25}"/>
              </a:ext>
            </a:extLst>
          </p:cNvPr>
          <p:cNvSpPr/>
          <p:nvPr/>
        </p:nvSpPr>
        <p:spPr>
          <a:xfrm rot="17940000">
            <a:off x="7647296" y="-4239283"/>
            <a:ext cx="8201877" cy="9288379"/>
          </a:xfrm>
          <a:prstGeom prst="ellipse">
            <a:avLst/>
          </a:prstGeom>
          <a:noFill/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C7EAB31-01FB-95EF-0DD3-40355CAD59CD}"/>
              </a:ext>
            </a:extLst>
          </p:cNvPr>
          <p:cNvSpPr txBox="1">
            <a:spLocks/>
          </p:cNvSpPr>
          <p:nvPr/>
        </p:nvSpPr>
        <p:spPr>
          <a:xfrm>
            <a:off x="635579" y="1296531"/>
            <a:ext cx="10772087" cy="8070000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8000" b="1">
                <a:solidFill>
                  <a:srgbClr val="00534B"/>
                </a:solidFill>
                <a:latin typeface="Arial"/>
                <a:cs typeface="Arial"/>
              </a:rPr>
              <a:t>Housekeeping</a:t>
            </a:r>
            <a:endParaRPr lang="en-US" sz="8000" b="1">
              <a:solidFill>
                <a:srgbClr val="000000"/>
              </a:solidFill>
              <a:latin typeface="Calibri Light" panose="020F0302020204030204"/>
              <a:cs typeface="Calibri Light" panose="020F0302020204030204"/>
            </a:endParaRPr>
          </a:p>
          <a:p>
            <a:pPr>
              <a:lnSpc>
                <a:spcPct val="150000"/>
              </a:lnSpc>
            </a:pPr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sz="1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en-GB" sz="1800" b="1" i="0" u="sng" strike="noStrike">
                <a:solidFill>
                  <a:srgbClr val="01524B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@MayorofLondon</a:t>
            </a:r>
            <a:r>
              <a:rPr lang="en-GB" sz="1800" b="1" i="0">
                <a:solidFill>
                  <a:srgbClr val="01524B"/>
                </a:solidFill>
                <a:effectLst/>
                <a:latin typeface="Arial" panose="020B0604020202020204" pitchFamily="34" charset="0"/>
              </a:rPr>
              <a:t>   </a:t>
            </a:r>
            <a:endParaRPr lang="en-GB" sz="1200" b="1" i="0">
              <a:solidFill>
                <a:srgbClr val="01524B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en-GB" sz="1800" b="1" i="0" u="sng" strike="noStrike">
                <a:solidFill>
                  <a:srgbClr val="01524B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@ldn_gov</a:t>
            </a:r>
            <a:r>
              <a:rPr lang="en-GB" sz="1800" b="1" i="0">
                <a:solidFill>
                  <a:srgbClr val="01524B"/>
                </a:solidFill>
                <a:effectLst/>
                <a:latin typeface="Arial" panose="020B0604020202020204" pitchFamily="34" charset="0"/>
              </a:rPr>
              <a:t>  </a:t>
            </a:r>
          </a:p>
          <a:p>
            <a:pPr algn="just" rtl="0" fontAlgn="base"/>
            <a:endParaRPr lang="en-GB" sz="1800">
              <a:solidFill>
                <a:srgbClr val="01524B"/>
              </a:solidFill>
              <a:latin typeface="Arial" panose="020B0604020202020204" pitchFamily="34" charset="0"/>
            </a:endParaRPr>
          </a:p>
          <a:p>
            <a:pPr algn="just" rtl="0" fontAlgn="base"/>
            <a:r>
              <a:rPr lang="en-GB" sz="1800" b="1" i="0">
                <a:solidFill>
                  <a:srgbClr val="01524B"/>
                </a:solidFill>
                <a:effectLst/>
                <a:latin typeface="Arial" panose="020B0604020202020204" pitchFamily="34" charset="0"/>
              </a:rPr>
              <a:t>#LAIN #LondonAnchors </a:t>
            </a:r>
          </a:p>
          <a:p>
            <a:pPr algn="just" rtl="0" fontAlgn="base"/>
            <a:endParaRPr lang="en-GB" sz="1800" b="1">
              <a:solidFill>
                <a:srgbClr val="01524B"/>
              </a:solidFill>
              <a:latin typeface="Arial" panose="020B0604020202020204" pitchFamily="34" charset="0"/>
            </a:endParaRPr>
          </a:p>
          <a:p>
            <a:pPr algn="just" rtl="0" fontAlgn="base"/>
            <a:endParaRPr lang="en-GB" sz="1800" b="1" i="0">
              <a:solidFill>
                <a:srgbClr val="00C067"/>
              </a:solidFill>
              <a:effectLst/>
              <a:latin typeface="Arial" panose="020B0604020202020204" pitchFamily="34" charset="0"/>
            </a:endParaRPr>
          </a:p>
          <a:p>
            <a:pPr algn="just" rtl="0" fontAlgn="base"/>
            <a:endParaRPr lang="en-GB" sz="1800" b="1">
              <a:solidFill>
                <a:srgbClr val="00C067"/>
              </a:solidFill>
              <a:latin typeface="Arial" panose="020B0604020202020204" pitchFamily="34" charset="0"/>
            </a:endParaRPr>
          </a:p>
          <a:p>
            <a:pPr algn="just" rtl="0" fontAlgn="base"/>
            <a:r>
              <a:rPr lang="en-GB" sz="1800" b="1" i="0">
                <a:solidFill>
                  <a:srgbClr val="00C067"/>
                </a:solidFill>
                <a:effectLst/>
                <a:latin typeface="Arial" panose="020B0604020202020204" pitchFamily="34" charset="0"/>
              </a:rPr>
              <a:t>Connect. Be inspired. Take action </a:t>
            </a:r>
            <a:endParaRPr lang="en-GB" sz="1200" b="1" i="0">
              <a:solidFill>
                <a:srgbClr val="00C067"/>
              </a:solidFill>
              <a:effectLst/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GB" sz="3200">
              <a:solidFill>
                <a:srgbClr val="00C067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GB" sz="3200">
              <a:solidFill>
                <a:srgbClr val="00C067"/>
              </a:solidFill>
              <a:latin typeface="Arial"/>
              <a:cs typeface="Arial"/>
            </a:endParaRPr>
          </a:p>
          <a:p>
            <a:endParaRPr lang="en-GB" b="1">
              <a:solidFill>
                <a:srgbClr val="00C067"/>
              </a:solidFill>
              <a:latin typeface="Arial"/>
              <a:cs typeface="Arial"/>
            </a:endParaRPr>
          </a:p>
          <a:p>
            <a:endParaRPr lang="en-GB" b="1">
              <a:solidFill>
                <a:srgbClr val="00C067"/>
              </a:solidFill>
              <a:latin typeface="Arial"/>
              <a:cs typeface="Arial"/>
            </a:endParaRPr>
          </a:p>
          <a:p>
            <a:r>
              <a:rPr lang="en-GB" sz="8000" b="1">
                <a:solidFill>
                  <a:srgbClr val="00534B"/>
                </a:solidFill>
                <a:latin typeface="Arial"/>
                <a:cs typeface="Arial"/>
              </a:rPr>
              <a:t> </a:t>
            </a:r>
            <a:r>
              <a:rPr lang="en-GB" sz="3200" b="1">
                <a:solidFill>
                  <a:srgbClr val="00534B"/>
                </a:solidFill>
                <a:latin typeface="Arial"/>
                <a:cs typeface="Arial"/>
              </a:rPr>
              <a:t> </a:t>
            </a:r>
            <a:endParaRPr lang="en-US">
              <a:cs typeface="Calibri Light"/>
            </a:endParaRPr>
          </a:p>
        </p:txBody>
      </p:sp>
      <p:pic>
        <p:nvPicPr>
          <p:cNvPr id="6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F8BDE7C-1B9A-AB0F-F9BA-62458F80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9"/>
          <a:stretch/>
        </p:blipFill>
        <p:spPr bwMode="auto">
          <a:xfrm>
            <a:off x="9121894" y="133"/>
            <a:ext cx="3068985" cy="20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C3CA568-46BE-4E29-9413-A688EE141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03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61" y="1665369"/>
            <a:ext cx="10780278" cy="3867057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en-GB" sz="2800" i="1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Skills: writing, organisational, interpersonal</a:t>
            </a:r>
          </a:p>
          <a:p>
            <a:pPr marL="0" lvl="0" indent="0">
              <a:lnSpc>
                <a:spcPct val="150000"/>
              </a:lnSpc>
              <a:buNone/>
            </a:pPr>
            <a:endParaRPr lang="en-GB" sz="80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2"/>
                </a:solidFill>
                <a:latin typeface="Arial Bold"/>
                <a:ea typeface="ＭＳ Ｐゴシック"/>
                <a:cs typeface="Arial Bold"/>
              </a:rPr>
              <a:t>  Give someone (with the right skills) authority to manage the process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2"/>
                </a:solidFill>
                <a:latin typeface="Arial Bold"/>
                <a:ea typeface="ＭＳ Ｐゴシック"/>
                <a:cs typeface="Arial Bold"/>
              </a:rPr>
              <a:t>  Allocate a senior manager to oversee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>
                <a:solidFill>
                  <a:schemeClr val="bg2"/>
                </a:solidFill>
                <a:latin typeface="Arial Bold"/>
                <a:ea typeface="ＭＳ Ｐゴシック"/>
                <a:cs typeface="Arial Bold"/>
              </a:rPr>
              <a:t>  Produce a realistic time plan - and stick to it!</a:t>
            </a:r>
          </a:p>
          <a:p>
            <a:pPr marL="0" indent="0">
              <a:lnSpc>
                <a:spcPct val="150000"/>
              </a:lnSpc>
              <a:buNone/>
            </a:pPr>
            <a:endParaRPr lang="en-GB" sz="800" i="1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800" b="1" i="1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Be prepared: </a:t>
            </a:r>
            <a:r>
              <a:rPr lang="en-GB" sz="2800" i="1">
                <a:solidFill>
                  <a:schemeClr val="tx2"/>
                </a:solidFill>
                <a:latin typeface="Arial Bold"/>
                <a:ea typeface="ＭＳ Ｐゴシック"/>
                <a:cs typeface="Arial Bold"/>
              </a:rPr>
              <a:t>as the deadline approaches, people panic and mistakes happen!</a:t>
            </a:r>
          </a:p>
          <a:p>
            <a:pPr marL="457200" lvl="1" indent="0" eaLnBrk="1" hangingPunct="1">
              <a:lnSpc>
                <a:spcPct val="150000"/>
              </a:lnSpc>
              <a:buNone/>
            </a:pPr>
            <a:endParaRPr lang="en-GB" i="1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360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6124C-360A-A736-B6D5-2B086E7C76B7}"/>
              </a:ext>
            </a:extLst>
          </p:cNvPr>
          <p:cNvSpPr txBox="1">
            <a:spLocks/>
          </p:cNvSpPr>
          <p:nvPr/>
        </p:nvSpPr>
        <p:spPr bwMode="auto">
          <a:xfrm>
            <a:off x="345571" y="0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5. Planning and managing bid writing</a:t>
            </a:r>
          </a:p>
        </p:txBody>
      </p:sp>
      <p:pic>
        <p:nvPicPr>
          <p:cNvPr id="5" name="Graphic 4" descr="Checklist with solid fill">
            <a:extLst>
              <a:ext uri="{FF2B5EF4-FFF2-40B4-BE49-F238E27FC236}">
                <a16:creationId xmlns:a16="http://schemas.microsoft.com/office/drawing/2014/main" id="{5FE8FAAD-6664-526A-1C5C-8406ADA8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8033" y="398184"/>
            <a:ext cx="1692053" cy="16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054" y="2743200"/>
            <a:ext cx="5705475" cy="1143000"/>
          </a:xfrm>
        </p:spPr>
        <p:txBody>
          <a:bodyPr wrap="square" anchor="ctr">
            <a:noAutofit/>
          </a:bodyPr>
          <a:lstStyle/>
          <a:p>
            <a:r>
              <a:rPr lang="en-GB">
                <a:solidFill>
                  <a:schemeClr val="bg2"/>
                </a:solidFill>
                <a:latin typeface="Arial Bold"/>
                <a:ea typeface="ＭＳ Ｐゴシック"/>
                <a:cs typeface="Arial Bold"/>
              </a:rPr>
              <a:t>Example </a:t>
            </a:r>
            <a:br>
              <a:rPr lang="en-GB">
                <a:solidFill>
                  <a:schemeClr val="bg2"/>
                </a:solidFill>
                <a:latin typeface="Arial Bold"/>
                <a:ea typeface="ＭＳ Ｐゴシック"/>
                <a:cs typeface="Arial Bold"/>
              </a:rPr>
            </a:br>
            <a:r>
              <a:rPr lang="en-GB">
                <a:solidFill>
                  <a:schemeClr val="bg2"/>
                </a:solidFill>
                <a:latin typeface="Arial Bold"/>
                <a:ea typeface="ＭＳ Ｐゴシック"/>
                <a:cs typeface="Arial Bold"/>
              </a:rPr>
              <a:t>time plan</a:t>
            </a:r>
          </a:p>
        </p:txBody>
      </p:sp>
      <p:pic>
        <p:nvPicPr>
          <p:cNvPr id="4" name="Content Placeholder 3" descr="Example of draft timeplan.jpe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" b="-4"/>
          <a:stretch/>
        </p:blipFill>
        <p:spPr>
          <a:xfrm>
            <a:off x="5380248" y="742950"/>
            <a:ext cx="6391497" cy="5372099"/>
          </a:xfrm>
          <a:solidFill>
            <a:srgbClr val="A4DEC7"/>
          </a:solidFill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E0A9218-C1E5-65D9-FC88-1C31AC51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</p:spTree>
    <p:extLst>
      <p:ext uri="{BB962C8B-B14F-4D97-AF65-F5344CB8AC3E}">
        <p14:creationId xmlns:p14="http://schemas.microsoft.com/office/powerpoint/2010/main" val="873822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029EE0-6C6E-0ED7-69E6-CAE275832A22}"/>
              </a:ext>
            </a:extLst>
          </p:cNvPr>
          <p:cNvSpPr txBox="1">
            <a:spLocks/>
          </p:cNvSpPr>
          <p:nvPr/>
        </p:nvSpPr>
        <p:spPr bwMode="auto">
          <a:xfrm>
            <a:off x="329478" y="-110034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6. 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Research the buyer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A6993AC-E682-3941-C63C-93F91F8F1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764933"/>
              </p:ext>
            </p:extLst>
          </p:nvPr>
        </p:nvGraphicFramePr>
        <p:xfrm>
          <a:off x="798740" y="-678873"/>
          <a:ext cx="10397836" cy="6013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C612CB2-3A4D-9F60-2266-722B04B81AFF}"/>
              </a:ext>
            </a:extLst>
          </p:cNvPr>
          <p:cNvSpPr txBox="1"/>
          <p:nvPr/>
        </p:nvSpPr>
        <p:spPr>
          <a:xfrm>
            <a:off x="1250849" y="3237753"/>
            <a:ext cx="2092036" cy="101566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Values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Objectives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Ideal solution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88E2D22-0A2C-C62B-FE0F-E8D139E90174}"/>
              </a:ext>
            </a:extLst>
          </p:cNvPr>
          <p:cNvSpPr/>
          <p:nvPr/>
        </p:nvSpPr>
        <p:spPr>
          <a:xfrm rot="1629733">
            <a:off x="5315625" y="3381183"/>
            <a:ext cx="172579" cy="158158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EA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65FBB-37DC-4C6C-7060-38265FE2AFA6}"/>
              </a:ext>
            </a:extLst>
          </p:cNvPr>
          <p:cNvSpPr txBox="1"/>
          <p:nvPr/>
        </p:nvSpPr>
        <p:spPr>
          <a:xfrm>
            <a:off x="995424" y="5182985"/>
            <a:ext cx="4560249" cy="1015663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Look at ITT, website, internal meeting notes, press coverage, speak to other suppliers</a:t>
            </a:r>
            <a:r>
              <a:rPr lang="en-GB" sz="2000">
                <a:solidFill>
                  <a:srgbClr val="00534B"/>
                </a:solidFill>
                <a:latin typeface="Arial"/>
                <a:ea typeface="ＭＳ Ｐゴシック"/>
                <a:cs typeface="Arial"/>
              </a:rPr>
              <a:t> and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former employees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C2D00-A62C-00BB-86AB-A68E5D406479}"/>
              </a:ext>
            </a:extLst>
          </p:cNvPr>
          <p:cNvSpPr txBox="1"/>
          <p:nvPr/>
        </p:nvSpPr>
        <p:spPr>
          <a:xfrm>
            <a:off x="6954982" y="5197106"/>
            <a:ext cx="4241594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Find out who current supplier is &amp; how they are performing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534B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90F341D-86E4-2187-9BA4-F0BFB1410177}"/>
              </a:ext>
            </a:extLst>
          </p:cNvPr>
          <p:cNvSpPr/>
          <p:nvPr/>
        </p:nvSpPr>
        <p:spPr>
          <a:xfrm rot="20148952">
            <a:off x="6706055" y="3394946"/>
            <a:ext cx="172579" cy="158158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EA7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755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pic>
        <p:nvPicPr>
          <p:cNvPr id="6" name="Graphic 5" descr="Group with solid fill">
            <a:extLst>
              <a:ext uri="{FF2B5EF4-FFF2-40B4-BE49-F238E27FC236}">
                <a16:creationId xmlns:a16="http://schemas.microsoft.com/office/drawing/2014/main" id="{D2B729A1-5DA1-E147-A957-242476623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0195" y="2098965"/>
            <a:ext cx="3179618" cy="317961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788C71-3A12-9F29-D891-DB2DADC30B77}"/>
              </a:ext>
            </a:extLst>
          </p:cNvPr>
          <p:cNvSpPr txBox="1">
            <a:spLocks/>
          </p:cNvSpPr>
          <p:nvPr/>
        </p:nvSpPr>
        <p:spPr bwMode="auto">
          <a:xfrm>
            <a:off x="484187" y="610807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7. Drawing on the skills &amp; knowledge of your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17FE7-2811-27DC-57BA-C94F91631380}"/>
              </a:ext>
            </a:extLst>
          </p:cNvPr>
          <p:cNvSpPr txBox="1"/>
          <p:nvPr/>
        </p:nvSpPr>
        <p:spPr>
          <a:xfrm>
            <a:off x="609600" y="2098965"/>
            <a:ext cx="7758546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Discuss your solution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within your 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organisation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Share knowledge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on the buyer e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.g.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what is important to them)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534B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Allocate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tasks and deadlines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Discuss the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priority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of the bid writing work​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Provide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advice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on what to focus on and how to draft answers</a:t>
            </a:r>
          </a:p>
        </p:txBody>
      </p:sp>
    </p:spTree>
    <p:extLst>
      <p:ext uri="{BB962C8B-B14F-4D97-AF65-F5344CB8AC3E}">
        <p14:creationId xmlns:p14="http://schemas.microsoft.com/office/powerpoint/2010/main" val="2105990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788C71-3A12-9F29-D891-DB2DADC30B77}"/>
              </a:ext>
            </a:extLst>
          </p:cNvPr>
          <p:cNvSpPr txBox="1">
            <a:spLocks/>
          </p:cNvSpPr>
          <p:nvPr/>
        </p:nvSpPr>
        <p:spPr bwMode="auto">
          <a:xfrm>
            <a:off x="484187" y="-26669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8. Producing excellent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17FE7-2811-27DC-57BA-C94F91631380}"/>
              </a:ext>
            </a:extLst>
          </p:cNvPr>
          <p:cNvSpPr txBox="1"/>
          <p:nvPr/>
        </p:nvSpPr>
        <p:spPr>
          <a:xfrm>
            <a:off x="788554" y="1447800"/>
            <a:ext cx="10614891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C06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Comply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with what’s required – both in the ITT and in the specification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Answer the questions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asked 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Provide recent, relevant, strong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examples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Provide answers that 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“Meet all requirements with significant added value” -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buyer can see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extra benefits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that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go beyond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was asked for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A4DEC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C06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DON’T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   Make ‘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hollow statements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 – e.g. customer service is our top priority</a:t>
            </a:r>
          </a:p>
        </p:txBody>
      </p:sp>
    </p:spTree>
    <p:extLst>
      <p:ext uri="{BB962C8B-B14F-4D97-AF65-F5344CB8AC3E}">
        <p14:creationId xmlns:p14="http://schemas.microsoft.com/office/powerpoint/2010/main" val="420505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788C71-3A12-9F29-D891-DB2DADC30B77}"/>
              </a:ext>
            </a:extLst>
          </p:cNvPr>
          <p:cNvSpPr txBox="1">
            <a:spLocks/>
          </p:cNvSpPr>
          <p:nvPr/>
        </p:nvSpPr>
        <p:spPr bwMode="auto">
          <a:xfrm>
            <a:off x="484187" y="-26669"/>
            <a:ext cx="11020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9. How to write 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17FE7-2811-27DC-57BA-C94F91631380}"/>
              </a:ext>
            </a:extLst>
          </p:cNvPr>
          <p:cNvSpPr txBox="1"/>
          <p:nvPr/>
        </p:nvSpPr>
        <p:spPr>
          <a:xfrm>
            <a:off x="788554" y="1358701"/>
            <a:ext cx="10614891" cy="519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Remember: </a:t>
            </a:r>
            <a:r>
              <a:rPr kumimoji="0" lang="en-US" sz="2400" i="1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evaluators need to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scan</a:t>
            </a:r>
            <a:r>
              <a:rPr kumimoji="0" lang="en-US" sz="2400" i="1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bids!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C06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Keep sentences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short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(15-20 words) and paragraphs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short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(6 lines)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Use good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formatting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e.g. headings, bullets, highlighting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Spell out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benefits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 your offer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A4DEC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Use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correct grammar and spelling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 so that the buyer doesn't question your accuracy &amp; attention to detail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A4DEC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DON’T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   Use jargon or complex terms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 </a:t>
            </a:r>
            <a:r>
              <a:rPr kumimoji="0" lang="en-GB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Use redundant words – e</a:t>
            </a:r>
            <a:r>
              <a:rPr kumimoji="0" lang="nb-NO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.g.</a:t>
            </a:r>
            <a:r>
              <a:rPr kumimoji="0" lang="en-GB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XYZ is </a:t>
            </a:r>
            <a:r>
              <a:rPr kumimoji="0" lang="en-GB" altLang="ja-JP" sz="2400" b="0" i="0" u="none" strike="sng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absolutely</a:t>
            </a:r>
            <a:r>
              <a:rPr kumimoji="0" lang="en-GB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essential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A4DEC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52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788C71-3A12-9F29-D891-DB2DADC30B77}"/>
              </a:ext>
            </a:extLst>
          </p:cNvPr>
          <p:cNvSpPr txBox="1">
            <a:spLocks/>
          </p:cNvSpPr>
          <p:nvPr/>
        </p:nvSpPr>
        <p:spPr bwMode="auto">
          <a:xfrm>
            <a:off x="457200" y="2173615"/>
            <a:ext cx="52146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A4DEC7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10. Get feedback and learn from your experience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39BC2D-AC5E-B1C9-748A-D4BD206CFC2F}"/>
              </a:ext>
            </a:extLst>
          </p:cNvPr>
          <p:cNvCxnSpPr>
            <a:cxnSpLocks/>
          </p:cNvCxnSpPr>
          <p:nvPr/>
        </p:nvCxnSpPr>
        <p:spPr>
          <a:xfrm flipV="1">
            <a:off x="5671851" y="387927"/>
            <a:ext cx="0" cy="5902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8EE36C-B081-D507-F2E4-24DC8D1AC940}"/>
              </a:ext>
            </a:extLst>
          </p:cNvPr>
          <p:cNvSpPr txBox="1"/>
          <p:nvPr/>
        </p:nvSpPr>
        <p:spPr>
          <a:xfrm>
            <a:off x="609600" y="3890029"/>
            <a:ext cx="45350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Tendering is a long-term process – don’t expect to win straight away!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EA78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C11686-C366-82D4-B631-BE2711B19DA9}"/>
              </a:ext>
            </a:extLst>
          </p:cNvPr>
          <p:cNvGrpSpPr/>
          <p:nvPr/>
        </p:nvGrpSpPr>
        <p:grpSpPr>
          <a:xfrm>
            <a:off x="9086242" y="1600201"/>
            <a:ext cx="2496158" cy="1497694"/>
            <a:chOff x="801767" y="3217"/>
            <a:chExt cx="2496158" cy="14976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EAD038-929F-1C28-C9E1-F0803140BD81}"/>
                </a:ext>
              </a:extLst>
            </p:cNvPr>
            <p:cNvSpPr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C2BBCC-0D79-073A-8C1E-15A825CAFF24}"/>
                </a:ext>
              </a:extLst>
            </p:cNvPr>
            <p:cNvSpPr txBox="1"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 w="0"/>
                  <a:solidFill>
                    <a:srgbClr val="00534B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  <a:sym typeface="Wingdings" panose="05000000000000000000" pitchFamily="2" charset="2"/>
                </a:rPr>
                <a:t>  </a:t>
              </a:r>
            </a:p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Request feedback</a:t>
              </a: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​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DD1938-34B3-05FA-319D-9375C7EF3812}"/>
              </a:ext>
            </a:extLst>
          </p:cNvPr>
          <p:cNvGrpSpPr/>
          <p:nvPr/>
        </p:nvGrpSpPr>
        <p:grpSpPr>
          <a:xfrm>
            <a:off x="6355950" y="1600201"/>
            <a:ext cx="2496158" cy="1497694"/>
            <a:chOff x="801767" y="3217"/>
            <a:chExt cx="2496158" cy="14976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D838381-8305-FE49-3727-820E814F3545}"/>
                </a:ext>
              </a:extLst>
            </p:cNvPr>
            <p:cNvSpPr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551F23-61E5-B821-F6E4-814F2811287D}"/>
                </a:ext>
              </a:extLst>
            </p:cNvPr>
            <p:cNvSpPr txBox="1"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 w="0"/>
                  <a:solidFill>
                    <a:srgbClr val="00534B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  <a:sym typeface="Wingdings" panose="05000000000000000000" pitchFamily="2" charset="2"/>
                </a:rPr>
                <a:t>  </a:t>
              </a:r>
            </a:p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Review bid 2/3 of the way through</a:t>
              </a:r>
              <a:r>
                <a:rPr kumimoji="0" lang="en-GB" sz="22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​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9592A7-374F-566B-AF8E-EA562D570AB3}"/>
              </a:ext>
            </a:extLst>
          </p:cNvPr>
          <p:cNvGrpSpPr/>
          <p:nvPr/>
        </p:nvGrpSpPr>
        <p:grpSpPr>
          <a:xfrm>
            <a:off x="9086242" y="3400407"/>
            <a:ext cx="2496158" cy="1497694"/>
            <a:chOff x="801767" y="3217"/>
            <a:chExt cx="2496158" cy="14976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D2FFC9D-6401-DB04-7462-80E53169F96B}"/>
                </a:ext>
              </a:extLst>
            </p:cNvPr>
            <p:cNvSpPr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AD37E7-B0D7-15A8-845D-98B6F7BCA51A}"/>
                </a:ext>
              </a:extLst>
            </p:cNvPr>
            <p:cNvSpPr txBox="1"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 w="0"/>
                  <a:solidFill>
                    <a:srgbClr val="00534B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  <a:sym typeface="Wingdings" panose="05000000000000000000" pitchFamily="2" charset="2"/>
                </a:rPr>
                <a:t>  </a:t>
              </a:r>
            </a:p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Maintain a good filing system</a:t>
              </a:r>
              <a:r>
                <a:rPr kumimoji="0" lang="en-GB" sz="22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​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0DDEB2-C5EA-17DE-0A51-93CB2AFA3F5C}"/>
              </a:ext>
            </a:extLst>
          </p:cNvPr>
          <p:cNvGrpSpPr/>
          <p:nvPr/>
        </p:nvGrpSpPr>
        <p:grpSpPr>
          <a:xfrm>
            <a:off x="6355950" y="3400407"/>
            <a:ext cx="2496158" cy="1497694"/>
            <a:chOff x="801767" y="3217"/>
            <a:chExt cx="2496158" cy="149769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9E3D23-130E-AE50-9801-08EC372ECE1D}"/>
                </a:ext>
              </a:extLst>
            </p:cNvPr>
            <p:cNvSpPr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CA3267-82F7-A738-750A-4F528C4C12F4}"/>
                </a:ext>
              </a:extLst>
            </p:cNvPr>
            <p:cNvSpPr txBox="1"/>
            <p:nvPr/>
          </p:nvSpPr>
          <p:spPr>
            <a:xfrm>
              <a:off x="801767" y="3217"/>
              <a:ext cx="2496158" cy="14976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 w="0"/>
                  <a:solidFill>
                    <a:srgbClr val="00534B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  <a:sym typeface="Wingdings" panose="05000000000000000000" pitchFamily="2" charset="2"/>
                </a:rPr>
                <a:t>  </a:t>
              </a:r>
            </a:p>
            <a:p>
              <a:pPr marL="0" marR="0" lvl="0" indent="0" algn="ctr" defTabSz="8001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>
                  <a:ln>
                    <a:noFill/>
                  </a:ln>
                  <a:solidFill>
                    <a:srgbClr val="00534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Have an internal ‘lessons learnt’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37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788C71-3A12-9F29-D891-DB2DADC30B77}"/>
              </a:ext>
            </a:extLst>
          </p:cNvPr>
          <p:cNvSpPr txBox="1">
            <a:spLocks/>
          </p:cNvSpPr>
          <p:nvPr/>
        </p:nvSpPr>
        <p:spPr bwMode="auto">
          <a:xfrm>
            <a:off x="244042" y="0"/>
            <a:ext cx="113660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11. Common pitfalls and how to address them</a:t>
            </a:r>
          </a:p>
        </p:txBody>
      </p:sp>
      <p:pic>
        <p:nvPicPr>
          <p:cNvPr id="4" name="Graphic 3" descr="Thumbs Down with solid fill">
            <a:extLst>
              <a:ext uri="{FF2B5EF4-FFF2-40B4-BE49-F238E27FC236}">
                <a16:creationId xmlns:a16="http://schemas.microsoft.com/office/drawing/2014/main" id="{6EA03FA2-3556-D835-6EB4-A9D262D0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1545" y="1422400"/>
            <a:ext cx="620271" cy="620271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29075B-801F-9F2F-5047-82B40B9196B9}"/>
              </a:ext>
            </a:extLst>
          </p:cNvPr>
          <p:cNvGraphicFramePr/>
          <p:nvPr/>
        </p:nvGraphicFramePr>
        <p:xfrm>
          <a:off x="2736272" y="2063605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F67244-3027-8439-7DEA-1B8DA70C3904}"/>
              </a:ext>
            </a:extLst>
          </p:cNvPr>
          <p:cNvGraphicFramePr/>
          <p:nvPr/>
        </p:nvGraphicFramePr>
        <p:xfrm>
          <a:off x="2736272" y="4417359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Graphic 11" descr="Thumbs up sign with solid fill">
            <a:extLst>
              <a:ext uri="{FF2B5EF4-FFF2-40B4-BE49-F238E27FC236}">
                <a16:creationId xmlns:a16="http://schemas.microsoft.com/office/drawing/2014/main" id="{8F8D0C26-AA5E-0C32-C366-18A853144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3067" y="1373187"/>
            <a:ext cx="620271" cy="6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43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29075B-801F-9F2F-5047-82B40B9196B9}"/>
              </a:ext>
            </a:extLst>
          </p:cNvPr>
          <p:cNvGraphicFramePr/>
          <p:nvPr/>
        </p:nvGraphicFramePr>
        <p:xfrm>
          <a:off x="2736272" y="1490008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F67244-3027-8439-7DEA-1B8DA70C3904}"/>
              </a:ext>
            </a:extLst>
          </p:cNvPr>
          <p:cNvGraphicFramePr/>
          <p:nvPr/>
        </p:nvGraphicFramePr>
        <p:xfrm>
          <a:off x="2736272" y="3843762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Graphic 8" descr="Thumbs Down with solid fill">
            <a:extLst>
              <a:ext uri="{FF2B5EF4-FFF2-40B4-BE49-F238E27FC236}">
                <a16:creationId xmlns:a16="http://schemas.microsoft.com/office/drawing/2014/main" id="{995D6E5E-4075-44DE-77C4-6E02576637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1545" y="848803"/>
            <a:ext cx="620271" cy="620271"/>
          </a:xfrm>
          <a:prstGeom prst="rect">
            <a:avLst/>
          </a:prstGeom>
        </p:spPr>
      </p:pic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8EF9514C-FAC6-6E44-2B53-C4FDCBF2C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3067" y="799590"/>
            <a:ext cx="620271" cy="6202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E08A52C-FF6E-1B56-596F-CBCF384B0287}"/>
              </a:ext>
            </a:extLst>
          </p:cNvPr>
          <p:cNvSpPr txBox="1">
            <a:spLocks/>
          </p:cNvSpPr>
          <p:nvPr/>
        </p:nvSpPr>
        <p:spPr bwMode="auto">
          <a:xfrm>
            <a:off x="165894" y="-285716"/>
            <a:ext cx="31568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559092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en-GB" i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Ø"/>
            </a:pP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DA3E2C-F5C6-E621-D1CD-3E0DE34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56351"/>
            <a:ext cx="2878667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A4DEC7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www.silverlock.co.uk  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29075B-801F-9F2F-5047-82B40B91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949119"/>
              </p:ext>
            </p:extLst>
          </p:nvPr>
        </p:nvGraphicFramePr>
        <p:xfrm>
          <a:off x="2736272" y="976883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F67244-3027-8439-7DEA-1B8DA70C3904}"/>
              </a:ext>
            </a:extLst>
          </p:cNvPr>
          <p:cNvGraphicFramePr/>
          <p:nvPr/>
        </p:nvGraphicFramePr>
        <p:xfrm>
          <a:off x="2736272" y="2915875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03724AC-8084-E9C5-645A-5C399105791C}"/>
              </a:ext>
            </a:extLst>
          </p:cNvPr>
          <p:cNvGraphicFramePr/>
          <p:nvPr/>
        </p:nvGraphicFramePr>
        <p:xfrm>
          <a:off x="2736271" y="4709031"/>
          <a:ext cx="6516255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" name="Graphic 9" descr="Thumbs Down with solid fill">
            <a:extLst>
              <a:ext uri="{FF2B5EF4-FFF2-40B4-BE49-F238E27FC236}">
                <a16:creationId xmlns:a16="http://schemas.microsoft.com/office/drawing/2014/main" id="{C2824B6D-7876-E630-E843-BD07604F7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21545" y="285784"/>
            <a:ext cx="620271" cy="620271"/>
          </a:xfrm>
          <a:prstGeom prst="rect">
            <a:avLst/>
          </a:prstGeom>
        </p:spPr>
      </p:pic>
      <p:pic>
        <p:nvPicPr>
          <p:cNvPr id="12" name="Graphic 11" descr="Thumbs up sign with solid fill">
            <a:extLst>
              <a:ext uri="{FF2B5EF4-FFF2-40B4-BE49-F238E27FC236}">
                <a16:creationId xmlns:a16="http://schemas.microsoft.com/office/drawing/2014/main" id="{09B979E3-4EBA-EB74-92C3-B05B6E59C8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03067" y="236571"/>
            <a:ext cx="620271" cy="6202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0F653C1-9D45-4730-DA9B-56EF790310D8}"/>
              </a:ext>
            </a:extLst>
          </p:cNvPr>
          <p:cNvSpPr txBox="1">
            <a:spLocks/>
          </p:cNvSpPr>
          <p:nvPr/>
        </p:nvSpPr>
        <p:spPr bwMode="auto">
          <a:xfrm>
            <a:off x="165894" y="-285716"/>
            <a:ext cx="31568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534B"/>
                </a:solidFill>
                <a:effectLst/>
                <a:uLnTx/>
                <a:uFillTx/>
                <a:latin typeface="Arial Bold" panose="020B0704020202020204" pitchFamily="34" charset="0"/>
                <a:ea typeface="ＭＳ Ｐゴシック" charset="0"/>
                <a:cs typeface="Arial Bold" panose="020B0704020202020204" pitchFamily="34" charset="0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85900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8EEC765-F640-ECE4-37D5-9B94D8B30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" y="5467595"/>
            <a:ext cx="4340459" cy="1390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0" y="-7979"/>
            <a:ext cx="12191144" cy="5605670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C7B58-0EDE-4C9B-9C71-0BF55A9406AE}"/>
              </a:ext>
            </a:extLst>
          </p:cNvPr>
          <p:cNvSpPr/>
          <p:nvPr/>
        </p:nvSpPr>
        <p:spPr>
          <a:xfrm rot="3325405">
            <a:off x="-4146524" y="-5130080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E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092527-5C57-45EF-B046-FB43905E5028}"/>
              </a:ext>
            </a:extLst>
          </p:cNvPr>
          <p:cNvSpPr/>
          <p:nvPr/>
        </p:nvSpPr>
        <p:spPr>
          <a:xfrm rot="19319735">
            <a:off x="8571121" y="-6640487"/>
            <a:ext cx="8201877" cy="928837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111" y="2469703"/>
            <a:ext cx="9075447" cy="2225324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algn="l" rtl="0"/>
            <a:r>
              <a:rPr lang="en-GB" sz="8000" b="1">
                <a:solidFill>
                  <a:srgbClr val="CAE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en-GB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80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2FEC577-2F47-4735-B8F6-86E3E3677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06207" y="5561556"/>
            <a:ext cx="1778885" cy="13882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72DCE5-80A6-443A-8A90-08E8EC2A92C6}"/>
              </a:ext>
            </a:extLst>
          </p:cNvPr>
          <p:cNvSpPr txBox="1"/>
          <p:nvPr/>
        </p:nvSpPr>
        <p:spPr>
          <a:xfrm>
            <a:off x="5759323" y="1649036"/>
            <a:ext cx="6024691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C067"/>
                </a:solidFill>
                <a:latin typeface="Arial"/>
                <a:cs typeface="Arial"/>
              </a:rPr>
              <a:t>10</a:t>
            </a:r>
            <a:r>
              <a:rPr lang="en-GB" sz="1800">
                <a:solidFill>
                  <a:srgbClr val="00C067"/>
                </a:solidFill>
                <a:latin typeface="Arial"/>
                <a:cs typeface="Arial"/>
              </a:rPr>
              <a:t>:00 – 10:20: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Welcome &amp; introductions</a:t>
            </a:r>
            <a:endParaRPr lang="en-GB" sz="180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1800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C067"/>
                </a:solidFill>
                <a:latin typeface="Arial"/>
                <a:cs typeface="Arial"/>
              </a:rPr>
              <a:t>10:20 – 10:40: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Navigating public procurement</a:t>
            </a:r>
            <a:endParaRPr lang="en-GB" sz="1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C067"/>
                </a:solidFill>
                <a:latin typeface="Arial"/>
                <a:cs typeface="Arial"/>
              </a:rPr>
              <a:t>10:40 – 11:00: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Writing a successful bid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C067"/>
                </a:solidFill>
                <a:latin typeface="Arial"/>
                <a:cs typeface="Arial"/>
              </a:rPr>
              <a:t>11:00 – 11:30: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Refreshments &amp; networking </a:t>
            </a:r>
            <a:br>
              <a:rPr lang="en-GB">
                <a:latin typeface="Arial"/>
                <a:cs typeface="Arial"/>
              </a:rPr>
            </a:br>
            <a:endParaRPr lang="en-GB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C067"/>
                </a:solidFill>
                <a:latin typeface="Arial"/>
                <a:cs typeface="Arial"/>
              </a:rPr>
              <a:t>11:30 – 14:00: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Meet the buyers / lunch</a:t>
            </a:r>
            <a:br>
              <a:rPr lang="en-GB">
                <a:latin typeface="Arial"/>
                <a:cs typeface="Arial"/>
              </a:rPr>
            </a:br>
            <a:endParaRPr lang="en-GB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C067"/>
                </a:solidFill>
                <a:latin typeface="Arial"/>
                <a:cs typeface="Arial"/>
              </a:rPr>
              <a:t>14:15 – 15:45: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Understanding social value</a:t>
            </a:r>
            <a:br>
              <a:rPr lang="en-GB">
                <a:latin typeface="Arial"/>
                <a:cs typeface="Arial"/>
              </a:rPr>
            </a:br>
            <a:endParaRPr lang="en-GB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C067"/>
                </a:solidFill>
                <a:latin typeface="Arial"/>
                <a:cs typeface="Arial"/>
              </a:rPr>
              <a:t>15:45 – 16:00  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Finish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730D7736-3AA9-4447-86E9-609AEF028C62}"/>
              </a:ext>
            </a:extLst>
          </p:cNvPr>
          <p:cNvSpPr txBox="1">
            <a:spLocks/>
          </p:cNvSpPr>
          <p:nvPr/>
        </p:nvSpPr>
        <p:spPr>
          <a:xfrm>
            <a:off x="599283" y="3824128"/>
            <a:ext cx="3050403" cy="1726725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CAE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 – 16:00</a:t>
            </a:r>
            <a:br>
              <a:rPr lang="en-GB"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96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23820-C181-4108-BC2C-77EE8A8B1A79}"/>
              </a:ext>
            </a:extLst>
          </p:cNvPr>
          <p:cNvSpPr txBox="1"/>
          <p:nvPr/>
        </p:nvSpPr>
        <p:spPr>
          <a:xfrm>
            <a:off x="6095572" y="991953"/>
            <a:ext cx="37064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b="1">
                <a:solidFill>
                  <a:schemeClr val="bg1"/>
                </a:solidFill>
                <a:latin typeface="Arial"/>
                <a:cs typeface="Arial"/>
              </a:rPr>
              <a:t>Programme overview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GB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AF6CF0-8EB5-ADCF-1C6B-6025E7C54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205225"/>
            <a:ext cx="4439242" cy="2438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C02BE-AD7A-AB88-4BA8-554160BBD826}"/>
              </a:ext>
            </a:extLst>
          </p:cNvPr>
          <p:cNvSpPr txBox="1"/>
          <p:nvPr/>
        </p:nvSpPr>
        <p:spPr>
          <a:xfrm>
            <a:off x="8935546" y="5929772"/>
            <a:ext cx="3290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  <a:endParaRPr lang="en-US" sz="2000" b="1">
              <a:solidFill>
                <a:srgbClr val="00534B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1065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1450478" y="250943"/>
            <a:ext cx="9291037" cy="2436838"/>
          </a:xfrm>
        </p:spPr>
        <p:txBody>
          <a:bodyPr rtlCol="0">
            <a:normAutofit/>
          </a:bodyPr>
          <a:lstStyle/>
          <a:p>
            <a:r>
              <a:rPr lang="en-GB" sz="5400" b="1">
                <a:solidFill>
                  <a:schemeClr val="bg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095" y="2064209"/>
            <a:ext cx="10027802" cy="1637148"/>
          </a:xfrm>
        </p:spPr>
        <p:txBody>
          <a:bodyPr rtlCol="0"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2400" err="1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Dewi</a:t>
            </a:r>
            <a:r>
              <a:rPr lang="en-GB" sz="240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Hughes, </a:t>
            </a:r>
            <a:r>
              <a:rPr lang="en-GB" sz="2400" err="1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Silverlock</a:t>
            </a:r>
            <a:r>
              <a:rPr lang="en-GB" sz="240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Tenders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240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Tel: 0115 9266477 dewi@silverlock.co.uk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240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www.silverlock.co.uk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b="1">
              <a:solidFill>
                <a:schemeClr val="tx2"/>
              </a:solidFill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pic>
        <p:nvPicPr>
          <p:cNvPr id="7" name="Picture 6" descr="A picture containing graphics, font, graphic design, clipart&#10;&#10;Description automatically generated">
            <a:extLst>
              <a:ext uri="{FF2B5EF4-FFF2-40B4-BE49-F238E27FC236}">
                <a16:creationId xmlns:a16="http://schemas.microsoft.com/office/drawing/2014/main" id="{FD987791-D14A-ED95-F643-9FE574D4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997" y="4236659"/>
            <a:ext cx="2050006" cy="7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96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D5C737F-959B-4F55-AA11-5E7AF5CCA1F3}"/>
              </a:ext>
            </a:extLst>
          </p:cNvPr>
          <p:cNvSpPr/>
          <p:nvPr/>
        </p:nvSpPr>
        <p:spPr>
          <a:xfrm rot="4320000">
            <a:off x="-5299120" y="-2795036"/>
            <a:ext cx="9607492" cy="11268869"/>
          </a:xfrm>
          <a:prstGeom prst="ellipse">
            <a:avLst/>
          </a:prstGeom>
          <a:noFill/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4FB200-E348-4489-9A44-B40B02B1FC25}"/>
              </a:ext>
            </a:extLst>
          </p:cNvPr>
          <p:cNvSpPr/>
          <p:nvPr/>
        </p:nvSpPr>
        <p:spPr>
          <a:xfrm rot="17940000">
            <a:off x="7647296" y="-4239283"/>
            <a:ext cx="8201877" cy="9288379"/>
          </a:xfrm>
          <a:prstGeom prst="ellipse">
            <a:avLst/>
          </a:prstGeom>
          <a:noFill/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C7EAB31-01FB-95EF-0DD3-40355CAD59CD}"/>
              </a:ext>
            </a:extLst>
          </p:cNvPr>
          <p:cNvSpPr txBox="1">
            <a:spLocks/>
          </p:cNvSpPr>
          <p:nvPr/>
        </p:nvSpPr>
        <p:spPr>
          <a:xfrm>
            <a:off x="635579" y="1296531"/>
            <a:ext cx="10772087" cy="5198445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8000" b="1">
                <a:solidFill>
                  <a:srgbClr val="00534B"/>
                </a:solidFill>
                <a:latin typeface="Arial"/>
                <a:cs typeface="Arial"/>
              </a:rPr>
              <a:t>Building connections</a:t>
            </a:r>
            <a:endParaRPr lang="en-US">
              <a:solidFill>
                <a:srgbClr val="000000"/>
              </a:solidFill>
              <a:latin typeface="Calibri Light" panose="020F0302020204030204"/>
              <a:cs typeface="Calibri Light" panose="020F0302020204030204"/>
            </a:endParaRP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Networking pause</a:t>
            </a:r>
            <a:endParaRPr lang="en-GB">
              <a:solidFill>
                <a:srgbClr val="000000"/>
              </a:solidFill>
              <a:cs typeface="Calibri Light"/>
            </a:endParaRPr>
          </a:p>
          <a:p>
            <a:endParaRPr lang="en-GB" b="1">
              <a:solidFill>
                <a:srgbClr val="00C067"/>
              </a:solidFill>
              <a:latin typeface="Arial"/>
              <a:cs typeface="Arial"/>
            </a:endParaRPr>
          </a:p>
          <a:p>
            <a:endParaRPr lang="en-GB" b="1">
              <a:solidFill>
                <a:srgbClr val="00C067"/>
              </a:solidFill>
              <a:latin typeface="Arial"/>
              <a:cs typeface="Arial"/>
            </a:endParaRPr>
          </a:p>
          <a:p>
            <a:r>
              <a:rPr lang="en-GB" sz="8000" b="1">
                <a:solidFill>
                  <a:srgbClr val="00534B"/>
                </a:solidFill>
                <a:latin typeface="Arial"/>
                <a:cs typeface="Arial"/>
              </a:rPr>
              <a:t> </a:t>
            </a:r>
            <a:r>
              <a:rPr lang="en-GB" sz="3200" b="1">
                <a:solidFill>
                  <a:srgbClr val="00534B"/>
                </a:solidFill>
                <a:latin typeface="Arial"/>
                <a:cs typeface="Arial"/>
              </a:rPr>
              <a:t> </a:t>
            </a:r>
            <a:endParaRPr lang="en-US">
              <a:cs typeface="Calibri Ligh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720A118-212F-4B66-806B-89FF79FCC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070" y="4633445"/>
            <a:ext cx="10920914" cy="452531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r>
              <a:rPr lang="en-GB" sz="3200">
                <a:solidFill>
                  <a:srgbClr val="00C067"/>
                </a:solidFill>
                <a:latin typeface="Arial"/>
                <a:cs typeface="Arial"/>
              </a:rPr>
              <a:t>Please enjoy the coffee, teas and refreshments provided</a:t>
            </a:r>
            <a:r>
              <a:rPr lang="en-GB" sz="3200">
                <a:solidFill>
                  <a:srgbClr val="00534B"/>
                </a:solidFill>
                <a:latin typeface="Arial"/>
                <a:cs typeface="Arial"/>
              </a:rPr>
              <a:t> </a:t>
            </a:r>
            <a:endParaRPr lang="en-US"/>
          </a:p>
        </p:txBody>
      </p:sp>
      <p:pic>
        <p:nvPicPr>
          <p:cNvPr id="6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F8BDE7C-1B9A-AB0F-F9BA-62458F80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9"/>
          <a:stretch/>
        </p:blipFill>
        <p:spPr bwMode="auto">
          <a:xfrm>
            <a:off x="9121894" y="133"/>
            <a:ext cx="3068985" cy="20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C3CA568-46BE-4E29-9413-A688EE141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3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D5C737F-959B-4F55-AA11-5E7AF5CCA1F3}"/>
              </a:ext>
            </a:extLst>
          </p:cNvPr>
          <p:cNvSpPr/>
          <p:nvPr/>
        </p:nvSpPr>
        <p:spPr>
          <a:xfrm rot="4320000">
            <a:off x="-5299120" y="-2795036"/>
            <a:ext cx="9607492" cy="11268869"/>
          </a:xfrm>
          <a:prstGeom prst="ellipse">
            <a:avLst/>
          </a:prstGeom>
          <a:noFill/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4FB200-E348-4489-9A44-B40B02B1FC25}"/>
              </a:ext>
            </a:extLst>
          </p:cNvPr>
          <p:cNvSpPr/>
          <p:nvPr/>
        </p:nvSpPr>
        <p:spPr>
          <a:xfrm rot="17940000">
            <a:off x="7647296" y="-4239283"/>
            <a:ext cx="8201877" cy="9288379"/>
          </a:xfrm>
          <a:prstGeom prst="ellipse">
            <a:avLst/>
          </a:prstGeom>
          <a:noFill/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C7EAB31-01FB-95EF-0DD3-40355CAD59CD}"/>
              </a:ext>
            </a:extLst>
          </p:cNvPr>
          <p:cNvSpPr txBox="1">
            <a:spLocks/>
          </p:cNvSpPr>
          <p:nvPr/>
        </p:nvSpPr>
        <p:spPr>
          <a:xfrm>
            <a:off x="820402" y="1464078"/>
            <a:ext cx="10772087" cy="5198445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8000" b="1">
                <a:solidFill>
                  <a:srgbClr val="00534B"/>
                </a:solidFill>
                <a:latin typeface="Arial"/>
                <a:cs typeface="Arial"/>
              </a:rPr>
              <a:t>Meet the Buyers</a:t>
            </a:r>
          </a:p>
          <a:p>
            <a:pPr>
              <a:lnSpc>
                <a:spcPct val="150000"/>
              </a:lnSpc>
            </a:pPr>
            <a:endParaRPr lang="en-US">
              <a:solidFill>
                <a:srgbClr val="000000"/>
              </a:solidFill>
              <a:latin typeface="Calibri Light" panose="020F0302020204030204"/>
              <a:cs typeface="Calibri Light" panose="020F0302020204030204"/>
            </a:endParaRPr>
          </a:p>
          <a:p>
            <a:endParaRPr lang="en-GB" b="1">
              <a:solidFill>
                <a:srgbClr val="00C067"/>
              </a:solidFill>
              <a:latin typeface="Arial"/>
              <a:cs typeface="Arial"/>
            </a:endParaRPr>
          </a:p>
          <a:p>
            <a:endParaRPr lang="en-GB" b="1">
              <a:solidFill>
                <a:srgbClr val="00C067"/>
              </a:solidFill>
              <a:latin typeface="Arial"/>
              <a:cs typeface="Arial"/>
            </a:endParaRPr>
          </a:p>
          <a:p>
            <a:r>
              <a:rPr lang="en-GB" sz="8000" b="1">
                <a:solidFill>
                  <a:srgbClr val="00534B"/>
                </a:solidFill>
                <a:latin typeface="Arial"/>
                <a:cs typeface="Arial"/>
              </a:rPr>
              <a:t> </a:t>
            </a:r>
            <a:r>
              <a:rPr lang="en-GB" sz="3200" b="1">
                <a:solidFill>
                  <a:srgbClr val="00534B"/>
                </a:solidFill>
                <a:latin typeface="Arial"/>
                <a:cs typeface="Arial"/>
              </a:rPr>
              <a:t> </a:t>
            </a:r>
            <a:endParaRPr lang="en-US">
              <a:cs typeface="Calibri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30C610-FC94-8E5B-0347-9189ECEF3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4A302BD-06A1-5B88-AE7E-78D122243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9"/>
          <a:stretch/>
        </p:blipFill>
        <p:spPr bwMode="auto">
          <a:xfrm>
            <a:off x="9121894" y="133"/>
            <a:ext cx="3068985" cy="20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B90250A7-B847-C1A8-284C-0D3C281CE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0402" y="3502993"/>
            <a:ext cx="10920914" cy="1855992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>
                <a:latin typeface="Arial"/>
                <a:cs typeface="Arial"/>
              </a:rPr>
              <a:t>Marketplace networking</a:t>
            </a:r>
            <a:br>
              <a:rPr lang="en-GB">
                <a:latin typeface="Arial"/>
                <a:cs typeface="Arial"/>
              </a:rPr>
            </a:br>
            <a:br>
              <a:rPr lang="en-GB">
                <a:latin typeface="Arial"/>
                <a:cs typeface="Arial"/>
              </a:rPr>
            </a:br>
            <a:r>
              <a:rPr lang="en-GB" sz="3200">
                <a:solidFill>
                  <a:srgbClr val="00C067"/>
                </a:solidFill>
                <a:latin typeface="Arial"/>
                <a:cs typeface="Arial"/>
              </a:rPr>
              <a:t>Please make your way to the Vaults (Level -3)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02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0" y="-26146"/>
            <a:ext cx="12191144" cy="5605670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C7B58-0EDE-4C9B-9C71-0BF55A9406AE}"/>
              </a:ext>
            </a:extLst>
          </p:cNvPr>
          <p:cNvSpPr/>
          <p:nvPr/>
        </p:nvSpPr>
        <p:spPr>
          <a:xfrm rot="3325405">
            <a:off x="-3233577" y="-5064373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092527-5C57-45EF-B046-FB43905E5028}"/>
              </a:ext>
            </a:extLst>
          </p:cNvPr>
          <p:cNvSpPr/>
          <p:nvPr/>
        </p:nvSpPr>
        <p:spPr>
          <a:xfrm rot="19319735">
            <a:off x="8666143" y="-6717425"/>
            <a:ext cx="8201877" cy="928837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540" y="2090495"/>
            <a:ext cx="9075447" cy="2225324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algn="l" rtl="0"/>
            <a:br>
              <a:rPr lang="en-GB" sz="8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80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2FEC577-2F47-4735-B8F6-86E3E367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506207" y="5561556"/>
            <a:ext cx="1778885" cy="1388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58991-C6CF-FB01-FDA3-00F9EADE009D}"/>
              </a:ext>
            </a:extLst>
          </p:cNvPr>
          <p:cNvSpPr txBox="1"/>
          <p:nvPr/>
        </p:nvSpPr>
        <p:spPr>
          <a:xfrm>
            <a:off x="8935546" y="5929772"/>
            <a:ext cx="3290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  <a:endParaRPr lang="en-US" sz="2000" b="1">
              <a:solidFill>
                <a:srgbClr val="00534B"/>
              </a:solidFill>
              <a:cs typeface="Calibri" panose="020F0502020204030204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064483A-F7DB-BCE4-6166-E6143E2C4C47}"/>
              </a:ext>
            </a:extLst>
          </p:cNvPr>
          <p:cNvSpPr txBox="1">
            <a:spLocks/>
          </p:cNvSpPr>
          <p:nvPr/>
        </p:nvSpPr>
        <p:spPr>
          <a:xfrm>
            <a:off x="864321" y="1075997"/>
            <a:ext cx="8916812" cy="3610318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rgbClr val="CAE8D9"/>
                </a:solidFill>
                <a:latin typeface="Arial"/>
                <a:cs typeface="Arial"/>
              </a:rPr>
              <a:t>Afternoon </a:t>
            </a:r>
          </a:p>
          <a:p>
            <a:r>
              <a:rPr lang="en-GB" sz="5400" b="1">
                <a:solidFill>
                  <a:srgbClr val="CAE8D9"/>
                </a:solidFill>
                <a:latin typeface="Arial"/>
                <a:cs typeface="Arial"/>
              </a:rPr>
              <a:t>deep dive: 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understanding 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social value</a:t>
            </a:r>
            <a:endParaRPr lang="en-US" sz="5400">
              <a:solidFill>
                <a:srgbClr val="00EA78"/>
              </a:solidFill>
            </a:endParaRPr>
          </a:p>
          <a:p>
            <a:endParaRPr lang="en-GB" b="1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F2590D-E5B1-640E-272F-15888B7CD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79655356-D507-FAEF-9519-63D33787337D}"/>
              </a:ext>
            </a:extLst>
          </p:cNvPr>
          <p:cNvSpPr txBox="1">
            <a:spLocks/>
          </p:cNvSpPr>
          <p:nvPr/>
        </p:nvSpPr>
        <p:spPr>
          <a:xfrm>
            <a:off x="6838887" y="2861110"/>
            <a:ext cx="4969573" cy="2225324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Arial"/>
                <a:cs typeface="Arial"/>
              </a:rPr>
              <a:t>Sarah Stone</a:t>
            </a:r>
            <a:br>
              <a:rPr lang="en-GB" sz="2800" b="1">
                <a:solidFill>
                  <a:srgbClr val="00C067"/>
                </a:solidFill>
                <a:latin typeface="Arial"/>
                <a:cs typeface="Arial"/>
              </a:rPr>
            </a:br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Founder &amp; Director,</a:t>
            </a:r>
          </a:p>
          <a:p>
            <a:r>
              <a:rPr lang="en-GB" sz="2800" b="1" err="1">
                <a:solidFill>
                  <a:srgbClr val="00C067"/>
                </a:solidFill>
                <a:latin typeface="Arial"/>
                <a:cs typeface="Arial"/>
              </a:rPr>
              <a:t>Samtaler</a:t>
            </a:r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 </a:t>
            </a:r>
          </a:p>
          <a:p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(The Social Value Agency)</a:t>
            </a:r>
            <a:br>
              <a:rPr lang="en-GB" sz="2800" b="1">
                <a:solidFill>
                  <a:srgbClr val="00C067"/>
                </a:solidFill>
                <a:latin typeface="Arial"/>
                <a:cs typeface="Arial"/>
              </a:rPr>
            </a:br>
            <a:endParaRPr lang="en-GB" sz="48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45AB776-8884-4DE7-B4F6-FA71FD7AE4B9}"/>
              </a:ext>
            </a:extLst>
          </p:cNvPr>
          <p:cNvSpPr txBox="1">
            <a:spLocks/>
          </p:cNvSpPr>
          <p:nvPr/>
        </p:nvSpPr>
        <p:spPr>
          <a:xfrm>
            <a:off x="838200" y="726992"/>
            <a:ext cx="10515600" cy="876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for today’s session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077F7-96C4-2755-75EA-5B38E2D6D517}"/>
              </a:ext>
            </a:extLst>
          </p:cNvPr>
          <p:cNvSpPr txBox="1"/>
          <p:nvPr/>
        </p:nvSpPr>
        <p:spPr>
          <a:xfrm>
            <a:off x="838200" y="1886766"/>
            <a:ext cx="10909876" cy="380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Understand what social value is and why it’s important to London’s public sector buyers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Help you start thinking about what your social value offer might be – what you can offer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Familiarise you with some of the different ways buyers ask for social value so you will understand it when you see it in a question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Help you understand what makes a good social value response and prepare you to answer questions from buyers </a:t>
            </a:r>
          </a:p>
        </p:txBody>
      </p:sp>
    </p:spTree>
    <p:extLst>
      <p:ext uri="{BB962C8B-B14F-4D97-AF65-F5344CB8AC3E}">
        <p14:creationId xmlns:p14="http://schemas.microsoft.com/office/powerpoint/2010/main" val="1945859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2DF72-043E-42ED-BC3C-122936EAC3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2450"/>
            <a:ext cx="10832184" cy="4427538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GB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social value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is social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alue important to public sector buyers?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What does social value look like in practice?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Networking and ideas sharing </a:t>
            </a:r>
            <a:endParaRPr lang="en-GB" sz="3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Strengthening your response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Further </a:t>
            </a:r>
            <a:r>
              <a:rPr lang="en-GB" sz="30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esources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89A38C-CCFD-2DDE-42C4-2E6ED5E47853}"/>
              </a:ext>
            </a:extLst>
          </p:cNvPr>
          <p:cNvSpPr txBox="1">
            <a:spLocks/>
          </p:cNvSpPr>
          <p:nvPr/>
        </p:nvSpPr>
        <p:spPr>
          <a:xfrm>
            <a:off x="838200" y="726992"/>
            <a:ext cx="10515600" cy="876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235765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407C49-CE45-4C3D-AA21-D471A5E1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11" y="3119752"/>
            <a:ext cx="4649641" cy="117577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EF8547-C11B-D402-9684-5964E98B7A7D}"/>
              </a:ext>
            </a:extLst>
          </p:cNvPr>
          <p:cNvSpPr txBox="1">
            <a:spLocks/>
          </p:cNvSpPr>
          <p:nvPr/>
        </p:nvSpPr>
        <p:spPr>
          <a:xfrm>
            <a:off x="896630" y="1541892"/>
            <a:ext cx="5984937" cy="4259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value is about…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creating value for society; and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added economic, social or environmental benefits that an organisation can bring to an area and its people through its activities.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Anything your company does to go over and above legal and contractual requirements to improve outcomes or create additional value for people</a:t>
            </a:r>
          </a:p>
        </p:txBody>
      </p:sp>
      <p:pic>
        <p:nvPicPr>
          <p:cNvPr id="16" name="Picture 15" descr="A group of people with their arms raised&#10;&#10;Description automatically generated with low confidence">
            <a:extLst>
              <a:ext uri="{FF2B5EF4-FFF2-40B4-BE49-F238E27FC236}">
                <a16:creationId xmlns:a16="http://schemas.microsoft.com/office/drawing/2014/main" id="{33F54727-1BAE-E795-F088-377779080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" t="23143" r="1177" b="18152"/>
          <a:stretch/>
        </p:blipFill>
        <p:spPr bwMode="auto">
          <a:xfrm>
            <a:off x="7084011" y="1332098"/>
            <a:ext cx="4649641" cy="1614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AF447-5603-72D4-DD23-DD7AB52ABE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>
          <a:xfrm>
            <a:off x="9506780" y="4468807"/>
            <a:ext cx="2241202" cy="1771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ED387-DCEF-84B5-AD58-3DB09F238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0"/>
          <a:stretch/>
        </p:blipFill>
        <p:spPr>
          <a:xfrm>
            <a:off x="7084011" y="4468808"/>
            <a:ext cx="2328014" cy="17711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ED4064-8FF6-D883-B782-5354B7A286BE}"/>
              </a:ext>
            </a:extLst>
          </p:cNvPr>
          <p:cNvSpPr txBox="1">
            <a:spLocks/>
          </p:cNvSpPr>
          <p:nvPr/>
        </p:nvSpPr>
        <p:spPr>
          <a:xfrm>
            <a:off x="838200" y="726992"/>
            <a:ext cx="10515600" cy="876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social value?</a:t>
            </a:r>
          </a:p>
        </p:txBody>
      </p:sp>
    </p:spTree>
    <p:extLst>
      <p:ext uri="{BB962C8B-B14F-4D97-AF65-F5344CB8AC3E}">
        <p14:creationId xmlns:p14="http://schemas.microsoft.com/office/powerpoint/2010/main" val="1186910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2AD3-44A5-90B9-2908-73F4093A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social value important to London’s public sector buyers?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AD10C4-264E-2AD9-3664-6F68439939E4}"/>
              </a:ext>
            </a:extLst>
          </p:cNvPr>
          <p:cNvSpPr txBox="1">
            <a:spLocks/>
          </p:cNvSpPr>
          <p:nvPr/>
        </p:nvSpPr>
        <p:spPr>
          <a:xfrm>
            <a:off x="838200" y="2127297"/>
            <a:ext cx="10970173" cy="1569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Public Services (Social Value) Act 2012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Requires ALL public sector organisations and their suppliers to look beyond the financial cost of a contract to consider how the services they commission and procure can improve the economic, social and environmental wellbeing of an area.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F5ACC-0093-1494-F2FD-F5F31471A636}"/>
              </a:ext>
            </a:extLst>
          </p:cNvPr>
          <p:cNvGrpSpPr/>
          <p:nvPr/>
        </p:nvGrpSpPr>
        <p:grpSpPr>
          <a:xfrm>
            <a:off x="844437" y="4133566"/>
            <a:ext cx="10509363" cy="2439401"/>
            <a:chOff x="844437" y="2454927"/>
            <a:chExt cx="10509363" cy="24394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6CBB4E-94A2-9A4B-E012-90BE6FFBA2BB}"/>
                </a:ext>
              </a:extLst>
            </p:cNvPr>
            <p:cNvSpPr txBox="1"/>
            <p:nvPr/>
          </p:nvSpPr>
          <p:spPr>
            <a:xfrm>
              <a:off x="844437" y="3568213"/>
              <a:ext cx="204689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Legislation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21CBF3-ED7A-72DA-C8B5-6A5A186A9328}"/>
                </a:ext>
              </a:extLst>
            </p:cNvPr>
            <p:cNvSpPr txBox="1"/>
            <p:nvPr/>
          </p:nvSpPr>
          <p:spPr>
            <a:xfrm>
              <a:off x="3844999" y="3570889"/>
              <a:ext cx="402776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Community Wealth Building:  </a:t>
              </a:r>
            </a:p>
            <a:p>
              <a:pPr algn="ctr"/>
              <a:r>
                <a:rPr lang="en-GB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Maximising benefits for Londoners</a:t>
              </a:r>
            </a:p>
            <a:p>
              <a:pPr marL="342900" indent="-342900" algn="ctr">
                <a:buFont typeface="Arial" panose="020B0604020202020204" pitchFamily="34" charset="0"/>
                <a:buAutoNum type="arabicPeriod"/>
              </a:pPr>
              <a:endParaRPr lang="en-GB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4EC60E-96C0-1E0C-E3C5-94130458BA11}"/>
                </a:ext>
              </a:extLst>
            </p:cNvPr>
            <p:cNvSpPr txBox="1"/>
            <p:nvPr/>
          </p:nvSpPr>
          <p:spPr>
            <a:xfrm>
              <a:off x="8046982" y="3568213"/>
              <a:ext cx="330681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Worth minimum </a:t>
              </a:r>
            </a:p>
            <a:p>
              <a:pPr algn="ctr"/>
              <a:r>
                <a:rPr lang="en-GB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10% of overall score </a:t>
              </a:r>
              <a:endParaRPr lang="en-GB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5" descr="Gavel with solid fill">
              <a:extLst>
                <a:ext uri="{FF2B5EF4-FFF2-40B4-BE49-F238E27FC236}">
                  <a16:creationId xmlns:a16="http://schemas.microsoft.com/office/drawing/2014/main" id="{A2E1D3F0-CAA9-4831-A8B0-2B6D319B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0683" y="2454927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Group with solid fill">
              <a:extLst>
                <a:ext uri="{FF2B5EF4-FFF2-40B4-BE49-F238E27FC236}">
                  <a16:creationId xmlns:a16="http://schemas.microsoft.com/office/drawing/2014/main" id="{5F6E0303-C48B-2879-1E75-0E263F80F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15430" y="2454927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Checklist with solid fill">
              <a:extLst>
                <a:ext uri="{FF2B5EF4-FFF2-40B4-BE49-F238E27FC236}">
                  <a16:creationId xmlns:a16="http://schemas.microsoft.com/office/drawing/2014/main" id="{0A2D77A1-2CCB-C08F-8812-5DB7896D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43191" y="245492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661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16C10-D88E-46C2-8D07-4A3A246FE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7310" y="939800"/>
            <a:ext cx="6781800" cy="3819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The public sector wants to buy </a:t>
            </a:r>
          </a:p>
          <a:p>
            <a:pPr marL="0" indent="0">
              <a:buNone/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from suppliers who…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Look after their staff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Behave responsibly and fairly towards their suppliers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Protect the environment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Take action to tackle inequality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Offer maximum value for society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Deliver their products and services in a way which is aligned with the public sector’s values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6FB1D-78FB-7544-77BD-7517233F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11" y="939470"/>
            <a:ext cx="4211178" cy="30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88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0849E5F-D218-415C-98C7-38A45A8D1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42" y="2079523"/>
            <a:ext cx="6012817" cy="3382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A2E217-C37A-9946-56E3-3770DB86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01" y="2079523"/>
            <a:ext cx="3391019" cy="3695258"/>
          </a:xfrm>
          <a:prstGeom prst="rect">
            <a:avLst/>
          </a:prstGeom>
          <a:solidFill>
            <a:srgbClr val="00534B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60742-1E5F-F7ED-0A56-352FF17B651E}"/>
              </a:ext>
            </a:extLst>
          </p:cNvPr>
          <p:cNvSpPr txBox="1"/>
          <p:nvPr/>
        </p:nvSpPr>
        <p:spPr>
          <a:xfrm>
            <a:off x="1296812" y="2429097"/>
            <a:ext cx="2742795" cy="16405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spc="50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PURPOSE-LED, </a:t>
            </a:r>
          </a:p>
          <a:p>
            <a:pPr algn="ctr"/>
            <a:r>
              <a:rPr lang="en-US" sz="1000" spc="50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VALUE, RESPONSIBLE BUSINESS, </a:t>
            </a:r>
          </a:p>
          <a:p>
            <a:pPr algn="ctr"/>
            <a:r>
              <a:rPr lang="en-US" sz="1000" spc="51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ESG, </a:t>
            </a:r>
            <a:r>
              <a:rPr lang="en-US" sz="1000" spc="50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 algn="ctr"/>
            <a:r>
              <a:rPr lang="en-US" sz="1000" spc="50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CSR, COMMUNITY BENEFITS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6BB7C1-013F-01CA-7A13-0327062A0DEE}"/>
              </a:ext>
            </a:extLst>
          </p:cNvPr>
          <p:cNvSpPr txBox="1">
            <a:spLocks/>
          </p:cNvSpPr>
          <p:nvPr/>
        </p:nvSpPr>
        <p:spPr>
          <a:xfrm>
            <a:off x="838200" y="726992"/>
            <a:ext cx="10515600" cy="876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just the UK public sector…</a:t>
            </a:r>
          </a:p>
        </p:txBody>
      </p:sp>
    </p:spTree>
    <p:extLst>
      <p:ext uri="{BB962C8B-B14F-4D97-AF65-F5344CB8AC3E}">
        <p14:creationId xmlns:p14="http://schemas.microsoft.com/office/powerpoint/2010/main" val="163321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856" y="0"/>
            <a:ext cx="12191144" cy="6867427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2380765"/>
            <a:ext cx="10286032" cy="3425652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6000" b="1">
                <a:solidFill>
                  <a:schemeClr val="bg2"/>
                </a:solidFill>
                <a:latin typeface="Arial"/>
                <a:cs typeface="Arial"/>
              </a:rPr>
              <a:t>Alex Conway</a:t>
            </a:r>
            <a:br>
              <a:rPr lang="en-GB" sz="5400" b="1">
                <a:latin typeface="Arial"/>
                <a:cs typeface="Arial"/>
              </a:rPr>
            </a:br>
            <a:r>
              <a:rPr lang="en-GB" sz="5400" b="1">
                <a:solidFill>
                  <a:srgbClr val="00C067"/>
                </a:solidFill>
                <a:latin typeface="Arial"/>
                <a:cs typeface="Arial"/>
              </a:rPr>
              <a:t>Assistant Director,</a:t>
            </a:r>
            <a:br>
              <a:rPr lang="en-GB" sz="5400" b="1">
                <a:solidFill>
                  <a:srgbClr val="00C067"/>
                </a:solidFill>
                <a:latin typeface="Arial"/>
                <a:cs typeface="Arial"/>
              </a:rPr>
            </a:br>
            <a:r>
              <a:rPr lang="en-GB" sz="5400" b="1">
                <a:solidFill>
                  <a:srgbClr val="00C067"/>
                </a:solidFill>
                <a:latin typeface="Arial"/>
                <a:cs typeface="Arial"/>
              </a:rPr>
              <a:t>Economic Development, </a:t>
            </a:r>
            <a:br>
              <a:rPr lang="en-GB" sz="5400" b="1">
                <a:solidFill>
                  <a:srgbClr val="00C067"/>
                </a:solidFill>
                <a:latin typeface="Arial"/>
                <a:cs typeface="Arial"/>
              </a:rPr>
            </a:br>
            <a:r>
              <a:rPr lang="en-GB" sz="5400" b="1">
                <a:solidFill>
                  <a:srgbClr val="00C067"/>
                </a:solidFill>
                <a:latin typeface="Arial"/>
                <a:cs typeface="Arial"/>
              </a:rPr>
              <a:t>Greater London Authority</a:t>
            </a:r>
            <a:endParaRPr lang="en-US" sz="5400">
              <a:solidFill>
                <a:srgbClr val="00C067"/>
              </a:solidFill>
              <a:cs typeface="Calibri Light" panose="020F0302020204030204"/>
            </a:endParaRPr>
          </a:p>
        </p:txBody>
      </p:sp>
      <p:pic>
        <p:nvPicPr>
          <p:cNvPr id="4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531B4327-1BC9-A8B5-1325-FC2C416B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067" y="146344"/>
            <a:ext cx="2743200" cy="22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63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3EC31657-0372-1516-D90F-53A46975A8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035398"/>
              </p:ext>
            </p:extLst>
          </p:nvPr>
        </p:nvGraphicFramePr>
        <p:xfrm>
          <a:off x="100905" y="2414994"/>
          <a:ext cx="4537084" cy="253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27761699-B9E5-DD8A-E346-FFD71353F595}"/>
              </a:ext>
            </a:extLst>
          </p:cNvPr>
          <p:cNvSpPr txBox="1">
            <a:spLocks/>
          </p:cNvSpPr>
          <p:nvPr/>
        </p:nvSpPr>
        <p:spPr>
          <a:xfrm>
            <a:off x="838200" y="587254"/>
            <a:ext cx="10515600" cy="710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What does social value look like in practice?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CE56F-2463-3872-E25F-667F7006B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425" y="2243688"/>
            <a:ext cx="6659248" cy="331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70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4917-1E07-C340-0C0A-52681DAA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877" y="187779"/>
            <a:ext cx="3165720" cy="1325563"/>
          </a:xfrm>
        </p:spPr>
        <p:txBody>
          <a:bodyPr/>
          <a:lstStyle/>
          <a:p>
            <a:pPr algn="ctr"/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pic>
        <p:nvPicPr>
          <p:cNvPr id="2054" name="Picture 6" descr="Join our team - Mayor's Fund for London">
            <a:extLst>
              <a:ext uri="{FF2B5EF4-FFF2-40B4-BE49-F238E27FC236}">
                <a16:creationId xmlns:a16="http://schemas.microsoft.com/office/drawing/2014/main" id="{F2FC8275-933D-5C1F-1D87-C34465A9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91" y="1513342"/>
            <a:ext cx="1418899" cy="14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e Are Hiring Vacancy Open Recruitment Vector Royalty Free SVG, Cliparts,  Vectors, And Stock Illustration. Image 60656059.">
            <a:extLst>
              <a:ext uri="{FF2B5EF4-FFF2-40B4-BE49-F238E27FC236}">
                <a16:creationId xmlns:a16="http://schemas.microsoft.com/office/drawing/2014/main" id="{99AE24C4-0663-82E5-B732-871F7E6E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5" y="1717130"/>
            <a:ext cx="1374480" cy="7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pprenticeships — Highfields School, Wolverhampton">
            <a:extLst>
              <a:ext uri="{FF2B5EF4-FFF2-40B4-BE49-F238E27FC236}">
                <a16:creationId xmlns:a16="http://schemas.microsoft.com/office/drawing/2014/main" id="{66938915-689D-BB58-2233-01578B95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94" y="1717130"/>
            <a:ext cx="1350167" cy="10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628F45-69C1-C0E8-A8AF-01FA62D1B0BB}"/>
              </a:ext>
            </a:extLst>
          </p:cNvPr>
          <p:cNvSpPr txBox="1">
            <a:spLocks/>
          </p:cNvSpPr>
          <p:nvPr/>
        </p:nvSpPr>
        <p:spPr>
          <a:xfrm>
            <a:off x="7528404" y="465564"/>
            <a:ext cx="3497520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</a:p>
        </p:txBody>
      </p:sp>
      <p:pic>
        <p:nvPicPr>
          <p:cNvPr id="6" name="Picture 4" descr="Buying Social - PwC UK">
            <a:extLst>
              <a:ext uri="{FF2B5EF4-FFF2-40B4-BE49-F238E27FC236}">
                <a16:creationId xmlns:a16="http://schemas.microsoft.com/office/drawing/2014/main" id="{2BCBCCD1-EB39-2583-6572-850706F8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51" y="1520363"/>
            <a:ext cx="2049374" cy="20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odern slavery and human trafficking : Northumbria Police">
            <a:extLst>
              <a:ext uri="{FF2B5EF4-FFF2-40B4-BE49-F238E27FC236}">
                <a16:creationId xmlns:a16="http://schemas.microsoft.com/office/drawing/2014/main" id="{EB1E2512-FFE4-9B0C-405F-3F6209046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5" r="-33915"/>
          <a:stretch/>
        </p:blipFill>
        <p:spPr bwMode="auto">
          <a:xfrm>
            <a:off x="10329825" y="1939766"/>
            <a:ext cx="1997255" cy="11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,400+ Small Local Business Illustrations, Royalty-Free Vector Graphics &amp;  Clip Art - iStock | Small business, Storefront, Store open sign">
            <a:extLst>
              <a:ext uri="{FF2B5EF4-FFF2-40B4-BE49-F238E27FC236}">
                <a16:creationId xmlns:a16="http://schemas.microsoft.com/office/drawing/2014/main" id="{66CDDDC1-647B-BC8E-165B-E80E2948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88" y="1720203"/>
            <a:ext cx="1746103" cy="174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86EA7-88DD-DAB6-9C91-B1677ED93BA8}"/>
              </a:ext>
            </a:extLst>
          </p:cNvPr>
          <p:cNvSpPr txBox="1">
            <a:spLocks/>
          </p:cNvSpPr>
          <p:nvPr/>
        </p:nvSpPr>
        <p:spPr>
          <a:xfrm>
            <a:off x="272284" y="2971000"/>
            <a:ext cx="5616906" cy="326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Pay the London Living Wage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Adopt the Mayor’s Good Work Standard and showing how you are delivering on the commitments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Take on Apprentices &amp; offer your workers training opportunities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Target your recruitment activity at people facing disadvantage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Demonstrate your support to help disabled people, ethnic minorities and underrepresented groups 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Provide careers talks and mentoring to young people in local schools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AA9000-5904-CB65-D100-6273EE200DFC}"/>
              </a:ext>
            </a:extLst>
          </p:cNvPr>
          <p:cNvCxnSpPr/>
          <p:nvPr/>
        </p:nvCxnSpPr>
        <p:spPr>
          <a:xfrm>
            <a:off x="6096000" y="1150374"/>
            <a:ext cx="0" cy="4624254"/>
          </a:xfrm>
          <a:prstGeom prst="line">
            <a:avLst/>
          </a:prstGeom>
          <a:ln w="38100">
            <a:solidFill>
              <a:srgbClr val="005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D2F207-95CC-D4A8-AB32-4C7469CF1166}"/>
              </a:ext>
            </a:extLst>
          </p:cNvPr>
          <p:cNvSpPr txBox="1">
            <a:spLocks/>
          </p:cNvSpPr>
          <p:nvPr/>
        </p:nvSpPr>
        <p:spPr>
          <a:xfrm>
            <a:off x="6505688" y="3597817"/>
            <a:ext cx="5448110" cy="326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Buy from other SMEs and London firms and track your spend with them 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Buy from voluntary, charity and social enterprises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Activities which support the physical, mental and financial wellbeing of your workers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Provide equality, diversity &amp; inclusion training for all staff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Follow guidance to reduce the risk of modern slavery and unethical work practices in your business and supply chain</a:t>
            </a:r>
          </a:p>
        </p:txBody>
      </p:sp>
    </p:spTree>
    <p:extLst>
      <p:ext uri="{BB962C8B-B14F-4D97-AF65-F5344CB8AC3E}">
        <p14:creationId xmlns:p14="http://schemas.microsoft.com/office/powerpoint/2010/main" val="19535116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7780-2285-5E78-1B10-0F98E586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3" y="122638"/>
            <a:ext cx="5532392" cy="1325563"/>
          </a:xfrm>
        </p:spPr>
        <p:txBody>
          <a:bodyPr/>
          <a:lstStyle/>
          <a:p>
            <a:pPr algn="ctr"/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pic>
        <p:nvPicPr>
          <p:cNvPr id="4098" name="Picture 2" descr="SME Climate Hub (@SMEClimateHub) / Twitter">
            <a:extLst>
              <a:ext uri="{FF2B5EF4-FFF2-40B4-BE49-F238E27FC236}">
                <a16:creationId xmlns:a16="http://schemas.microsoft.com/office/drawing/2014/main" id="{ADC78EA9-BDA6-14A8-4457-922F1023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47" y="1750307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at is the Circular Economy and What it Means for Businesses">
            <a:extLst>
              <a:ext uri="{FF2B5EF4-FFF2-40B4-BE49-F238E27FC236}">
                <a16:creationId xmlns:a16="http://schemas.microsoft.com/office/drawing/2014/main" id="{02D49E6B-48F5-4200-1656-D82DF39E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73" y="1750307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D01C2-0430-25D6-EDFE-ADAADFDBD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140" y="1690688"/>
            <a:ext cx="3038872" cy="2770365"/>
          </a:xfrm>
          <a:prstGeom prst="rect">
            <a:avLst/>
          </a:prstGeom>
        </p:spPr>
      </p:pic>
      <p:pic>
        <p:nvPicPr>
          <p:cNvPr id="4104" name="Picture 8" descr="London Recycles">
            <a:extLst>
              <a:ext uri="{FF2B5EF4-FFF2-40B4-BE49-F238E27FC236}">
                <a16:creationId xmlns:a16="http://schemas.microsoft.com/office/drawing/2014/main" id="{A83556E1-D8C9-85BF-6FD5-739C7DF3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57" y="1835416"/>
            <a:ext cx="1521542" cy="124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601A-A97F-747E-2623-E7C615A734D9}"/>
              </a:ext>
            </a:extLst>
          </p:cNvPr>
          <p:cNvSpPr txBox="1">
            <a:spLocks/>
          </p:cNvSpPr>
          <p:nvPr/>
        </p:nvSpPr>
        <p:spPr>
          <a:xfrm>
            <a:off x="580301" y="3361802"/>
            <a:ext cx="4984460" cy="3837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Reducing waste, energy and water usage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Committing to achieving Net Zero.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Monitoring and tracking carbon emissions and reporting annually on progress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Using Low and Zero Emissions Vehicles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Eliminating plastics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Adopting circular economy principles across your business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Initiatives which help improve biodiversity &amp; enhance London’s green spaces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9B981-D27E-B7F3-A3E4-8DA2184731EE}"/>
              </a:ext>
            </a:extLst>
          </p:cNvPr>
          <p:cNvSpPr txBox="1">
            <a:spLocks/>
          </p:cNvSpPr>
          <p:nvPr/>
        </p:nvSpPr>
        <p:spPr>
          <a:xfrm>
            <a:off x="6936955" y="4775019"/>
            <a:ext cx="4984460" cy="2023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Support for community initiatives including charities and third sector organisations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Volunteering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Fundraising and donations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Pro bono professional support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56B51-003A-E998-FCB3-C93BB8B6C8EF}"/>
              </a:ext>
            </a:extLst>
          </p:cNvPr>
          <p:cNvCxnSpPr/>
          <p:nvPr/>
        </p:nvCxnSpPr>
        <p:spPr>
          <a:xfrm>
            <a:off x="6096000" y="1150374"/>
            <a:ext cx="0" cy="4624254"/>
          </a:xfrm>
          <a:prstGeom prst="line">
            <a:avLst/>
          </a:prstGeom>
          <a:ln w="38100">
            <a:solidFill>
              <a:srgbClr val="005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409D883-9897-1013-E058-5D40A34BEEB1}"/>
              </a:ext>
            </a:extLst>
          </p:cNvPr>
          <p:cNvSpPr txBox="1">
            <a:spLocks/>
          </p:cNvSpPr>
          <p:nvPr/>
        </p:nvSpPr>
        <p:spPr>
          <a:xfrm>
            <a:off x="7528404" y="465564"/>
            <a:ext cx="3497520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64824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D920-952B-B5AB-B25D-CF1B24BD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62"/>
            <a:ext cx="8338457" cy="1325563"/>
          </a:xfrm>
        </p:spPr>
        <p:txBody>
          <a:bodyPr/>
          <a:lstStyle/>
          <a:p>
            <a:r>
              <a:rPr lang="en-GB" b="1">
                <a:solidFill>
                  <a:srgbClr val="00C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sharing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4495C-25D2-81B8-A84E-96929734C322}"/>
              </a:ext>
            </a:extLst>
          </p:cNvPr>
          <p:cNvSpPr txBox="1">
            <a:spLocks/>
          </p:cNvSpPr>
          <p:nvPr/>
        </p:nvSpPr>
        <p:spPr>
          <a:xfrm>
            <a:off x="4335235" y="1761824"/>
            <a:ext cx="3521529" cy="3837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i="1">
                <a:latin typeface="Arial" panose="020B0604020202020204" pitchFamily="34" charset="0"/>
                <a:cs typeface="Arial" panose="020B0604020202020204" pitchFamily="34" charset="0"/>
              </a:rPr>
              <a:t>Ask your neighbours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What social value are you doing?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Who does it help?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How do you quantify and record it?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74F8E8-F3EA-FD12-3861-299DE1237802}"/>
              </a:ext>
            </a:extLst>
          </p:cNvPr>
          <p:cNvSpPr txBox="1">
            <a:spLocks/>
          </p:cNvSpPr>
          <p:nvPr/>
        </p:nvSpPr>
        <p:spPr>
          <a:xfrm>
            <a:off x="7914238" y="1670125"/>
            <a:ext cx="3940626" cy="437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i="1">
                <a:latin typeface="Arial"/>
                <a:cs typeface="Arial"/>
              </a:rPr>
              <a:t>Think</a:t>
            </a:r>
            <a:r>
              <a:rPr lang="en-GB" sz="3200" b="1" i="1">
                <a:latin typeface="Arial"/>
                <a:cs typeface="Arial"/>
              </a:rPr>
              <a:t> </a:t>
            </a:r>
            <a:r>
              <a:rPr lang="en-GB" sz="2400" b="1" i="1">
                <a:latin typeface="Arial"/>
                <a:cs typeface="Arial"/>
              </a:rPr>
              <a:t>about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/>
                <a:cs typeface="Arial"/>
              </a:rPr>
              <a:t>What does your business do that creates social, economic and environmental benefits for people?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What else could you do?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7EE582-594D-3541-6690-90E4284DC4C1}"/>
              </a:ext>
            </a:extLst>
          </p:cNvPr>
          <p:cNvSpPr txBox="1">
            <a:spLocks/>
          </p:cNvSpPr>
          <p:nvPr/>
        </p:nvSpPr>
        <p:spPr>
          <a:xfrm>
            <a:off x="813707" y="1761824"/>
            <a:ext cx="3521529" cy="3837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i="1">
                <a:latin typeface="Arial" panose="020B0604020202020204" pitchFamily="34" charset="0"/>
                <a:cs typeface="Arial" panose="020B0604020202020204" pitchFamily="34" charset="0"/>
              </a:rPr>
              <a:t>Introduce yourself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Say hello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Talk about your business and ask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about theirs</a:t>
            </a:r>
          </a:p>
        </p:txBody>
      </p:sp>
    </p:spTree>
    <p:extLst>
      <p:ext uri="{BB962C8B-B14F-4D97-AF65-F5344CB8AC3E}">
        <p14:creationId xmlns:p14="http://schemas.microsoft.com/office/powerpoint/2010/main" val="3003686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2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D920-952B-B5AB-B25D-CF1B24BD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035" y="2206043"/>
            <a:ext cx="8338457" cy="2445914"/>
          </a:xfrm>
        </p:spPr>
        <p:txBody>
          <a:bodyPr>
            <a:normAutofit/>
          </a:bodyPr>
          <a:lstStyle/>
          <a:p>
            <a:pPr algn="ctr"/>
            <a:r>
              <a:rPr lang="en-GB" sz="6000" b="1">
                <a:solidFill>
                  <a:srgbClr val="A4DE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</a:t>
            </a:r>
            <a:br>
              <a:rPr lang="en-GB" sz="6000" b="1">
                <a:solidFill>
                  <a:srgbClr val="A4DEC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>
                <a:solidFill>
                  <a:srgbClr val="A4DE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response</a:t>
            </a:r>
          </a:p>
        </p:txBody>
      </p:sp>
    </p:spTree>
    <p:extLst>
      <p:ext uri="{BB962C8B-B14F-4D97-AF65-F5344CB8AC3E}">
        <p14:creationId xmlns:p14="http://schemas.microsoft.com/office/powerpoint/2010/main" val="3777995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434C7-318C-74C1-43B7-60E9BDEC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buyers request </a:t>
            </a:r>
            <a:b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evaluate social value?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6FCFF-48BB-BA26-D987-9ADCC7B0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6243"/>
            <a:ext cx="11105561" cy="383494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>
                <a:latin typeface="Arial"/>
                <a:ea typeface="Calibri" panose="020F0502020204030204" pitchFamily="34" charset="0"/>
                <a:cs typeface="Arial"/>
              </a:rPr>
              <a:t>The</a:t>
            </a:r>
            <a:r>
              <a:rPr lang="en-GB" sz="2400">
                <a:effectLst/>
                <a:latin typeface="Arial"/>
                <a:ea typeface="Calibri" panose="020F0502020204030204" pitchFamily="34" charset="0"/>
                <a:cs typeface="Arial"/>
              </a:rPr>
              <a:t> way buyers request and evaluate social value can vary significantly across buying organisations but there are some common elements which every social value response will likely ask you to provid</a:t>
            </a:r>
            <a:r>
              <a:rPr lang="en-GB" sz="2400">
                <a:latin typeface="Arial"/>
                <a:ea typeface="Calibri" panose="020F0502020204030204" pitchFamily="34" charset="0"/>
                <a:cs typeface="Arial"/>
              </a:rPr>
              <a:t>e: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400" b="1">
                <a:effectLst/>
                <a:latin typeface="Arial"/>
                <a:ea typeface="Calibri" panose="020F0502020204030204" pitchFamily="34" charset="0"/>
                <a:cs typeface="Arial"/>
              </a:rPr>
              <a:t>Specific Commitments </a:t>
            </a:r>
            <a:r>
              <a:rPr lang="en-GB" sz="2400">
                <a:effectLst/>
                <a:latin typeface="Arial"/>
                <a:ea typeface="Calibri" panose="020F0502020204030204" pitchFamily="34" charset="0"/>
                <a:cs typeface="Arial"/>
              </a:rPr>
              <a:t>– </a:t>
            </a:r>
            <a:r>
              <a:rPr lang="en-GB" sz="2400" b="1">
                <a:solidFill>
                  <a:srgbClr val="00C06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400">
                <a:solidFill>
                  <a:srgbClr val="00C06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you are promising to do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n-GB" sz="2400" b="1">
                <a:latin typeface="Arial"/>
                <a:ea typeface="Calibri" panose="020F0502020204030204" pitchFamily="34" charset="0"/>
                <a:cs typeface="Arial"/>
              </a:rPr>
              <a:t>Context</a:t>
            </a:r>
            <a:r>
              <a:rPr lang="en-GB" sz="2400">
                <a:latin typeface="Arial"/>
                <a:ea typeface="Calibri" panose="020F0502020204030204" pitchFamily="34" charset="0"/>
                <a:cs typeface="Arial"/>
              </a:rPr>
              <a:t> – </a:t>
            </a:r>
            <a:r>
              <a:rPr lang="en-GB" sz="2400" b="1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Why</a:t>
            </a:r>
            <a:r>
              <a:rPr lang="en-GB" sz="2400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 what you are proposing is of value (&amp; how it relates to the contract) </a:t>
            </a:r>
            <a:endParaRPr lang="en-GB" sz="2400">
              <a:solidFill>
                <a:srgbClr val="00C06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400" b="1">
                <a:latin typeface="Arial"/>
                <a:ea typeface="Calibri" panose="020F0502020204030204" pitchFamily="34" charset="0"/>
                <a:cs typeface="Arial"/>
              </a:rPr>
              <a:t>Method Statement/Delivery Plan </a:t>
            </a:r>
            <a:r>
              <a:rPr lang="en-GB" sz="2400">
                <a:latin typeface="Arial"/>
                <a:ea typeface="Calibri" panose="020F0502020204030204" pitchFamily="34" charset="0"/>
                <a:cs typeface="Arial"/>
              </a:rPr>
              <a:t>- </a:t>
            </a:r>
            <a:r>
              <a:rPr lang="en-GB" sz="2400" b="1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How</a:t>
            </a:r>
            <a:r>
              <a:rPr lang="en-GB" sz="2400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 you will do it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400" b="1">
                <a:latin typeface="Arial"/>
                <a:ea typeface="Calibri" panose="020F0502020204030204" pitchFamily="34" charset="0"/>
                <a:cs typeface="Arial"/>
              </a:rPr>
              <a:t>Proposed KPIs</a:t>
            </a:r>
            <a:r>
              <a:rPr lang="en-GB" sz="2400">
                <a:latin typeface="Arial"/>
                <a:ea typeface="Calibri" panose="020F0502020204030204" pitchFamily="34" charset="0"/>
                <a:cs typeface="Arial"/>
              </a:rPr>
              <a:t> -</a:t>
            </a:r>
            <a:r>
              <a:rPr lang="en-GB" sz="2400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400" b="1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Methods </a:t>
            </a:r>
            <a:r>
              <a:rPr lang="en-GB" sz="2400">
                <a:solidFill>
                  <a:srgbClr val="00C067"/>
                </a:solidFill>
                <a:latin typeface="Arial"/>
                <a:ea typeface="Calibri" panose="020F0502020204030204" pitchFamily="34" charset="0"/>
                <a:cs typeface="Arial"/>
              </a:rPr>
              <a:t>for m</a:t>
            </a:r>
            <a:r>
              <a:rPr lang="en-GB" sz="2400">
                <a:solidFill>
                  <a:srgbClr val="00C06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onitoring and reporting</a:t>
            </a:r>
            <a:r>
              <a:rPr lang="en-GB" sz="2400">
                <a:effectLst/>
                <a:latin typeface="Arial"/>
                <a:ea typeface="Calibri" panose="020F0502020204030204" pitchFamily="34" charset="0"/>
                <a:cs typeface="Arial"/>
              </a:rPr>
              <a:t>  </a:t>
            </a:r>
            <a:endParaRPr lang="en-GB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075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2AD3-44A5-90B9-2908-73F4093A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451" y="189292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social value measured?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EEB14-518F-E165-41C8-712BD5A4A8CB}"/>
              </a:ext>
            </a:extLst>
          </p:cNvPr>
          <p:cNvSpPr txBox="1"/>
          <p:nvPr/>
        </p:nvSpPr>
        <p:spPr>
          <a:xfrm>
            <a:off x="703209" y="4316396"/>
            <a:ext cx="334380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Be specific about the activity you will conduct and make clear commitments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Align the delivery plan to the contract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59F5C7-8021-9D3C-0E20-6EC5A58EBB26}"/>
              </a:ext>
            </a:extLst>
          </p:cNvPr>
          <p:cNvGrpSpPr/>
          <p:nvPr/>
        </p:nvGrpSpPr>
        <p:grpSpPr>
          <a:xfrm>
            <a:off x="8540044" y="1634590"/>
            <a:ext cx="2500148" cy="2500148"/>
            <a:chOff x="8537680" y="1401664"/>
            <a:chExt cx="1862965" cy="1862965"/>
          </a:xfrm>
          <a:solidFill>
            <a:schemeClr val="bg2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444F577-1A2A-0D02-404D-D0E0C3D64A84}"/>
                </a:ext>
              </a:extLst>
            </p:cNvPr>
            <p:cNvSpPr/>
            <p:nvPr/>
          </p:nvSpPr>
          <p:spPr>
            <a:xfrm>
              <a:off x="8537680" y="1401664"/>
              <a:ext cx="1862965" cy="1862965"/>
            </a:xfrm>
            <a:prstGeom prst="ellipse">
              <a:avLst/>
            </a:prstGeom>
            <a:grpFill/>
            <a:ln>
              <a:solidFill>
                <a:srgbClr val="4A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72CBC-8D72-0576-3F24-7A239FAE5F53}"/>
                </a:ext>
              </a:extLst>
            </p:cNvPr>
            <p:cNvSpPr txBox="1"/>
            <p:nvPr/>
          </p:nvSpPr>
          <p:spPr>
            <a:xfrm>
              <a:off x="8699608" y="2056043"/>
              <a:ext cx="1539108" cy="38987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>
                  <a:solidFill>
                    <a:srgbClr val="00C0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0FEDEE-9933-0E62-08E5-4715D55F0F28}"/>
              </a:ext>
            </a:extLst>
          </p:cNvPr>
          <p:cNvGrpSpPr/>
          <p:nvPr/>
        </p:nvGrpSpPr>
        <p:grpSpPr>
          <a:xfrm>
            <a:off x="4607340" y="1635969"/>
            <a:ext cx="2500148" cy="2498769"/>
            <a:chOff x="8537680" y="1401664"/>
            <a:chExt cx="1862965" cy="1862965"/>
          </a:xfrm>
          <a:solidFill>
            <a:schemeClr val="bg2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4BD460-317A-7B50-DAD7-A5492544DA58}"/>
                </a:ext>
              </a:extLst>
            </p:cNvPr>
            <p:cNvSpPr/>
            <p:nvPr/>
          </p:nvSpPr>
          <p:spPr>
            <a:xfrm>
              <a:off x="8537680" y="1401664"/>
              <a:ext cx="1862965" cy="1862965"/>
            </a:xfrm>
            <a:prstGeom prst="ellipse">
              <a:avLst/>
            </a:prstGeom>
            <a:grpFill/>
            <a:ln>
              <a:solidFill>
                <a:srgbClr val="4A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D961BA-0B2F-3382-0A26-243092026844}"/>
                </a:ext>
              </a:extLst>
            </p:cNvPr>
            <p:cNvSpPr txBox="1"/>
            <p:nvPr/>
          </p:nvSpPr>
          <p:spPr>
            <a:xfrm>
              <a:off x="8618644" y="1961461"/>
              <a:ext cx="1701037" cy="7113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>
                  <a:solidFill>
                    <a:srgbClr val="00C0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Units of measure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FD58ED-E827-D4E0-DA9E-F9BFD043EC4E}"/>
              </a:ext>
            </a:extLst>
          </p:cNvPr>
          <p:cNvGrpSpPr/>
          <p:nvPr/>
        </p:nvGrpSpPr>
        <p:grpSpPr>
          <a:xfrm>
            <a:off x="944291" y="1614486"/>
            <a:ext cx="2500148" cy="2498769"/>
            <a:chOff x="703210" y="1308798"/>
            <a:chExt cx="2500148" cy="2498769"/>
          </a:xfrm>
          <a:solidFill>
            <a:schemeClr val="bg2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433603-386F-2A8D-5C03-E8EE1AC6A006}"/>
                </a:ext>
              </a:extLst>
            </p:cNvPr>
            <p:cNvSpPr/>
            <p:nvPr/>
          </p:nvSpPr>
          <p:spPr>
            <a:xfrm>
              <a:off x="703210" y="1308798"/>
              <a:ext cx="2500148" cy="2498769"/>
            </a:xfrm>
            <a:prstGeom prst="ellipse">
              <a:avLst/>
            </a:prstGeom>
            <a:grpFill/>
            <a:ln>
              <a:solidFill>
                <a:srgbClr val="4A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EF6A24-8837-1F74-8132-54A4DFAC41BC}"/>
                </a:ext>
              </a:extLst>
            </p:cNvPr>
            <p:cNvSpPr txBox="1"/>
            <p:nvPr/>
          </p:nvSpPr>
          <p:spPr>
            <a:xfrm>
              <a:off x="811866" y="2296573"/>
              <a:ext cx="2282836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>
                  <a:solidFill>
                    <a:srgbClr val="00C0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DB6771-B6C8-536F-ED81-31697357BC60}"/>
              </a:ext>
            </a:extLst>
          </p:cNvPr>
          <p:cNvSpPr txBox="1"/>
          <p:nvPr/>
        </p:nvSpPr>
        <p:spPr>
          <a:xfrm>
            <a:off x="4226106" y="4316396"/>
            <a:ext cx="3045304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Think about the units you can use to measure the activity 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Demonstrate how you will evidence and record your activity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620FCC-C77F-DDDE-5AF2-4E127B726C8E}"/>
              </a:ext>
            </a:extLst>
          </p:cNvPr>
          <p:cNvSpPr txBox="1"/>
          <p:nvPr/>
        </p:nvSpPr>
        <p:spPr>
          <a:xfrm>
            <a:off x="8144982" y="4316396"/>
            <a:ext cx="3720008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What changes as a result of your actions?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How can your impact on the outcome be demonstrated and evidenced? (Can be both quantitative &amp; qualitative)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Value the impact (proxy £)</a:t>
            </a:r>
          </a:p>
        </p:txBody>
      </p:sp>
    </p:spTree>
    <p:extLst>
      <p:ext uri="{BB962C8B-B14F-4D97-AF65-F5344CB8AC3E}">
        <p14:creationId xmlns:p14="http://schemas.microsoft.com/office/powerpoint/2010/main" val="1980951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BC43-302D-78F2-5ED3-CBCC1F6F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5" y="448952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rgbClr val="00534B"/>
                </a:solidFill>
                <a:latin typeface="Arial"/>
                <a:cs typeface="Arial"/>
              </a:rPr>
              <a:t>Buyers want to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29F61-37C2-924B-B7BB-DEEFCC4310CC}"/>
              </a:ext>
            </a:extLst>
          </p:cNvPr>
          <p:cNvSpPr txBox="1"/>
          <p:nvPr/>
        </p:nvSpPr>
        <p:spPr>
          <a:xfrm>
            <a:off x="682726" y="2099282"/>
            <a:ext cx="269465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00C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Commitments</a:t>
            </a:r>
          </a:p>
          <a:p>
            <a:pPr algn="ctr"/>
            <a:endParaRPr lang="en-GB" sz="1800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method statement and delivery plan.</a:t>
            </a:r>
          </a:p>
          <a:p>
            <a:pPr algn="ctr"/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what you will do, how you will do it and when you will do it by.</a:t>
            </a:r>
          </a:p>
          <a:p>
            <a:pPr algn="ctr"/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61A04-E960-4609-831F-88C7B2962500}"/>
              </a:ext>
            </a:extLst>
          </p:cNvPr>
          <p:cNvSpPr txBox="1"/>
          <p:nvPr/>
        </p:nvSpPr>
        <p:spPr>
          <a:xfrm>
            <a:off x="7947539" y="2068504"/>
            <a:ext cx="3325146" cy="38164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Confidence that you will deliver</a:t>
            </a:r>
          </a:p>
          <a:p>
            <a:pPr algn="l"/>
            <a:endParaRPr lang="en-GB" sz="2400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/>
                <a:cs typeface="Arial"/>
              </a:rPr>
              <a:t>Provide realistic KPIs</a:t>
            </a:r>
          </a:p>
          <a:p>
            <a:pPr algn="ctr"/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/>
                <a:cs typeface="Arial"/>
              </a:rPr>
              <a:t>Detail how you will monitor and track activity internally</a:t>
            </a:r>
          </a:p>
          <a:p>
            <a:pPr algn="ctr"/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/>
                <a:cs typeface="Arial"/>
              </a:rPr>
              <a:t>Name the person who will be responsible for delivery and reporting of social value commitments</a:t>
            </a:r>
            <a:endParaRPr lang="en-GB" sz="2400">
              <a:solidFill>
                <a:srgbClr val="00534B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5141E-3C77-14BB-1AE1-D7DFD8221984}"/>
              </a:ext>
            </a:extLst>
          </p:cNvPr>
          <p:cNvSpPr txBox="1"/>
          <p:nvPr/>
        </p:nvSpPr>
        <p:spPr>
          <a:xfrm>
            <a:off x="4086531" y="2068504"/>
            <a:ext cx="3175207" cy="34470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Which relate to the contract</a:t>
            </a:r>
          </a:p>
          <a:p>
            <a:pPr algn="ctr"/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/>
                <a:cs typeface="Arial"/>
              </a:rPr>
              <a:t>Make commitments which are relevant and proportionate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>
                <a:solidFill>
                  <a:srgbClr val="00534B"/>
                </a:solidFill>
                <a:latin typeface="Arial"/>
                <a:cs typeface="Arial"/>
              </a:rPr>
              <a:t>Do your homework – make your commitments relevant to the area where the contract is being delivered.  </a:t>
            </a:r>
            <a:endParaRPr lang="en-GB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556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>
            <a:extLst>
              <a:ext uri="{FF2B5EF4-FFF2-40B4-BE49-F238E27FC236}">
                <a16:creationId xmlns:a16="http://schemas.microsoft.com/office/drawing/2014/main" id="{CFFDFC29-502F-E3A1-784D-66740AA083A5}"/>
              </a:ext>
            </a:extLst>
          </p:cNvPr>
          <p:cNvSpPr txBox="1">
            <a:spLocks/>
          </p:cNvSpPr>
          <p:nvPr/>
        </p:nvSpPr>
        <p:spPr>
          <a:xfrm>
            <a:off x="711200" y="279400"/>
            <a:ext cx="304800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49" b="1" i="0">
                <a:solidFill>
                  <a:srgbClr val="4B1842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609660">
              <a:defRPr/>
            </a:pPr>
            <a:r>
              <a:rPr lang="en-GB" sz="4000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that look like?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26EB7-0D08-C55E-67BC-4A0B20754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38" y="1"/>
            <a:ext cx="4725833" cy="6788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A61FC-BE84-E1D2-C649-FD3B99193513}"/>
              </a:ext>
            </a:extLst>
          </p:cNvPr>
          <p:cNvSpPr txBox="1"/>
          <p:nvPr/>
        </p:nvSpPr>
        <p:spPr>
          <a:xfrm>
            <a:off x="8911934" y="5922595"/>
            <a:ext cx="2887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/>
              <a:t>Disclaimer:  For illustrative purposes only.  All places and companies/ organisations named are imagined. </a:t>
            </a:r>
          </a:p>
        </p:txBody>
      </p:sp>
    </p:spTree>
    <p:extLst>
      <p:ext uri="{BB962C8B-B14F-4D97-AF65-F5344CB8AC3E}">
        <p14:creationId xmlns:p14="http://schemas.microsoft.com/office/powerpoint/2010/main" val="3253701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2888D-5CD2-397D-1F26-A3EB9DE4126C}"/>
              </a:ext>
            </a:extLst>
          </p:cNvPr>
          <p:cNvSpPr txBox="1"/>
          <p:nvPr/>
        </p:nvSpPr>
        <p:spPr>
          <a:xfrm>
            <a:off x="838200" y="1072045"/>
            <a:ext cx="11049000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baseline="0">
                <a:latin typeface="Arial"/>
                <a:cs typeface="Arial"/>
              </a:rPr>
              <a:t>Go for quality over quantity</a:t>
            </a:r>
          </a:p>
          <a:p>
            <a:r>
              <a:rPr lang="en-GB" sz="2400">
                <a:latin typeface="Arial"/>
                <a:cs typeface="Arial"/>
              </a:rPr>
              <a:t>    Don’t be tempted to offer everything – doing a few things well is better than    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/>
                <a:cs typeface="Arial"/>
              </a:rPr>
              <a:t>    lots of things badly (or not at all).</a:t>
            </a:r>
          </a:p>
          <a:p>
            <a:pPr algn="l"/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baseline="0">
                <a:latin typeface="Arial"/>
                <a:cs typeface="Arial"/>
              </a:rPr>
              <a:t>Read the tender document.</a:t>
            </a:r>
          </a:p>
          <a:p>
            <a:r>
              <a:rPr lang="en-GB" sz="2400">
                <a:latin typeface="Arial"/>
                <a:cs typeface="Arial"/>
              </a:rPr>
              <a:t>   </a:t>
            </a:r>
            <a:r>
              <a:rPr lang="en-GB" sz="2400" b="0" i="0" u="none" strike="noStrike" baseline="0">
                <a:latin typeface="Arial"/>
                <a:cs typeface="Arial"/>
              </a:rPr>
              <a:t> Make sure you understood how the buyer is scoring social value and that</a:t>
            </a:r>
            <a:r>
              <a:rPr lang="en-GB" sz="2400">
                <a:latin typeface="Arial"/>
                <a:cs typeface="Arial"/>
              </a:rPr>
              <a:t>     </a:t>
            </a:r>
          </a:p>
          <a:p>
            <a:r>
              <a:rPr lang="en-GB" sz="2400">
                <a:latin typeface="Arial"/>
                <a:cs typeface="Arial"/>
              </a:rPr>
              <a:t>    </a:t>
            </a:r>
            <a:r>
              <a:rPr lang="en-GB" sz="2400" b="0" i="0" u="none" strike="noStrike" baseline="0">
                <a:latin typeface="Arial"/>
                <a:cs typeface="Arial"/>
              </a:rPr>
              <a:t>you</a:t>
            </a:r>
            <a:r>
              <a:rPr lang="en-GB" sz="2400">
                <a:latin typeface="Arial"/>
                <a:cs typeface="Arial"/>
              </a:rPr>
              <a:t> </a:t>
            </a:r>
            <a:r>
              <a:rPr lang="en-GB" sz="2400" b="0" i="0" u="none" strike="noStrike" baseline="0">
                <a:latin typeface="Arial"/>
                <a:cs typeface="Arial"/>
              </a:rPr>
              <a:t>have thoroughly read all documents associated with the bid.</a:t>
            </a:r>
            <a:endParaRPr lang="en-GB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baseline="0">
                <a:latin typeface="Arial"/>
                <a:cs typeface="Arial"/>
              </a:rPr>
              <a:t>Don’t be afraid to ask a clarifying question</a:t>
            </a:r>
            <a:r>
              <a:rPr lang="en-GB" sz="2400" b="0" i="0" u="none" strike="noStrike" baseline="0">
                <a:latin typeface="Arial"/>
                <a:cs typeface="Arial"/>
              </a:rPr>
              <a:t>.</a:t>
            </a:r>
          </a:p>
          <a:p>
            <a:r>
              <a:rPr lang="en-GB" sz="2400">
                <a:latin typeface="Arial"/>
                <a:cs typeface="Arial"/>
              </a:rPr>
              <a:t>   </a:t>
            </a:r>
            <a:r>
              <a:rPr lang="en-GB" sz="2400" b="0" i="0" u="none" strike="noStrike" baseline="0">
                <a:latin typeface="Arial"/>
                <a:cs typeface="Arial"/>
              </a:rPr>
              <a:t> Ask for clarification if there’s something you’re unsure of.</a:t>
            </a:r>
            <a:r>
              <a:rPr lang="en-GB" sz="2400">
                <a:latin typeface="Arial"/>
                <a:cs typeface="Arial"/>
              </a:rPr>
              <a:t> </a:t>
            </a:r>
            <a:endParaRPr lang="en-GB" sz="24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i="0" u="none" strike="noStrike" baseline="0">
                <a:latin typeface="Arial"/>
                <a:cs typeface="Arial"/>
              </a:rPr>
              <a:t>Get someone else to check your answer before you submit it.</a:t>
            </a:r>
          </a:p>
          <a:p>
            <a:r>
              <a:rPr lang="en-GB" sz="2400">
                <a:latin typeface="Arial"/>
                <a:cs typeface="Arial"/>
              </a:rPr>
              <a:t>   </a:t>
            </a:r>
            <a:r>
              <a:rPr lang="en-GB" sz="2400" b="0" i="0" u="none" strike="noStrike" baseline="0">
                <a:latin typeface="Arial"/>
                <a:cs typeface="Arial"/>
              </a:rPr>
              <a:t> Having someone else read your answer and make sure it’s been checked </a:t>
            </a:r>
            <a:endParaRPr lang="en-GB" sz="2400">
              <a:latin typeface="Arial"/>
              <a:cs typeface="Arial"/>
            </a:endParaRPr>
          </a:p>
          <a:p>
            <a:r>
              <a:rPr lang="en-GB" sz="2400">
                <a:latin typeface="Arial"/>
                <a:cs typeface="Arial"/>
              </a:rPr>
              <a:t>    </a:t>
            </a:r>
            <a:r>
              <a:rPr lang="en-GB" sz="2400" b="0" i="0" u="none" strike="noStrike" baseline="0">
                <a:latin typeface="Arial"/>
                <a:cs typeface="Arial"/>
              </a:rPr>
              <a:t>by</a:t>
            </a:r>
            <a:r>
              <a:rPr lang="en-GB" sz="2400">
                <a:latin typeface="Arial"/>
                <a:cs typeface="Arial"/>
              </a:rPr>
              <a:t> </a:t>
            </a:r>
            <a:r>
              <a:rPr lang="en-GB" sz="2400" b="0" i="0" u="none" strike="noStrike" baseline="0">
                <a:latin typeface="Arial"/>
                <a:cs typeface="Arial"/>
              </a:rPr>
              <a:t>the people who will be expected to deliver the commitments you’re making.</a:t>
            </a:r>
            <a:endParaRPr lang="en-GB" b="0" i="0" u="none" strike="noStrike" baseline="0">
              <a:latin typeface="Arial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9F47E8-6B1C-BABF-8DFC-B6824EDB98B5}"/>
              </a:ext>
            </a:extLst>
          </p:cNvPr>
          <p:cNvSpPr txBox="1">
            <a:spLocks/>
          </p:cNvSpPr>
          <p:nvPr/>
        </p:nvSpPr>
        <p:spPr>
          <a:xfrm>
            <a:off x="838200" y="20854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Finally….</a:t>
            </a:r>
          </a:p>
        </p:txBody>
      </p:sp>
    </p:spTree>
    <p:extLst>
      <p:ext uri="{BB962C8B-B14F-4D97-AF65-F5344CB8AC3E}">
        <p14:creationId xmlns:p14="http://schemas.microsoft.com/office/powerpoint/2010/main" val="387655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856" y="0"/>
            <a:ext cx="12191144" cy="6867427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2380765"/>
            <a:ext cx="10286032" cy="2506619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0" b="1">
                <a:solidFill>
                  <a:schemeClr val="bg2"/>
                </a:solidFill>
                <a:latin typeface="Arial"/>
                <a:cs typeface="Arial"/>
              </a:rPr>
              <a:t>Rajesh Agrawal</a:t>
            </a:r>
            <a:br>
              <a:rPr lang="en-GB" sz="5400" b="1">
                <a:latin typeface="Arial"/>
                <a:cs typeface="Arial"/>
              </a:rPr>
            </a:br>
            <a:r>
              <a:rPr lang="en-GB" sz="5400" b="1">
                <a:solidFill>
                  <a:srgbClr val="00C067"/>
                </a:solidFill>
                <a:latin typeface="Arial"/>
                <a:cs typeface="Arial"/>
              </a:rPr>
              <a:t>Deputy Mayor, Business</a:t>
            </a:r>
            <a:endParaRPr lang="en-US" sz="5400">
              <a:solidFill>
                <a:srgbClr val="00C067"/>
              </a:solidFill>
              <a:cs typeface="Calibri Light" panose="020F0302020204030204"/>
            </a:endParaRPr>
          </a:p>
        </p:txBody>
      </p:sp>
      <p:pic>
        <p:nvPicPr>
          <p:cNvPr id="4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531B4327-1BC9-A8B5-1325-FC2C416B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067" y="146344"/>
            <a:ext cx="2743200" cy="22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2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inning work with the Met">
            <a:hlinkClick r:id="" action="ppaction://media"/>
            <a:extLst>
              <a:ext uri="{FF2B5EF4-FFF2-40B4-BE49-F238E27FC236}">
                <a16:creationId xmlns:a16="http://schemas.microsoft.com/office/drawing/2014/main" id="{78FC13FA-014D-C9C7-C430-0C810C2835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4D47-48F8-505A-299A-86C74957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i="0">
                <a:solidFill>
                  <a:srgbClr val="0053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Further </a:t>
            </a:r>
            <a:r>
              <a:rPr lang="en-GB" b="1">
                <a:solidFill>
                  <a:srgbClr val="0053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4400" b="1" i="0">
                <a:solidFill>
                  <a:srgbClr val="0053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esources</a:t>
            </a:r>
            <a:br>
              <a:rPr lang="en-GB" sz="4400" b="1" i="0">
                <a:solidFill>
                  <a:srgbClr val="0053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1CA89-4D20-C48D-3CE9-EA1B8A07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87" y="1505478"/>
            <a:ext cx="4213155" cy="4752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015F8-46C7-5802-F719-3516DCEE9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81" y="2265875"/>
            <a:ext cx="5830496" cy="2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70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2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AEA8-E4BD-A12B-0841-8A4FB194A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593" y="1626010"/>
            <a:ext cx="9144000" cy="2889476"/>
          </a:xfrm>
          <a:noFill/>
        </p:spPr>
        <p:txBody>
          <a:bodyPr>
            <a:normAutofit fontScale="90000"/>
          </a:bodyPr>
          <a:lstStyle/>
          <a:p>
            <a:br>
              <a:rPr lang="en-GB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sarah@samtaler.co.uk</a:t>
            </a:r>
            <a:br>
              <a:rPr lang="en-GB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www.samtaler.co.uk</a:t>
            </a:r>
            <a:r>
              <a:rPr lang="en-GB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A7FBDA9-8C24-34C8-62B3-DF7E45B77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1647"/>
            <a:ext cx="2861187" cy="1021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D614A-A5CC-5DF2-0F3F-93E25C69B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974" y="4738593"/>
            <a:ext cx="2301524" cy="18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707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14F8DB0-5605-845C-EF97-D0F51359F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34" y="5493229"/>
            <a:ext cx="4340459" cy="1390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E1237A-D2BC-4600-8454-B1FDC6DDE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58400" r="53794" b="6493"/>
          <a:stretch/>
        </p:blipFill>
        <p:spPr>
          <a:xfrm>
            <a:off x="1422709" y="0"/>
            <a:ext cx="10769291" cy="55765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CDA73E4-6006-4B83-9BED-B02941B2EDB0}"/>
              </a:ext>
            </a:extLst>
          </p:cNvPr>
          <p:cNvSpPr/>
          <p:nvPr/>
        </p:nvSpPr>
        <p:spPr>
          <a:xfrm rot="3325405">
            <a:off x="-3021586" y="-5107088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A2643ED-FC6F-4547-8C6E-16FA14819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7038" y="-1538358"/>
            <a:ext cx="4654837" cy="5715510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br>
              <a:rPr lang="en-GB" sz="8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8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>
                <a:solidFill>
                  <a:schemeClr val="bg1"/>
                </a:solidFill>
                <a:latin typeface="Arial"/>
                <a:cs typeface="Arial"/>
              </a:rPr>
              <a:t>Next steps</a:t>
            </a:r>
            <a:br>
              <a:rPr lang="en-GB" sz="4000" b="1">
                <a:latin typeface="Arial"/>
                <a:cs typeface="Arial"/>
              </a:rPr>
            </a:br>
            <a:br>
              <a:rPr lang="en-GB" sz="3200" b="1">
                <a:latin typeface="Arial"/>
                <a:cs typeface="Arial"/>
              </a:rPr>
            </a:br>
            <a:r>
              <a:rPr lang="en-GB" sz="2000">
                <a:solidFill>
                  <a:srgbClr val="CAE8D9"/>
                </a:solidFill>
                <a:latin typeface="Arial"/>
                <a:cs typeface="Arial"/>
              </a:rPr>
              <a:t>1. Share your thoughts with us on today</a:t>
            </a:r>
            <a:br>
              <a:rPr lang="en-GB" sz="2000">
                <a:latin typeface="Arial"/>
                <a:cs typeface="Arial"/>
              </a:rPr>
            </a:br>
            <a:br>
              <a:rPr lang="en-GB" sz="2000">
                <a:latin typeface="Arial"/>
                <a:cs typeface="Arial"/>
              </a:rPr>
            </a:br>
            <a:r>
              <a:rPr lang="en-GB" sz="2000">
                <a:solidFill>
                  <a:srgbClr val="CAE8D9"/>
                </a:solidFill>
                <a:latin typeface="Arial"/>
                <a:cs typeface="Arial"/>
              </a:rPr>
              <a:t>2. Sign up to the London Business </a:t>
            </a:r>
            <a:br>
              <a:rPr lang="en-GB" sz="2000">
                <a:solidFill>
                  <a:srgbClr val="CAE8D9"/>
                </a:solidFill>
                <a:latin typeface="Arial"/>
                <a:cs typeface="Arial"/>
              </a:rPr>
            </a:br>
            <a:r>
              <a:rPr lang="en-GB" sz="2000">
                <a:solidFill>
                  <a:srgbClr val="CAE8D9"/>
                </a:solidFill>
                <a:latin typeface="Arial"/>
                <a:cs typeface="Arial"/>
              </a:rPr>
              <a:t>    Hub’s portal and newsletter here:</a:t>
            </a:r>
            <a:br>
              <a:rPr lang="en-GB" sz="2000">
                <a:latin typeface="Arial"/>
                <a:cs typeface="Arial"/>
              </a:rPr>
            </a:br>
            <a:r>
              <a:rPr lang="en-GB" sz="2000">
                <a:solidFill>
                  <a:srgbClr val="CAE8D9"/>
                </a:solidFill>
                <a:latin typeface="Arial"/>
                <a:cs typeface="Arial"/>
              </a:rPr>
              <a:t>     </a:t>
            </a:r>
            <a:br>
              <a:rPr lang="en-GB" sz="2000">
                <a:latin typeface="Calibri"/>
                <a:ea typeface="Calibri"/>
              </a:rPr>
            </a:br>
            <a:br>
              <a:rPr lang="en-GB" sz="200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000">
                <a:solidFill>
                  <a:srgbClr val="CAE8D9"/>
                </a:solidFill>
                <a:latin typeface="Arial"/>
                <a:cs typeface="Arial"/>
              </a:rPr>
              <a:t>3. Check out useful resources on our </a:t>
            </a:r>
            <a:br>
              <a:rPr lang="en-GB" sz="2000">
                <a:latin typeface="Arial"/>
                <a:cs typeface="Arial"/>
              </a:rPr>
            </a:br>
            <a:r>
              <a:rPr lang="en-GB" sz="2000">
                <a:solidFill>
                  <a:srgbClr val="CAE8D9"/>
                </a:solidFill>
                <a:latin typeface="Arial"/>
                <a:cs typeface="Arial"/>
              </a:rPr>
              <a:t>    dedicated webpage:</a:t>
            </a:r>
            <a:br>
              <a:rPr lang="en-GB" sz="2000">
                <a:latin typeface="Arial"/>
                <a:cs typeface="Arial"/>
              </a:rPr>
            </a:br>
            <a:endParaRPr lang="en-GB" sz="2000">
              <a:solidFill>
                <a:srgbClr val="CAE8D9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ED23E-F0A7-86E1-EF49-95AB31C90B31}"/>
              </a:ext>
            </a:extLst>
          </p:cNvPr>
          <p:cNvSpPr txBox="1"/>
          <p:nvPr/>
        </p:nvSpPr>
        <p:spPr>
          <a:xfrm>
            <a:off x="9041938" y="6158599"/>
            <a:ext cx="585787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B1FB4-5175-BA76-20C0-9CE11EFD53AF}"/>
              </a:ext>
            </a:extLst>
          </p:cNvPr>
          <p:cNvSpPr txBox="1"/>
          <p:nvPr/>
        </p:nvSpPr>
        <p:spPr>
          <a:xfrm>
            <a:off x="8896118" y="5783928"/>
            <a:ext cx="585787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rgbClr val="00534B"/>
                </a:solidFill>
                <a:latin typeface="Arial"/>
                <a:cs typeface="Arial"/>
              </a:rPr>
              <a:t>www.anchors.london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026A92-486F-8A4A-8F88-AEB71580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3603A5-F6F5-8BD4-4CF6-C6340C71C404}"/>
              </a:ext>
            </a:extLst>
          </p:cNvPr>
          <p:cNvSpPr txBox="1"/>
          <p:nvPr/>
        </p:nvSpPr>
        <p:spPr>
          <a:xfrm>
            <a:off x="1054802" y="2864493"/>
            <a:ext cx="518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rgbClr val="CAE8D9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https://www.businesshub.london/register/</a:t>
            </a:r>
            <a:endParaRPr lang="en-GB" i="1">
              <a:solidFill>
                <a:srgbClr val="CAE8D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1C345-D641-73AE-121B-36AD64A48658}"/>
              </a:ext>
            </a:extLst>
          </p:cNvPr>
          <p:cNvSpPr txBox="1"/>
          <p:nvPr/>
        </p:nvSpPr>
        <p:spPr>
          <a:xfrm>
            <a:off x="1325059" y="5340008"/>
            <a:ext cx="4287276" cy="50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F3D25-4B11-0102-6587-00210C67B838}"/>
              </a:ext>
            </a:extLst>
          </p:cNvPr>
          <p:cNvSpPr txBox="1"/>
          <p:nvPr/>
        </p:nvSpPr>
        <p:spPr>
          <a:xfrm>
            <a:off x="991394" y="3896773"/>
            <a:ext cx="352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u="sng">
                <a:solidFill>
                  <a:srgbClr val="CAE8D9"/>
                </a:solidFill>
                <a:latin typeface="Arial"/>
                <a:cs typeface="Arial"/>
              </a:rPr>
              <a:t>https://www.businesshub.london/resource/sme-procurement-hub/</a:t>
            </a:r>
            <a:endParaRPr lang="en-GB" i="1" u="sng">
              <a:solidFill>
                <a:srgbClr val="CAE8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625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B4636CD-D21E-3BAD-0927-F60A836D9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34" y="5493229"/>
            <a:ext cx="4340459" cy="1390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E1237A-D2BC-4600-8454-B1FDC6DDE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58400" r="53794" b="6493"/>
          <a:stretch/>
        </p:blipFill>
        <p:spPr>
          <a:xfrm>
            <a:off x="1422709" y="0"/>
            <a:ext cx="10769291" cy="55765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CDA73E4-6006-4B83-9BED-B02941B2EDB0}"/>
              </a:ext>
            </a:extLst>
          </p:cNvPr>
          <p:cNvSpPr/>
          <p:nvPr/>
        </p:nvSpPr>
        <p:spPr>
          <a:xfrm rot="3325405">
            <a:off x="-3021586" y="-5107088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AA2643ED-FC6F-4547-8C6E-16FA14819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0206" y="-1482958"/>
            <a:ext cx="10964849" cy="5937109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br>
              <a:rPr lang="en-GB" sz="8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8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>
                <a:solidFill>
                  <a:schemeClr val="bg1"/>
                </a:solidFill>
                <a:latin typeface="Arial"/>
                <a:cs typeface="Arial"/>
              </a:rPr>
              <a:t>Thank you for </a:t>
            </a:r>
            <a:br>
              <a:rPr lang="en-GB" sz="40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4000" b="1">
                <a:solidFill>
                  <a:schemeClr val="bg1"/>
                </a:solidFill>
                <a:latin typeface="Arial"/>
                <a:cs typeface="Arial"/>
              </a:rPr>
              <a:t>joining us today</a:t>
            </a:r>
            <a:br>
              <a:rPr lang="en-GB" sz="4000" b="1">
                <a:latin typeface="Arial"/>
                <a:cs typeface="Arial"/>
              </a:rPr>
            </a:br>
            <a:br>
              <a:rPr lang="en-GB" sz="4000" b="1">
                <a:latin typeface="Arial"/>
                <a:cs typeface="Arial"/>
              </a:rPr>
            </a:br>
            <a:r>
              <a:rPr lang="en-GB" sz="2000" err="1">
                <a:solidFill>
                  <a:schemeClr val="bg1"/>
                </a:solidFill>
                <a:latin typeface="Arial"/>
                <a:cs typeface="Arial"/>
              </a:rPr>
              <a:t>marketing@businesshub.london</a:t>
            </a:r>
            <a:br>
              <a:rPr lang="en-GB" sz="2000">
                <a:solidFill>
                  <a:srgbClr val="00EA78"/>
                </a:solidFill>
                <a:latin typeface="Arial"/>
                <a:ea typeface="+mj-lt"/>
                <a:cs typeface="Arial"/>
              </a:rPr>
            </a:br>
            <a:r>
              <a:rPr lang="en-GB" sz="2000">
                <a:solidFill>
                  <a:schemeClr val="bg1"/>
                </a:solidFill>
                <a:latin typeface="Arial"/>
                <a:ea typeface="+mj-lt"/>
                <a:cs typeface="Arial"/>
              </a:rPr>
              <a:t> </a:t>
            </a:r>
            <a:br>
              <a:rPr lang="en-GB" sz="2000">
                <a:latin typeface="Arial"/>
                <a:ea typeface="+mj-lt"/>
                <a:cs typeface="Arial"/>
              </a:rPr>
            </a:br>
            <a:r>
              <a:rPr lang="en-GB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br>
              <a:rPr lang="en-GB" b="1" u="sng">
                <a:latin typeface="Arial"/>
                <a:cs typeface="Arial"/>
              </a:rPr>
            </a:br>
            <a:r>
              <a:rPr lang="en-GB" b="1">
                <a:solidFill>
                  <a:schemeClr val="bg1"/>
                </a:solidFill>
                <a:latin typeface="Arial"/>
                <a:cs typeface="Arial"/>
              </a:rPr>
              <a:t> </a:t>
            </a:r>
            <a:br>
              <a:rPr lang="en-GB" sz="4800" b="1">
                <a:latin typeface="Arial"/>
                <a:cs typeface="Arial"/>
              </a:rPr>
            </a:b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ED23E-F0A7-86E1-EF49-95AB31C90B31}"/>
              </a:ext>
            </a:extLst>
          </p:cNvPr>
          <p:cNvSpPr txBox="1"/>
          <p:nvPr/>
        </p:nvSpPr>
        <p:spPr>
          <a:xfrm>
            <a:off x="9041938" y="6158599"/>
            <a:ext cx="585787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B1FB4-5175-BA76-20C0-9CE11EFD53AF}"/>
              </a:ext>
            </a:extLst>
          </p:cNvPr>
          <p:cNvSpPr txBox="1"/>
          <p:nvPr/>
        </p:nvSpPr>
        <p:spPr>
          <a:xfrm>
            <a:off x="8896118" y="5783928"/>
            <a:ext cx="585787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>
                <a:solidFill>
                  <a:srgbClr val="00534B"/>
                </a:solidFill>
                <a:latin typeface="Arial"/>
                <a:cs typeface="Arial"/>
              </a:rPr>
              <a:t>www.anchors.london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026A92-486F-8A4A-8F88-AEB71580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7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861CD-2D21-33D1-07FB-C2A93D22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erson and person looking at a tablet&#10;&#10;Description automatically generated">
            <a:extLst>
              <a:ext uri="{FF2B5EF4-FFF2-40B4-BE49-F238E27FC236}">
                <a16:creationId xmlns:a16="http://schemas.microsoft.com/office/drawing/2014/main" id="{B5271013-F3CE-5BDF-5E8B-481133D4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9" y="0"/>
            <a:ext cx="13196455" cy="6928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17B74D-6039-549E-A39D-8304998A1135}"/>
              </a:ext>
            </a:extLst>
          </p:cNvPr>
          <p:cNvSpPr/>
          <p:nvPr/>
        </p:nvSpPr>
        <p:spPr>
          <a:xfrm>
            <a:off x="387927" y="5825836"/>
            <a:ext cx="3013364" cy="667039"/>
          </a:xfrm>
          <a:prstGeom prst="rect">
            <a:avLst/>
          </a:prstGeom>
          <a:solidFill>
            <a:srgbClr val="01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0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8EEC765-F640-ECE4-37D5-9B94D8B30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" y="5467595"/>
            <a:ext cx="4340459" cy="1390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0" y="-2081"/>
            <a:ext cx="12191144" cy="5605670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C7B58-0EDE-4C9B-9C71-0BF55A9406AE}"/>
              </a:ext>
            </a:extLst>
          </p:cNvPr>
          <p:cNvSpPr/>
          <p:nvPr/>
        </p:nvSpPr>
        <p:spPr>
          <a:xfrm rot="3325405">
            <a:off x="-4597012" y="-5230072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E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143" y="1905401"/>
            <a:ext cx="4340459" cy="2280723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rtl="0"/>
            <a:r>
              <a:rPr lang="en-GB" sz="4000" b="1">
                <a:solidFill>
                  <a:srgbClr val="CAE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goods</a:t>
            </a:r>
            <a:br>
              <a:rPr lang="en-GB" sz="4000" b="1">
                <a:solidFill>
                  <a:srgbClr val="CAE8D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>
                <a:solidFill>
                  <a:srgbClr val="CAE8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services pipeline</a:t>
            </a:r>
            <a:b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2FEC577-2F47-4735-B8F6-86E3E3677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506207" y="5561556"/>
            <a:ext cx="1778885" cy="138829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AF6CF0-8EB5-ADCF-1C6B-6025E7C54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205225"/>
            <a:ext cx="3329073" cy="1828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C02BE-AD7A-AB88-4BA8-554160BBD826}"/>
              </a:ext>
            </a:extLst>
          </p:cNvPr>
          <p:cNvSpPr txBox="1"/>
          <p:nvPr/>
        </p:nvSpPr>
        <p:spPr>
          <a:xfrm>
            <a:off x="8935546" y="5929772"/>
            <a:ext cx="3290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  <a:endParaRPr lang="en-US" sz="2000" b="1">
              <a:solidFill>
                <a:srgbClr val="00534B"/>
              </a:solidFill>
              <a:cs typeface="Calibri" panose="020F0502020204030204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5912B20-B51F-3C57-D166-54E5FF66D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378894"/>
              </p:ext>
            </p:extLst>
          </p:nvPr>
        </p:nvGraphicFramePr>
        <p:xfrm>
          <a:off x="5756745" y="310104"/>
          <a:ext cx="6146567" cy="486165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588396">
                  <a:extLst>
                    <a:ext uri="{9D8B030D-6E8A-4147-A177-3AD203B41FA5}">
                      <a16:colId xmlns:a16="http://schemas.microsoft.com/office/drawing/2014/main" val="1540971575"/>
                    </a:ext>
                  </a:extLst>
                </a:gridCol>
                <a:gridCol w="1542553">
                  <a:extLst>
                    <a:ext uri="{9D8B030D-6E8A-4147-A177-3AD203B41FA5}">
                      <a16:colId xmlns:a16="http://schemas.microsoft.com/office/drawing/2014/main" val="1042838805"/>
                    </a:ext>
                  </a:extLst>
                </a:gridCol>
                <a:gridCol w="2854142">
                  <a:extLst>
                    <a:ext uri="{9D8B030D-6E8A-4147-A177-3AD203B41FA5}">
                      <a16:colId xmlns:a16="http://schemas.microsoft.com/office/drawing/2014/main" val="3984210580"/>
                    </a:ext>
                  </a:extLst>
                </a:gridCol>
                <a:gridCol w="1161476">
                  <a:extLst>
                    <a:ext uri="{9D8B030D-6E8A-4147-A177-3AD203B41FA5}">
                      <a16:colId xmlns:a16="http://schemas.microsoft.com/office/drawing/2014/main" val="2140836086"/>
                    </a:ext>
                  </a:extLst>
                </a:gridCol>
              </a:tblGrid>
              <a:tr h="23778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Buyer</a:t>
                      </a: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Name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value</a:t>
                      </a: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69415"/>
                  </a:ext>
                </a:extLst>
              </a:tr>
              <a:tr h="35398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Services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 Services – </a:t>
                      </a:r>
                    </a:p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Buckingham Palace Road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£100K - £200K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340535"/>
                  </a:ext>
                </a:extLst>
              </a:tr>
              <a:tr h="4314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 Management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 Street station mid tunnel </a:t>
                      </a:r>
                    </a:p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 system removal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£1M - £5M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419147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 Management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Cleaning and Associated Services (Pan TfL)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&gt;£50M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79892"/>
                  </a:ext>
                </a:extLst>
              </a:tr>
              <a:tr h="4314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Payment Infrastructure – </a:t>
                      </a:r>
                    </a:p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 &amp; Software Requirements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£500K-£1M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578636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 Management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Courier Service - Lost Property Office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£200K-£300K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7547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Services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Notetaking Services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£100K - £200K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226523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Services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Pensions Consultancy Support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£300K-£400K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15288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 Management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Gloucester Road Artwork Fabricator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£100K - £200K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97278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Services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Campaign Based Marketing Activities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£500k-£1M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195500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Services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Recruitment Marketing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£1M - £5M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23506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Telephony Modernisation Project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£25M-£50M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55086"/>
                  </a:ext>
                </a:extLst>
              </a:tr>
              <a:tr h="4314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Services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Evaluation -</a:t>
                      </a:r>
                    </a:p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 Social Action and Employability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£100K-£200K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582093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 desk availability 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£100K-£200K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70575"/>
                  </a:ext>
                </a:extLst>
              </a:tr>
              <a:tr h="2975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London Business Hub website support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E8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£100K-£200K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0" marR="4280" marT="4280" marB="0">
                    <a:lnL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E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E8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29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24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76E46-88BC-4A69-AB75-016BEF6545C7}"/>
              </a:ext>
            </a:extLst>
          </p:cNvPr>
          <p:cNvSpPr/>
          <p:nvPr/>
        </p:nvSpPr>
        <p:spPr>
          <a:xfrm>
            <a:off x="0" y="-26146"/>
            <a:ext cx="12191144" cy="5605670"/>
          </a:xfrm>
          <a:prstGeom prst="rect">
            <a:avLst/>
          </a:prstGeom>
          <a:solidFill>
            <a:srgbClr val="00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C7B58-0EDE-4C9B-9C71-0BF55A9406AE}"/>
              </a:ext>
            </a:extLst>
          </p:cNvPr>
          <p:cNvSpPr/>
          <p:nvPr/>
        </p:nvSpPr>
        <p:spPr>
          <a:xfrm rot="3325405">
            <a:off x="-3233577" y="-5064373"/>
            <a:ext cx="9607492" cy="1126886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092527-5C57-45EF-B046-FB43905E5028}"/>
              </a:ext>
            </a:extLst>
          </p:cNvPr>
          <p:cNvSpPr/>
          <p:nvPr/>
        </p:nvSpPr>
        <p:spPr>
          <a:xfrm rot="19319735">
            <a:off x="8666143" y="-6717425"/>
            <a:ext cx="8201877" cy="9288379"/>
          </a:xfrm>
          <a:prstGeom prst="ellipse">
            <a:avLst/>
          </a:prstGeom>
          <a:solidFill>
            <a:srgbClr val="00534B"/>
          </a:solidFill>
          <a:ln>
            <a:solidFill>
              <a:srgbClr val="00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59A4FB44-577B-48D1-9918-D54CC8505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540" y="2090495"/>
            <a:ext cx="9075447" cy="2225324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/>
          <a:p>
            <a:pPr algn="l" rtl="0"/>
            <a:br>
              <a:rPr lang="en-GB" sz="8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80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2FEC577-2F47-4735-B8F6-86E3E367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506207" y="5561556"/>
            <a:ext cx="1778885" cy="1388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58991-C6CF-FB01-FDA3-00F9EADE009D}"/>
              </a:ext>
            </a:extLst>
          </p:cNvPr>
          <p:cNvSpPr txBox="1"/>
          <p:nvPr/>
        </p:nvSpPr>
        <p:spPr>
          <a:xfrm>
            <a:off x="8935546" y="5929772"/>
            <a:ext cx="32902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rgbClr val="00534B"/>
                </a:solidFill>
                <a:latin typeface="Arial"/>
                <a:cs typeface="Arial"/>
              </a:rPr>
              <a:t>#LondonAnchors</a:t>
            </a:r>
            <a:endParaRPr lang="en-US" sz="2000" b="1">
              <a:solidFill>
                <a:srgbClr val="00534B"/>
              </a:solidFill>
              <a:cs typeface="Calibri" panose="020F0502020204030204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064483A-F7DB-BCE4-6166-E6143E2C4C47}"/>
              </a:ext>
            </a:extLst>
          </p:cNvPr>
          <p:cNvSpPr txBox="1">
            <a:spLocks/>
          </p:cNvSpPr>
          <p:nvPr/>
        </p:nvSpPr>
        <p:spPr>
          <a:xfrm>
            <a:off x="894708" y="860555"/>
            <a:ext cx="8916812" cy="3610318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rgbClr val="CAE8D9"/>
                </a:solidFill>
                <a:latin typeface="Arial"/>
                <a:cs typeface="Arial"/>
              </a:rPr>
              <a:t>Session 1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Navigating 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public </a:t>
            </a:r>
          </a:p>
          <a:p>
            <a:r>
              <a:rPr lang="en-GB" sz="5400" b="1">
                <a:solidFill>
                  <a:srgbClr val="00EA78"/>
                </a:solidFill>
                <a:latin typeface="Arial"/>
                <a:cs typeface="Arial"/>
              </a:rPr>
              <a:t>procurement</a:t>
            </a:r>
            <a:endParaRPr lang="en-US" sz="5400">
              <a:solidFill>
                <a:srgbClr val="00EA78"/>
              </a:solidFill>
            </a:endParaRPr>
          </a:p>
          <a:p>
            <a:endParaRPr lang="en-GB" b="1">
              <a:solidFill>
                <a:srgbClr val="0053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F2590D-E5B1-640E-272F-15888B7CD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09" y="5671189"/>
            <a:ext cx="1933483" cy="91570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79655356-D507-FAEF-9519-63D33787337D}"/>
              </a:ext>
            </a:extLst>
          </p:cNvPr>
          <p:cNvSpPr txBox="1">
            <a:spLocks/>
          </p:cNvSpPr>
          <p:nvPr/>
        </p:nvSpPr>
        <p:spPr>
          <a:xfrm>
            <a:off x="6665541" y="2555821"/>
            <a:ext cx="2781173" cy="1837525"/>
          </a:xfrm>
          <a:prstGeom prst="rect">
            <a:avLst/>
          </a:prstGeom>
        </p:spPr>
        <p:txBody>
          <a:bodyPr vert="horz" wrap="square" lIns="0" tIns="9242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Arial"/>
                <a:cs typeface="Arial"/>
              </a:rPr>
              <a:t>Carol Hustler</a:t>
            </a:r>
            <a:br>
              <a:rPr lang="en-GB" sz="2800" b="1">
                <a:solidFill>
                  <a:srgbClr val="00C067"/>
                </a:solidFill>
                <a:latin typeface="Arial"/>
                <a:cs typeface="Arial"/>
              </a:rPr>
            </a:br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Director,</a:t>
            </a:r>
          </a:p>
          <a:p>
            <a:r>
              <a:rPr lang="en-GB" sz="2800" b="1">
                <a:solidFill>
                  <a:srgbClr val="00C067"/>
                </a:solidFill>
                <a:latin typeface="Arial"/>
                <a:cs typeface="Arial"/>
              </a:rPr>
              <a:t>TEDs Friends</a:t>
            </a:r>
            <a:br>
              <a:rPr lang="en-GB" sz="2800" b="1">
                <a:solidFill>
                  <a:srgbClr val="00C067"/>
                </a:solidFill>
                <a:latin typeface="Arial"/>
                <a:cs typeface="Arial"/>
              </a:rPr>
            </a:br>
            <a:endParaRPr lang="en-GB" sz="4800" b="1">
              <a:solidFill>
                <a:srgbClr val="00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58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534B"/>
      </a:dk1>
      <a:lt1>
        <a:srgbClr val="A4DEC7"/>
      </a:lt1>
      <a:dk2>
        <a:srgbClr val="00B050"/>
      </a:dk2>
      <a:lt2>
        <a:srgbClr val="FFFFFF"/>
      </a:lt2>
      <a:accent1>
        <a:srgbClr val="00EA7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LAIN">
      <a:dk1>
        <a:srgbClr val="A4DEC7"/>
      </a:dk1>
      <a:lt1>
        <a:srgbClr val="00EA78"/>
      </a:lt1>
      <a:dk2>
        <a:srgbClr val="00C067"/>
      </a:dk2>
      <a:lt2>
        <a:srgbClr val="00534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7aba29-beb8-4ded-9a2a-0fbcdbc33849" xsi:nil="true"/>
    <lcf76f155ced4ddcb4097134ff3c332f xmlns="9d869b1b-30aa-452e-8322-be1ea12c43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F6D43845244D41B420C3650A88C6CC" ma:contentTypeVersion="14" ma:contentTypeDescription="Create a new document." ma:contentTypeScope="" ma:versionID="d82ed08ba66d20f74ccf7692ec88de4b">
  <xsd:schema xmlns:xsd="http://www.w3.org/2001/XMLSchema" xmlns:xs="http://www.w3.org/2001/XMLSchema" xmlns:p="http://schemas.microsoft.com/office/2006/metadata/properties" xmlns:ns2="197aba29-beb8-4ded-9a2a-0fbcdbc33849" xmlns:ns3="9d869b1b-30aa-452e-8322-be1ea12c43f3" targetNamespace="http://schemas.microsoft.com/office/2006/metadata/properties" ma:root="true" ma:fieldsID="4f74de7514ec34de545ad18ffc46a961" ns2:_="" ns3:_="">
    <xsd:import namespace="197aba29-beb8-4ded-9a2a-0fbcdbc33849"/>
    <xsd:import namespace="9d869b1b-30aa-452e-8322-be1ea12c43f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aba29-beb8-4ded-9a2a-0fbcdbc338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836a9ce-4aa2-40fa-b369-7befe32098f5}" ma:internalName="TaxCatchAll" ma:showField="CatchAllData" ma:web="197aba29-beb8-4ded-9a2a-0fbcdbc338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69b1b-30aa-452e-8322-be1ea12c4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1981c-07c9-48be-a366-aa18a08a6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55875-37F2-42EA-8A0B-50D1F53C85C1}">
  <ds:schemaRefs>
    <ds:schemaRef ds:uri="197aba29-beb8-4ded-9a2a-0fbcdbc33849"/>
    <ds:schemaRef ds:uri="9d869b1b-30aa-452e-8322-be1ea12c43f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E99638-75F4-4D37-89EC-43F7B7D93B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7aba29-beb8-4ded-9a2a-0fbcdbc33849"/>
    <ds:schemaRef ds:uri="9d869b1b-30aa-452e-8322-be1ea12c4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DDFA80-1C7F-4363-A12D-FCA1847CA7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64</Slides>
  <Notes>33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Custom Design</vt:lpstr>
      <vt:lpstr>   Meet the Buyers   Tuesday 29 June 2023 </vt:lpstr>
      <vt:lpstr>Patrick Nicholson Buyer Engagement Expert, Newable</vt:lpstr>
      <vt:lpstr>PowerPoint Presentation</vt:lpstr>
      <vt:lpstr>Agenda </vt:lpstr>
      <vt:lpstr>Alex Conway Assistant Director, Economic Development,  Greater London Authority</vt:lpstr>
      <vt:lpstr>Rajesh Agrawal Deputy Mayor, Business</vt:lpstr>
      <vt:lpstr>PowerPoint Presentation</vt:lpstr>
      <vt:lpstr>Example goods &amp; services pipeline </vt:lpstr>
      <vt:lpstr> </vt:lpstr>
      <vt:lpstr>PowerPoint Presentation</vt:lpstr>
      <vt:lpstr>Real opportunities exist</vt:lpstr>
      <vt:lpstr>Benefits for your business</vt:lpstr>
      <vt:lpstr>Where to find opportunities</vt:lpstr>
      <vt:lpstr>Procurement can be complex</vt:lpstr>
      <vt:lpstr>Respond in the right way</vt:lpstr>
      <vt:lpstr>Standard supplier questionnaire</vt:lpstr>
      <vt:lpstr>Recognise the right opportunities</vt:lpstr>
      <vt:lpstr>PowerPoint Presentation</vt:lpstr>
      <vt:lpstr>PowerPoint Presentation</vt:lpstr>
      <vt:lpstr>PowerPoint Presentation</vt:lpstr>
      <vt:lpstr>Questions?</vt:lpstr>
      <vt:lpstr>PowerPoint Presentation</vt:lpstr>
      <vt:lpstr>My Background</vt:lpstr>
      <vt:lpstr>What we do</vt:lpstr>
      <vt:lpstr>Why bother?</vt:lpstr>
      <vt:lpstr>1. What are public sector organisations looking for?</vt:lpstr>
      <vt:lpstr>PowerPoint Presentation</vt:lpstr>
      <vt:lpstr>PowerPoint Presentation</vt:lpstr>
      <vt:lpstr>PowerPoint Presentation</vt:lpstr>
      <vt:lpstr>PowerPoint Presentation</vt:lpstr>
      <vt:lpstr>Example  time 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Please enjoy the coffee, teas and refreshments provided </vt:lpstr>
      <vt:lpstr>Marketplace networking  Please make your way to the Vaults (Level -3)</vt:lpstr>
      <vt:lpstr> </vt:lpstr>
      <vt:lpstr>PowerPoint Presentation</vt:lpstr>
      <vt:lpstr>PowerPoint Presentation</vt:lpstr>
      <vt:lpstr>PowerPoint Presentation</vt:lpstr>
      <vt:lpstr>Why is social value important to London’s public sector buyers?</vt:lpstr>
      <vt:lpstr>PowerPoint Presentation</vt:lpstr>
      <vt:lpstr>PowerPoint Presentation</vt:lpstr>
      <vt:lpstr>PowerPoint Presentation</vt:lpstr>
      <vt:lpstr>People</vt:lpstr>
      <vt:lpstr>Environment</vt:lpstr>
      <vt:lpstr>Ideas sharing </vt:lpstr>
      <vt:lpstr>Strengthening  your response</vt:lpstr>
      <vt:lpstr>How do buyers request  &amp; evaluate social value?</vt:lpstr>
      <vt:lpstr>How is social value measured?</vt:lpstr>
      <vt:lpstr>Buyers want to see</vt:lpstr>
      <vt:lpstr>PowerPoint Presentation</vt:lpstr>
      <vt:lpstr>PowerPoint Presentation</vt:lpstr>
      <vt:lpstr>PowerPoint Presentation</vt:lpstr>
      <vt:lpstr>Further resources </vt:lpstr>
      <vt:lpstr>  sarah@samtaler.co.uk  www.samtaler.co.uk </vt:lpstr>
      <vt:lpstr>  Next steps  1. Share your thoughts with us on today  2. Sign up to the London Business      Hub’s portal and newsletter here:        3. Check out useful resources on our      dedicated webpage: </vt:lpstr>
      <vt:lpstr>  Thank you for  joining us today  marketing@businesshub.london       </vt:lpstr>
    </vt:vector>
  </TitlesOfParts>
  <Company>Greater London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Josephine Clarke</dc:creator>
  <cp:revision>4</cp:revision>
  <dcterms:created xsi:type="dcterms:W3CDTF">2023-01-23T12:32:15Z</dcterms:created>
  <dcterms:modified xsi:type="dcterms:W3CDTF">2023-07-17T14:11:26Z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0x010100A3F6D43845244D41B420C3650A88C6CC</vt:lpwstr>
  </property>
  <property fmtid="{D5CDD505-2E9C-101B-9397-08002B2CF9AE}" pid="3" name="MediaServiceImageTags">
    <vt:lpwstr/>
  </property>
</Properties>
</file>