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23"/>
  </p:notesMasterIdLst>
  <p:sldIdLst>
    <p:sldId id="1125" r:id="rId3"/>
    <p:sldId id="1109" r:id="rId4"/>
    <p:sldId id="1100" r:id="rId5"/>
    <p:sldId id="1096" r:id="rId6"/>
    <p:sldId id="1113" r:id="rId7"/>
    <p:sldId id="1097" r:id="rId8"/>
    <p:sldId id="1127" r:id="rId9"/>
    <p:sldId id="1099" r:id="rId10"/>
    <p:sldId id="1104" r:id="rId11"/>
    <p:sldId id="1107" r:id="rId12"/>
    <p:sldId id="1105" r:id="rId13"/>
    <p:sldId id="1114" r:id="rId14"/>
    <p:sldId id="1106" r:id="rId15"/>
    <p:sldId id="1129" r:id="rId16"/>
    <p:sldId id="1111" r:id="rId17"/>
    <p:sldId id="1102" r:id="rId18"/>
    <p:sldId id="1126" r:id="rId19"/>
    <p:sldId id="733" r:id="rId20"/>
    <p:sldId id="735" r:id="rId21"/>
    <p:sldId id="113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aya, Alejandra" initials="MA" lastIdx="10" clrIdx="0">
    <p:extLst>
      <p:ext uri="{19B8F6BF-5375-455C-9EA6-DF929625EA0E}">
        <p15:presenceInfo xmlns:p15="http://schemas.microsoft.com/office/powerpoint/2012/main" userId="S::amacaya@bloomberg.org::e0905585-7b15-4c40-979f-28858b9e2035" providerId="AD"/>
      </p:ext>
    </p:extLst>
  </p:cmAuthor>
  <p:cmAuthor id="2" name="Richardson, Garrett" initials="RG" lastIdx="8" clrIdx="1">
    <p:extLst>
      <p:ext uri="{19B8F6BF-5375-455C-9EA6-DF929625EA0E}">
        <p15:presenceInfo xmlns:p15="http://schemas.microsoft.com/office/powerpoint/2012/main" userId="S::GRichardson@bloomberg.org::ba6e17b9-3e56-44c1-b335-44c9186232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96D"/>
    <a:srgbClr val="E38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25E199-09C1-4E41-B5B7-977247CEB9CA}" v="3" dt="2021-11-25T19:43:02.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78408" autoAdjust="0"/>
  </p:normalViewPr>
  <p:slideViewPr>
    <p:cSldViewPr snapToGrid="0">
      <p:cViewPr varScale="1">
        <p:scale>
          <a:sx n="52" d="100"/>
          <a:sy n="52" d="100"/>
        </p:scale>
        <p:origin x="12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on, Garrett" userId="ba6e17b9-3e56-44c1-b335-44c9186232df" providerId="ADAL" clId="{B225E199-09C1-4E41-B5B7-977247CEB9CA}"/>
    <pc:docChg chg="addSld delSld modSld">
      <pc:chgData name="Richardson, Garrett" userId="ba6e17b9-3e56-44c1-b335-44c9186232df" providerId="ADAL" clId="{B225E199-09C1-4E41-B5B7-977247CEB9CA}" dt="2021-11-25T19:43:14.914" v="3" actId="47"/>
      <pc:docMkLst>
        <pc:docMk/>
      </pc:docMkLst>
      <pc:sldChg chg="add del">
        <pc:chgData name="Richardson, Garrett" userId="ba6e17b9-3e56-44c1-b335-44c9186232df" providerId="ADAL" clId="{B225E199-09C1-4E41-B5B7-977247CEB9CA}" dt="2021-11-25T19:43:02.842" v="2"/>
        <pc:sldMkLst>
          <pc:docMk/>
          <pc:sldMk cId="1959444863" sldId="733"/>
        </pc:sldMkLst>
      </pc:sldChg>
      <pc:sldChg chg="add del">
        <pc:chgData name="Richardson, Garrett" userId="ba6e17b9-3e56-44c1-b335-44c9186232df" providerId="ADAL" clId="{B225E199-09C1-4E41-B5B7-977247CEB9CA}" dt="2021-11-25T19:43:02.842" v="2"/>
        <pc:sldMkLst>
          <pc:docMk/>
          <pc:sldMk cId="2853065650" sldId="735"/>
        </pc:sldMkLst>
      </pc:sldChg>
      <pc:sldChg chg="del">
        <pc:chgData name="Richardson, Garrett" userId="ba6e17b9-3e56-44c1-b335-44c9186232df" providerId="ADAL" clId="{B225E199-09C1-4E41-B5B7-977247CEB9CA}" dt="2021-11-25T19:43:14.914" v="3" actId="47"/>
        <pc:sldMkLst>
          <pc:docMk/>
          <pc:sldMk cId="2857379288" sldId="11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861B1-10FC-422D-8B0F-F0B36130750D}"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B2F1E004-A4AE-48BE-96E2-28FF39706F76}">
      <dgm:prSet custT="1"/>
      <dgm:spPr>
        <a:solidFill>
          <a:schemeClr val="accent1"/>
        </a:solidFill>
      </dgm:spPr>
      <dgm:t>
        <a:bodyPr/>
        <a:lstStyle/>
        <a:p>
          <a:r>
            <a:rPr lang="en-US" sz="2000" b="1" dirty="0">
              <a:solidFill>
                <a:schemeClr val="accent5"/>
              </a:solidFill>
              <a:latin typeface="Calibri" panose="020F0502020204030204" pitchFamily="34" charset="0"/>
              <a:cs typeface="Calibri" panose="020F0502020204030204" pitchFamily="34" charset="0"/>
            </a:rPr>
            <a:t>Starts w/ a Theory of Change</a:t>
          </a:r>
        </a:p>
      </dgm:t>
    </dgm:pt>
    <dgm:pt modelId="{7867093F-373F-4BF9-BAAD-FD08224EF7DD}" type="parTrans" cxnId="{6119329F-A1ED-40E7-9B84-7EBE0FFD24AD}">
      <dgm:prSet/>
      <dgm:spPr/>
      <dgm:t>
        <a:bodyPr/>
        <a:lstStyle/>
        <a:p>
          <a:endParaRPr lang="en-US"/>
        </a:p>
      </dgm:t>
    </dgm:pt>
    <dgm:pt modelId="{41D3476A-C5CD-483C-8876-873F9A008ECC}" type="sibTrans" cxnId="{6119329F-A1ED-40E7-9B84-7EBE0FFD24AD}">
      <dgm:prSet/>
      <dgm:spPr>
        <a:solidFill>
          <a:schemeClr val="tx2">
            <a:alpha val="90000"/>
          </a:schemeClr>
        </a:solidFill>
      </dgm:spPr>
      <dgm:t>
        <a:bodyPr/>
        <a:lstStyle/>
        <a:p>
          <a:endParaRPr lang="en-US"/>
        </a:p>
      </dgm:t>
    </dgm:pt>
    <dgm:pt modelId="{EDFDA240-DD7E-43FD-A7F6-4B17425CFEDE}">
      <dgm:prSet custT="1"/>
      <dgm:spPr>
        <a:solidFill>
          <a:schemeClr val="accent1"/>
        </a:solidFill>
      </dgm:spPr>
      <dgm:t>
        <a:bodyPr/>
        <a:lstStyle/>
        <a:p>
          <a:r>
            <a:rPr lang="en-US" sz="2000" b="1">
              <a:solidFill>
                <a:schemeClr val="accent5"/>
              </a:solidFill>
              <a:latin typeface="Calibri" panose="020F0502020204030204" pitchFamily="34" charset="0"/>
              <a:cs typeface="Calibri" panose="020F0502020204030204" pitchFamily="34" charset="0"/>
            </a:rPr>
            <a:t>Recruits Skilled, Credible Messengers</a:t>
          </a:r>
        </a:p>
      </dgm:t>
    </dgm:pt>
    <dgm:pt modelId="{3FEB5FC2-6BA3-4055-BFE0-3F888A7598EC}" type="parTrans" cxnId="{E997B8DF-4923-47C0-AB4B-38139E95651E}">
      <dgm:prSet/>
      <dgm:spPr/>
      <dgm:t>
        <a:bodyPr/>
        <a:lstStyle/>
        <a:p>
          <a:endParaRPr lang="en-US"/>
        </a:p>
      </dgm:t>
    </dgm:pt>
    <dgm:pt modelId="{A89AB263-CFDF-43C8-9A85-904B98C13546}" type="sibTrans" cxnId="{E997B8DF-4923-47C0-AB4B-38139E95651E}">
      <dgm:prSet/>
      <dgm:spPr>
        <a:solidFill>
          <a:schemeClr val="tx2">
            <a:alpha val="90000"/>
          </a:schemeClr>
        </a:solidFill>
      </dgm:spPr>
      <dgm:t>
        <a:bodyPr/>
        <a:lstStyle/>
        <a:p>
          <a:endParaRPr lang="en-US"/>
        </a:p>
      </dgm:t>
    </dgm:pt>
    <dgm:pt modelId="{DB983B84-86A3-476C-9B53-163E2C8872A0}">
      <dgm:prSet custT="1"/>
      <dgm:spPr>
        <a:solidFill>
          <a:schemeClr val="accent1"/>
        </a:solidFill>
      </dgm:spPr>
      <dgm:t>
        <a:bodyPr/>
        <a:lstStyle/>
        <a:p>
          <a:r>
            <a:rPr lang="en-US" sz="2000" b="1">
              <a:solidFill>
                <a:schemeClr val="accent5"/>
              </a:solidFill>
              <a:latin typeface="Calibri" panose="020F0502020204030204" pitchFamily="34" charset="0"/>
              <a:cs typeface="Calibri" panose="020F0502020204030204" pitchFamily="34" charset="0"/>
            </a:rPr>
            <a:t>Utilizes a Developmental Framework for Relationship Building</a:t>
          </a:r>
        </a:p>
      </dgm:t>
    </dgm:pt>
    <dgm:pt modelId="{FC288829-ACAA-496A-9379-6A6DEB0FED2D}" type="parTrans" cxnId="{411EBA59-1B19-4875-BA27-AE0223854B7E}">
      <dgm:prSet/>
      <dgm:spPr/>
      <dgm:t>
        <a:bodyPr/>
        <a:lstStyle/>
        <a:p>
          <a:endParaRPr lang="en-US"/>
        </a:p>
      </dgm:t>
    </dgm:pt>
    <dgm:pt modelId="{8F9F3CCE-8ACE-4B97-82DB-3C4F25344AE2}" type="sibTrans" cxnId="{411EBA59-1B19-4875-BA27-AE0223854B7E}">
      <dgm:prSet/>
      <dgm:spPr>
        <a:solidFill>
          <a:schemeClr val="tx2">
            <a:alpha val="90000"/>
          </a:schemeClr>
        </a:solidFill>
      </dgm:spPr>
      <dgm:t>
        <a:bodyPr/>
        <a:lstStyle/>
        <a:p>
          <a:endParaRPr lang="en-US"/>
        </a:p>
      </dgm:t>
    </dgm:pt>
    <dgm:pt modelId="{DC6A4CC0-6151-42FF-A36A-309763EF91B5}">
      <dgm:prSet custT="1"/>
      <dgm:spPr>
        <a:solidFill>
          <a:schemeClr val="accent1"/>
        </a:solidFill>
      </dgm:spPr>
      <dgm:t>
        <a:bodyPr/>
        <a:lstStyle/>
        <a:p>
          <a:r>
            <a:rPr lang="en-US" sz="2000" b="1">
              <a:solidFill>
                <a:schemeClr val="accent5"/>
              </a:solidFill>
              <a:latin typeface="Calibri" panose="020F0502020204030204" pitchFamily="34" charset="0"/>
              <a:cs typeface="Calibri" panose="020F0502020204030204" pitchFamily="34" charset="0"/>
            </a:rPr>
            <a:t>Strengths-Based Approach</a:t>
          </a:r>
        </a:p>
      </dgm:t>
    </dgm:pt>
    <dgm:pt modelId="{C0A79BCC-21E2-456F-A54A-25AAE98BA67C}" type="parTrans" cxnId="{37E37F0B-A380-4B6C-B3AF-BB455AFBA76F}">
      <dgm:prSet/>
      <dgm:spPr/>
      <dgm:t>
        <a:bodyPr/>
        <a:lstStyle/>
        <a:p>
          <a:endParaRPr lang="en-US"/>
        </a:p>
      </dgm:t>
    </dgm:pt>
    <dgm:pt modelId="{CF41703D-94E0-449D-BB8F-B4F22AAE009D}" type="sibTrans" cxnId="{37E37F0B-A380-4B6C-B3AF-BB455AFBA76F}">
      <dgm:prSet/>
      <dgm:spPr>
        <a:solidFill>
          <a:schemeClr val="tx2">
            <a:alpha val="90000"/>
          </a:schemeClr>
        </a:solidFill>
      </dgm:spPr>
      <dgm:t>
        <a:bodyPr/>
        <a:lstStyle/>
        <a:p>
          <a:endParaRPr lang="en-US"/>
        </a:p>
      </dgm:t>
    </dgm:pt>
    <dgm:pt modelId="{CA1EA5FB-EB12-4C8D-BF53-EE744906F829}">
      <dgm:prSet custT="1"/>
      <dgm:spPr>
        <a:solidFill>
          <a:schemeClr val="accent1"/>
        </a:solidFill>
      </dgm:spPr>
      <dgm:t>
        <a:bodyPr/>
        <a:lstStyle/>
        <a:p>
          <a:r>
            <a:rPr lang="en-US" sz="2000" b="1">
              <a:solidFill>
                <a:schemeClr val="accent5"/>
              </a:solidFill>
              <a:latin typeface="Calibri" panose="020F0502020204030204" pitchFamily="34" charset="0"/>
              <a:cs typeface="Calibri" panose="020F0502020204030204" pitchFamily="34" charset="0"/>
            </a:rPr>
            <a:t>Consistent Monitoring &amp; Support</a:t>
          </a:r>
        </a:p>
      </dgm:t>
    </dgm:pt>
    <dgm:pt modelId="{97D03659-AF4B-4EB9-8534-E45C0D71D5FB}" type="parTrans" cxnId="{9A2686B3-D9FE-4BC2-98A5-4E10B8AA224A}">
      <dgm:prSet/>
      <dgm:spPr/>
      <dgm:t>
        <a:bodyPr/>
        <a:lstStyle/>
        <a:p>
          <a:endParaRPr lang="en-US"/>
        </a:p>
      </dgm:t>
    </dgm:pt>
    <dgm:pt modelId="{CBCAB686-59B3-4205-9F30-E61865FB7E53}" type="sibTrans" cxnId="{9A2686B3-D9FE-4BC2-98A5-4E10B8AA224A}">
      <dgm:prSet/>
      <dgm:spPr/>
      <dgm:t>
        <a:bodyPr/>
        <a:lstStyle/>
        <a:p>
          <a:endParaRPr lang="en-US"/>
        </a:p>
      </dgm:t>
    </dgm:pt>
    <dgm:pt modelId="{C20D30FE-0561-46C2-AE47-88BD6E8F9B8A}" type="pres">
      <dgm:prSet presAssocID="{922861B1-10FC-422D-8B0F-F0B36130750D}" presName="outerComposite" presStyleCnt="0">
        <dgm:presLayoutVars>
          <dgm:chMax val="5"/>
          <dgm:dir/>
          <dgm:resizeHandles val="exact"/>
        </dgm:presLayoutVars>
      </dgm:prSet>
      <dgm:spPr/>
    </dgm:pt>
    <dgm:pt modelId="{976B6AE8-25A2-4C83-9CE8-7BA8400E58E7}" type="pres">
      <dgm:prSet presAssocID="{922861B1-10FC-422D-8B0F-F0B36130750D}" presName="dummyMaxCanvas" presStyleCnt="0">
        <dgm:presLayoutVars/>
      </dgm:prSet>
      <dgm:spPr/>
    </dgm:pt>
    <dgm:pt modelId="{5991AECB-C227-4274-8C14-490D3F5C65A0}" type="pres">
      <dgm:prSet presAssocID="{922861B1-10FC-422D-8B0F-F0B36130750D}" presName="FiveNodes_1" presStyleLbl="node1" presStyleIdx="0" presStyleCnt="5" custLinFactNeighborX="-71">
        <dgm:presLayoutVars>
          <dgm:bulletEnabled val="1"/>
        </dgm:presLayoutVars>
      </dgm:prSet>
      <dgm:spPr/>
    </dgm:pt>
    <dgm:pt modelId="{4537A2AA-F77A-40AC-99BF-DBE817272411}" type="pres">
      <dgm:prSet presAssocID="{922861B1-10FC-422D-8B0F-F0B36130750D}" presName="FiveNodes_2" presStyleLbl="node1" presStyleIdx="1" presStyleCnt="5" custLinFactNeighborX="-71">
        <dgm:presLayoutVars>
          <dgm:bulletEnabled val="1"/>
        </dgm:presLayoutVars>
      </dgm:prSet>
      <dgm:spPr/>
    </dgm:pt>
    <dgm:pt modelId="{E0D0156D-2CB2-4977-97F9-1C7A65B01CBE}" type="pres">
      <dgm:prSet presAssocID="{922861B1-10FC-422D-8B0F-F0B36130750D}" presName="FiveNodes_3" presStyleLbl="node1" presStyleIdx="2" presStyleCnt="5" custLinFactNeighborX="-71">
        <dgm:presLayoutVars>
          <dgm:bulletEnabled val="1"/>
        </dgm:presLayoutVars>
      </dgm:prSet>
      <dgm:spPr/>
    </dgm:pt>
    <dgm:pt modelId="{45080B8F-A451-40C5-8502-DF4283E34D79}" type="pres">
      <dgm:prSet presAssocID="{922861B1-10FC-422D-8B0F-F0B36130750D}" presName="FiveNodes_4" presStyleLbl="node1" presStyleIdx="3" presStyleCnt="5">
        <dgm:presLayoutVars>
          <dgm:bulletEnabled val="1"/>
        </dgm:presLayoutVars>
      </dgm:prSet>
      <dgm:spPr/>
    </dgm:pt>
    <dgm:pt modelId="{F985BFF5-F70D-405E-B514-FFDBF796FE03}" type="pres">
      <dgm:prSet presAssocID="{922861B1-10FC-422D-8B0F-F0B36130750D}" presName="FiveNodes_5" presStyleLbl="node1" presStyleIdx="4" presStyleCnt="5">
        <dgm:presLayoutVars>
          <dgm:bulletEnabled val="1"/>
        </dgm:presLayoutVars>
      </dgm:prSet>
      <dgm:spPr/>
    </dgm:pt>
    <dgm:pt modelId="{BC1DABDF-4CA6-48B2-9648-A63D34823249}" type="pres">
      <dgm:prSet presAssocID="{922861B1-10FC-422D-8B0F-F0B36130750D}" presName="FiveConn_1-2" presStyleLbl="fgAccFollowNode1" presStyleIdx="0" presStyleCnt="4" custLinFactNeighborX="-16960">
        <dgm:presLayoutVars>
          <dgm:bulletEnabled val="1"/>
        </dgm:presLayoutVars>
      </dgm:prSet>
      <dgm:spPr/>
    </dgm:pt>
    <dgm:pt modelId="{C7511E92-0969-405C-821F-3A0554230FAB}" type="pres">
      <dgm:prSet presAssocID="{922861B1-10FC-422D-8B0F-F0B36130750D}" presName="FiveConn_2-3" presStyleLbl="fgAccFollowNode1" presStyleIdx="1" presStyleCnt="4" custLinFactNeighborX="-16960">
        <dgm:presLayoutVars>
          <dgm:bulletEnabled val="1"/>
        </dgm:presLayoutVars>
      </dgm:prSet>
      <dgm:spPr/>
    </dgm:pt>
    <dgm:pt modelId="{BCBBBBC4-73EA-4711-AAD5-6D7AD29D115B}" type="pres">
      <dgm:prSet presAssocID="{922861B1-10FC-422D-8B0F-F0B36130750D}" presName="FiveConn_3-4" presStyleLbl="fgAccFollowNode1" presStyleIdx="2" presStyleCnt="4" custLinFactNeighborX="-16960">
        <dgm:presLayoutVars>
          <dgm:bulletEnabled val="1"/>
        </dgm:presLayoutVars>
      </dgm:prSet>
      <dgm:spPr/>
    </dgm:pt>
    <dgm:pt modelId="{60D71C7D-9D3A-4A4E-B7AA-AB72009FB52E}" type="pres">
      <dgm:prSet presAssocID="{922861B1-10FC-422D-8B0F-F0B36130750D}" presName="FiveConn_4-5" presStyleLbl="fgAccFollowNode1" presStyleIdx="3" presStyleCnt="4" custLinFactNeighborX="-16960">
        <dgm:presLayoutVars>
          <dgm:bulletEnabled val="1"/>
        </dgm:presLayoutVars>
      </dgm:prSet>
      <dgm:spPr/>
    </dgm:pt>
    <dgm:pt modelId="{24069B3E-B1AF-45DA-84FE-9A87A32A1FE7}" type="pres">
      <dgm:prSet presAssocID="{922861B1-10FC-422D-8B0F-F0B36130750D}" presName="FiveNodes_1_text" presStyleLbl="node1" presStyleIdx="4" presStyleCnt="5">
        <dgm:presLayoutVars>
          <dgm:bulletEnabled val="1"/>
        </dgm:presLayoutVars>
      </dgm:prSet>
      <dgm:spPr/>
    </dgm:pt>
    <dgm:pt modelId="{4BE55F49-5FEF-4BD2-A8F6-258A42ECB9AC}" type="pres">
      <dgm:prSet presAssocID="{922861B1-10FC-422D-8B0F-F0B36130750D}" presName="FiveNodes_2_text" presStyleLbl="node1" presStyleIdx="4" presStyleCnt="5">
        <dgm:presLayoutVars>
          <dgm:bulletEnabled val="1"/>
        </dgm:presLayoutVars>
      </dgm:prSet>
      <dgm:spPr/>
    </dgm:pt>
    <dgm:pt modelId="{0518F4D0-10D1-411A-8131-EF5BA6C9BAD4}" type="pres">
      <dgm:prSet presAssocID="{922861B1-10FC-422D-8B0F-F0B36130750D}" presName="FiveNodes_3_text" presStyleLbl="node1" presStyleIdx="4" presStyleCnt="5">
        <dgm:presLayoutVars>
          <dgm:bulletEnabled val="1"/>
        </dgm:presLayoutVars>
      </dgm:prSet>
      <dgm:spPr/>
    </dgm:pt>
    <dgm:pt modelId="{C2D5D5BA-B587-4CBE-B3AC-C66BDFDD5770}" type="pres">
      <dgm:prSet presAssocID="{922861B1-10FC-422D-8B0F-F0B36130750D}" presName="FiveNodes_4_text" presStyleLbl="node1" presStyleIdx="4" presStyleCnt="5">
        <dgm:presLayoutVars>
          <dgm:bulletEnabled val="1"/>
        </dgm:presLayoutVars>
      </dgm:prSet>
      <dgm:spPr/>
    </dgm:pt>
    <dgm:pt modelId="{D77AAEB7-1D51-4452-84BA-6E035E7916F7}" type="pres">
      <dgm:prSet presAssocID="{922861B1-10FC-422D-8B0F-F0B36130750D}" presName="FiveNodes_5_text" presStyleLbl="node1" presStyleIdx="4" presStyleCnt="5">
        <dgm:presLayoutVars>
          <dgm:bulletEnabled val="1"/>
        </dgm:presLayoutVars>
      </dgm:prSet>
      <dgm:spPr/>
    </dgm:pt>
  </dgm:ptLst>
  <dgm:cxnLst>
    <dgm:cxn modelId="{5EC45A04-FF9C-4578-8B67-A17A1AAF4E85}" type="presOf" srcId="{41D3476A-C5CD-483C-8876-873F9A008ECC}" destId="{BC1DABDF-4CA6-48B2-9648-A63D34823249}" srcOrd="0" destOrd="0" presId="urn:microsoft.com/office/officeart/2005/8/layout/vProcess5"/>
    <dgm:cxn modelId="{37E37F0B-A380-4B6C-B3AF-BB455AFBA76F}" srcId="{922861B1-10FC-422D-8B0F-F0B36130750D}" destId="{DC6A4CC0-6151-42FF-A36A-309763EF91B5}" srcOrd="3" destOrd="0" parTransId="{C0A79BCC-21E2-456F-A54A-25AAE98BA67C}" sibTransId="{CF41703D-94E0-449D-BB8F-B4F22AAE009D}"/>
    <dgm:cxn modelId="{C3084D2F-B4CE-4F93-B3E6-B95B6743A5D2}" type="presOf" srcId="{B2F1E004-A4AE-48BE-96E2-28FF39706F76}" destId="{5991AECB-C227-4274-8C14-490D3F5C65A0}" srcOrd="0" destOrd="0" presId="urn:microsoft.com/office/officeart/2005/8/layout/vProcess5"/>
    <dgm:cxn modelId="{AB9A3439-685B-4DC5-BD32-54A06CB902D3}" type="presOf" srcId="{EDFDA240-DD7E-43FD-A7F6-4B17425CFEDE}" destId="{4537A2AA-F77A-40AC-99BF-DBE817272411}" srcOrd="0" destOrd="0" presId="urn:microsoft.com/office/officeart/2005/8/layout/vProcess5"/>
    <dgm:cxn modelId="{3678113F-9AD4-4095-9D12-3212DA67D1A0}" type="presOf" srcId="{DB983B84-86A3-476C-9B53-163E2C8872A0}" destId="{E0D0156D-2CB2-4977-97F9-1C7A65B01CBE}" srcOrd="0" destOrd="0" presId="urn:microsoft.com/office/officeart/2005/8/layout/vProcess5"/>
    <dgm:cxn modelId="{54EDA344-F3ED-4ADB-BF2F-C1D49504CB5A}" type="presOf" srcId="{DB983B84-86A3-476C-9B53-163E2C8872A0}" destId="{0518F4D0-10D1-411A-8131-EF5BA6C9BAD4}" srcOrd="1" destOrd="0" presId="urn:microsoft.com/office/officeart/2005/8/layout/vProcess5"/>
    <dgm:cxn modelId="{B5CAE051-A924-4758-9A47-F77BBA74E078}" type="presOf" srcId="{DC6A4CC0-6151-42FF-A36A-309763EF91B5}" destId="{C2D5D5BA-B587-4CBE-B3AC-C66BDFDD5770}" srcOrd="1" destOrd="0" presId="urn:microsoft.com/office/officeart/2005/8/layout/vProcess5"/>
    <dgm:cxn modelId="{411EBA59-1B19-4875-BA27-AE0223854B7E}" srcId="{922861B1-10FC-422D-8B0F-F0B36130750D}" destId="{DB983B84-86A3-476C-9B53-163E2C8872A0}" srcOrd="2" destOrd="0" parTransId="{FC288829-ACAA-496A-9379-6A6DEB0FED2D}" sibTransId="{8F9F3CCE-8ACE-4B97-82DB-3C4F25344AE2}"/>
    <dgm:cxn modelId="{964B4F8B-3881-4127-878D-76126BEF8033}" type="presOf" srcId="{922861B1-10FC-422D-8B0F-F0B36130750D}" destId="{C20D30FE-0561-46C2-AE47-88BD6E8F9B8A}" srcOrd="0" destOrd="0" presId="urn:microsoft.com/office/officeart/2005/8/layout/vProcess5"/>
    <dgm:cxn modelId="{6119329F-A1ED-40E7-9B84-7EBE0FFD24AD}" srcId="{922861B1-10FC-422D-8B0F-F0B36130750D}" destId="{B2F1E004-A4AE-48BE-96E2-28FF39706F76}" srcOrd="0" destOrd="0" parTransId="{7867093F-373F-4BF9-BAAD-FD08224EF7DD}" sibTransId="{41D3476A-C5CD-483C-8876-873F9A008ECC}"/>
    <dgm:cxn modelId="{8209C6A1-F3F8-40D6-8EEE-68C15228D799}" type="presOf" srcId="{B2F1E004-A4AE-48BE-96E2-28FF39706F76}" destId="{24069B3E-B1AF-45DA-84FE-9A87A32A1FE7}" srcOrd="1" destOrd="0" presId="urn:microsoft.com/office/officeart/2005/8/layout/vProcess5"/>
    <dgm:cxn modelId="{0B9886A6-04B8-469B-B5E4-FD54A4455F68}" type="presOf" srcId="{DC6A4CC0-6151-42FF-A36A-309763EF91B5}" destId="{45080B8F-A451-40C5-8502-DF4283E34D79}" srcOrd="0" destOrd="0" presId="urn:microsoft.com/office/officeart/2005/8/layout/vProcess5"/>
    <dgm:cxn modelId="{9A2686B3-D9FE-4BC2-98A5-4E10B8AA224A}" srcId="{922861B1-10FC-422D-8B0F-F0B36130750D}" destId="{CA1EA5FB-EB12-4C8D-BF53-EE744906F829}" srcOrd="4" destOrd="0" parTransId="{97D03659-AF4B-4EB9-8534-E45C0D71D5FB}" sibTransId="{CBCAB686-59B3-4205-9F30-E61865FB7E53}"/>
    <dgm:cxn modelId="{5CB833B5-4A28-4134-A0BC-AD2CEB38168C}" type="presOf" srcId="{8F9F3CCE-8ACE-4B97-82DB-3C4F25344AE2}" destId="{BCBBBBC4-73EA-4711-AAD5-6D7AD29D115B}" srcOrd="0" destOrd="0" presId="urn:microsoft.com/office/officeart/2005/8/layout/vProcess5"/>
    <dgm:cxn modelId="{0F2BBEC1-333B-4596-A358-34AEB4C6F670}" type="presOf" srcId="{EDFDA240-DD7E-43FD-A7F6-4B17425CFEDE}" destId="{4BE55F49-5FEF-4BD2-A8F6-258A42ECB9AC}" srcOrd="1" destOrd="0" presId="urn:microsoft.com/office/officeart/2005/8/layout/vProcess5"/>
    <dgm:cxn modelId="{B7EBCCC8-8F86-4F31-B8D4-A0E7FFE306F0}" type="presOf" srcId="{CF41703D-94E0-449D-BB8F-B4F22AAE009D}" destId="{60D71C7D-9D3A-4A4E-B7AA-AB72009FB52E}" srcOrd="0" destOrd="0" presId="urn:microsoft.com/office/officeart/2005/8/layout/vProcess5"/>
    <dgm:cxn modelId="{E997B8DF-4923-47C0-AB4B-38139E95651E}" srcId="{922861B1-10FC-422D-8B0F-F0B36130750D}" destId="{EDFDA240-DD7E-43FD-A7F6-4B17425CFEDE}" srcOrd="1" destOrd="0" parTransId="{3FEB5FC2-6BA3-4055-BFE0-3F888A7598EC}" sibTransId="{A89AB263-CFDF-43C8-9A85-904B98C13546}"/>
    <dgm:cxn modelId="{106D85E5-77AE-4A60-A4B9-CB3CED11AA27}" type="presOf" srcId="{A89AB263-CFDF-43C8-9A85-904B98C13546}" destId="{C7511E92-0969-405C-821F-3A0554230FAB}" srcOrd="0" destOrd="0" presId="urn:microsoft.com/office/officeart/2005/8/layout/vProcess5"/>
    <dgm:cxn modelId="{632995FD-AF5A-4D85-BBA0-D6780E33856F}" type="presOf" srcId="{CA1EA5FB-EB12-4C8D-BF53-EE744906F829}" destId="{F985BFF5-F70D-405E-B514-FFDBF796FE03}" srcOrd="0" destOrd="0" presId="urn:microsoft.com/office/officeart/2005/8/layout/vProcess5"/>
    <dgm:cxn modelId="{5D2734FF-A5AA-4011-82D7-E5CA4A1E6725}" type="presOf" srcId="{CA1EA5FB-EB12-4C8D-BF53-EE744906F829}" destId="{D77AAEB7-1D51-4452-84BA-6E035E7916F7}" srcOrd="1" destOrd="0" presId="urn:microsoft.com/office/officeart/2005/8/layout/vProcess5"/>
    <dgm:cxn modelId="{C2557AF7-EAD7-4C37-B283-C4D7640EDBE4}" type="presParOf" srcId="{C20D30FE-0561-46C2-AE47-88BD6E8F9B8A}" destId="{976B6AE8-25A2-4C83-9CE8-7BA8400E58E7}" srcOrd="0" destOrd="0" presId="urn:microsoft.com/office/officeart/2005/8/layout/vProcess5"/>
    <dgm:cxn modelId="{D17B2251-ABE1-439C-8BCB-6D78BD91F43F}" type="presParOf" srcId="{C20D30FE-0561-46C2-AE47-88BD6E8F9B8A}" destId="{5991AECB-C227-4274-8C14-490D3F5C65A0}" srcOrd="1" destOrd="0" presId="urn:microsoft.com/office/officeart/2005/8/layout/vProcess5"/>
    <dgm:cxn modelId="{5A268457-3C29-4AE8-B3A7-1B83BCDC2181}" type="presParOf" srcId="{C20D30FE-0561-46C2-AE47-88BD6E8F9B8A}" destId="{4537A2AA-F77A-40AC-99BF-DBE817272411}" srcOrd="2" destOrd="0" presId="urn:microsoft.com/office/officeart/2005/8/layout/vProcess5"/>
    <dgm:cxn modelId="{87475A03-7690-4004-BB24-EBA11720DCBB}" type="presParOf" srcId="{C20D30FE-0561-46C2-AE47-88BD6E8F9B8A}" destId="{E0D0156D-2CB2-4977-97F9-1C7A65B01CBE}" srcOrd="3" destOrd="0" presId="urn:microsoft.com/office/officeart/2005/8/layout/vProcess5"/>
    <dgm:cxn modelId="{4DAD88B5-C71A-4F51-9CC0-2316DC4B80BB}" type="presParOf" srcId="{C20D30FE-0561-46C2-AE47-88BD6E8F9B8A}" destId="{45080B8F-A451-40C5-8502-DF4283E34D79}" srcOrd="4" destOrd="0" presId="urn:microsoft.com/office/officeart/2005/8/layout/vProcess5"/>
    <dgm:cxn modelId="{ACD27CCC-2AB8-4239-B6B4-32C525C11B20}" type="presParOf" srcId="{C20D30FE-0561-46C2-AE47-88BD6E8F9B8A}" destId="{F985BFF5-F70D-405E-B514-FFDBF796FE03}" srcOrd="5" destOrd="0" presId="urn:microsoft.com/office/officeart/2005/8/layout/vProcess5"/>
    <dgm:cxn modelId="{A2D18835-31BD-4346-9A5C-E8DF554F47DA}" type="presParOf" srcId="{C20D30FE-0561-46C2-AE47-88BD6E8F9B8A}" destId="{BC1DABDF-4CA6-48B2-9648-A63D34823249}" srcOrd="6" destOrd="0" presId="urn:microsoft.com/office/officeart/2005/8/layout/vProcess5"/>
    <dgm:cxn modelId="{80C3D4A3-85C4-4CD5-86B6-B2C81C0109B0}" type="presParOf" srcId="{C20D30FE-0561-46C2-AE47-88BD6E8F9B8A}" destId="{C7511E92-0969-405C-821F-3A0554230FAB}" srcOrd="7" destOrd="0" presId="urn:microsoft.com/office/officeart/2005/8/layout/vProcess5"/>
    <dgm:cxn modelId="{0CD5FE52-D653-4034-9F40-EAF808BF40AC}" type="presParOf" srcId="{C20D30FE-0561-46C2-AE47-88BD6E8F9B8A}" destId="{BCBBBBC4-73EA-4711-AAD5-6D7AD29D115B}" srcOrd="8" destOrd="0" presId="urn:microsoft.com/office/officeart/2005/8/layout/vProcess5"/>
    <dgm:cxn modelId="{DC66E4FE-B7A6-4182-BA1A-8FA66F5C2D44}" type="presParOf" srcId="{C20D30FE-0561-46C2-AE47-88BD6E8F9B8A}" destId="{60D71C7D-9D3A-4A4E-B7AA-AB72009FB52E}" srcOrd="9" destOrd="0" presId="urn:microsoft.com/office/officeart/2005/8/layout/vProcess5"/>
    <dgm:cxn modelId="{3C83858E-FE13-4355-9F9A-5EFF8F32EF1F}" type="presParOf" srcId="{C20D30FE-0561-46C2-AE47-88BD6E8F9B8A}" destId="{24069B3E-B1AF-45DA-84FE-9A87A32A1FE7}" srcOrd="10" destOrd="0" presId="urn:microsoft.com/office/officeart/2005/8/layout/vProcess5"/>
    <dgm:cxn modelId="{0E9283AD-BB18-454D-B450-B02B8B4DC502}" type="presParOf" srcId="{C20D30FE-0561-46C2-AE47-88BD6E8F9B8A}" destId="{4BE55F49-5FEF-4BD2-A8F6-258A42ECB9AC}" srcOrd="11" destOrd="0" presId="urn:microsoft.com/office/officeart/2005/8/layout/vProcess5"/>
    <dgm:cxn modelId="{08C44E29-D13F-4A2F-9176-BD854A7D39C8}" type="presParOf" srcId="{C20D30FE-0561-46C2-AE47-88BD6E8F9B8A}" destId="{0518F4D0-10D1-411A-8131-EF5BA6C9BAD4}" srcOrd="12" destOrd="0" presId="urn:microsoft.com/office/officeart/2005/8/layout/vProcess5"/>
    <dgm:cxn modelId="{E75B2207-2EDA-4ADA-9C72-CE6D78F8AAA0}" type="presParOf" srcId="{C20D30FE-0561-46C2-AE47-88BD6E8F9B8A}" destId="{C2D5D5BA-B587-4CBE-B3AC-C66BDFDD5770}" srcOrd="13" destOrd="0" presId="urn:microsoft.com/office/officeart/2005/8/layout/vProcess5"/>
    <dgm:cxn modelId="{280424FC-65A8-4D6A-8B6C-DCC116339895}" type="presParOf" srcId="{C20D30FE-0561-46C2-AE47-88BD6E8F9B8A}" destId="{D77AAEB7-1D51-4452-84BA-6E035E7916F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1AECB-C227-4274-8C14-490D3F5C65A0}">
      <dsp:nvSpPr>
        <dsp:cNvPr id="0" name=""/>
        <dsp:cNvSpPr/>
      </dsp:nvSpPr>
      <dsp:spPr>
        <a:xfrm>
          <a:off x="0" y="0"/>
          <a:ext cx="5571441" cy="740664"/>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5"/>
              </a:solidFill>
              <a:latin typeface="Calibri" panose="020F0502020204030204" pitchFamily="34" charset="0"/>
              <a:cs typeface="Calibri" panose="020F0502020204030204" pitchFamily="34" charset="0"/>
            </a:rPr>
            <a:t>Starts w/ a Theory of Change</a:t>
          </a:r>
        </a:p>
      </dsp:txBody>
      <dsp:txXfrm>
        <a:off x="21693" y="21693"/>
        <a:ext cx="4685549" cy="697278"/>
      </dsp:txXfrm>
    </dsp:sp>
    <dsp:sp modelId="{4537A2AA-F77A-40AC-99BF-DBE817272411}">
      <dsp:nvSpPr>
        <dsp:cNvPr id="0" name=""/>
        <dsp:cNvSpPr/>
      </dsp:nvSpPr>
      <dsp:spPr>
        <a:xfrm>
          <a:off x="412093" y="843534"/>
          <a:ext cx="5571441" cy="740664"/>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solidFill>
              <a:latin typeface="Calibri" panose="020F0502020204030204" pitchFamily="34" charset="0"/>
              <a:cs typeface="Calibri" panose="020F0502020204030204" pitchFamily="34" charset="0"/>
            </a:rPr>
            <a:t>Recruits Skilled, Credible Messengers</a:t>
          </a:r>
        </a:p>
      </dsp:txBody>
      <dsp:txXfrm>
        <a:off x="433786" y="865227"/>
        <a:ext cx="4630574" cy="697277"/>
      </dsp:txXfrm>
    </dsp:sp>
    <dsp:sp modelId="{E0D0156D-2CB2-4977-97F9-1C7A65B01CBE}">
      <dsp:nvSpPr>
        <dsp:cNvPr id="0" name=""/>
        <dsp:cNvSpPr/>
      </dsp:nvSpPr>
      <dsp:spPr>
        <a:xfrm>
          <a:off x="828142" y="1687068"/>
          <a:ext cx="5571441" cy="740664"/>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solidFill>
              <a:latin typeface="Calibri" panose="020F0502020204030204" pitchFamily="34" charset="0"/>
              <a:cs typeface="Calibri" panose="020F0502020204030204" pitchFamily="34" charset="0"/>
            </a:rPr>
            <a:t>Utilizes a Developmental Framework for Relationship Building</a:t>
          </a:r>
        </a:p>
      </dsp:txBody>
      <dsp:txXfrm>
        <a:off x="849835" y="1708761"/>
        <a:ext cx="4630574" cy="697277"/>
      </dsp:txXfrm>
    </dsp:sp>
    <dsp:sp modelId="{45080B8F-A451-40C5-8502-DF4283E34D79}">
      <dsp:nvSpPr>
        <dsp:cNvPr id="0" name=""/>
        <dsp:cNvSpPr/>
      </dsp:nvSpPr>
      <dsp:spPr>
        <a:xfrm>
          <a:off x="1248147" y="2530602"/>
          <a:ext cx="5571441" cy="740664"/>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solidFill>
              <a:latin typeface="Calibri" panose="020F0502020204030204" pitchFamily="34" charset="0"/>
              <a:cs typeface="Calibri" panose="020F0502020204030204" pitchFamily="34" charset="0"/>
            </a:rPr>
            <a:t>Strengths-Based Approach</a:t>
          </a:r>
        </a:p>
      </dsp:txBody>
      <dsp:txXfrm>
        <a:off x="1269840" y="2552295"/>
        <a:ext cx="4630574" cy="697278"/>
      </dsp:txXfrm>
    </dsp:sp>
    <dsp:sp modelId="{F985BFF5-F70D-405E-B514-FFDBF796FE03}">
      <dsp:nvSpPr>
        <dsp:cNvPr id="0" name=""/>
        <dsp:cNvSpPr/>
      </dsp:nvSpPr>
      <dsp:spPr>
        <a:xfrm>
          <a:off x="1664196" y="3374136"/>
          <a:ext cx="5571441" cy="740664"/>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5"/>
              </a:solidFill>
              <a:latin typeface="Calibri" panose="020F0502020204030204" pitchFamily="34" charset="0"/>
              <a:cs typeface="Calibri" panose="020F0502020204030204" pitchFamily="34" charset="0"/>
            </a:rPr>
            <a:t>Consistent Monitoring &amp; Support</a:t>
          </a:r>
        </a:p>
      </dsp:txBody>
      <dsp:txXfrm>
        <a:off x="1685889" y="3395829"/>
        <a:ext cx="4630574" cy="697277"/>
      </dsp:txXfrm>
    </dsp:sp>
    <dsp:sp modelId="{BC1DABDF-4CA6-48B2-9648-A63D34823249}">
      <dsp:nvSpPr>
        <dsp:cNvPr id="0" name=""/>
        <dsp:cNvSpPr/>
      </dsp:nvSpPr>
      <dsp:spPr>
        <a:xfrm>
          <a:off x="5008358" y="541096"/>
          <a:ext cx="481431" cy="481431"/>
        </a:xfrm>
        <a:prstGeom prst="downArrow">
          <a:avLst>
            <a:gd name="adj1" fmla="val 55000"/>
            <a:gd name="adj2" fmla="val 45000"/>
          </a:avLst>
        </a:prstGeom>
        <a:solidFill>
          <a:schemeClr val="tx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16680" y="541096"/>
        <a:ext cx="264787" cy="362277"/>
      </dsp:txXfrm>
    </dsp:sp>
    <dsp:sp modelId="{C7511E92-0969-405C-821F-3A0554230FAB}">
      <dsp:nvSpPr>
        <dsp:cNvPr id="0" name=""/>
        <dsp:cNvSpPr/>
      </dsp:nvSpPr>
      <dsp:spPr>
        <a:xfrm>
          <a:off x="5424408" y="1384630"/>
          <a:ext cx="481431" cy="481431"/>
        </a:xfrm>
        <a:prstGeom prst="downArrow">
          <a:avLst>
            <a:gd name="adj1" fmla="val 55000"/>
            <a:gd name="adj2" fmla="val 45000"/>
          </a:avLst>
        </a:prstGeom>
        <a:solidFill>
          <a:schemeClr val="tx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32730" y="1384630"/>
        <a:ext cx="264787" cy="362277"/>
      </dsp:txXfrm>
    </dsp:sp>
    <dsp:sp modelId="{BCBBBBC4-73EA-4711-AAD5-6D7AD29D115B}">
      <dsp:nvSpPr>
        <dsp:cNvPr id="0" name=""/>
        <dsp:cNvSpPr/>
      </dsp:nvSpPr>
      <dsp:spPr>
        <a:xfrm>
          <a:off x="5840457" y="2215819"/>
          <a:ext cx="481431" cy="481431"/>
        </a:xfrm>
        <a:prstGeom prst="downArrow">
          <a:avLst>
            <a:gd name="adj1" fmla="val 55000"/>
            <a:gd name="adj2" fmla="val 45000"/>
          </a:avLst>
        </a:prstGeom>
        <a:solidFill>
          <a:schemeClr val="tx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948779" y="2215819"/>
        <a:ext cx="264787" cy="362277"/>
      </dsp:txXfrm>
    </dsp:sp>
    <dsp:sp modelId="{60D71C7D-9D3A-4A4E-B7AA-AB72009FB52E}">
      <dsp:nvSpPr>
        <dsp:cNvPr id="0" name=""/>
        <dsp:cNvSpPr/>
      </dsp:nvSpPr>
      <dsp:spPr>
        <a:xfrm>
          <a:off x="6256506" y="3067583"/>
          <a:ext cx="481431" cy="481431"/>
        </a:xfrm>
        <a:prstGeom prst="downArrow">
          <a:avLst>
            <a:gd name="adj1" fmla="val 55000"/>
            <a:gd name="adj2" fmla="val 45000"/>
          </a:avLst>
        </a:prstGeom>
        <a:solidFill>
          <a:schemeClr val="tx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364828" y="3067583"/>
        <a:ext cx="264787" cy="36227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6B20E-DEE9-432F-8044-00228E1D3713}"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30A7E-DB20-4F97-8DFB-883798007D6A}" type="slidenum">
              <a:rPr lang="en-US" smtClean="0"/>
              <a:t>‹#›</a:t>
            </a:fld>
            <a:endParaRPr lang="en-US"/>
          </a:p>
        </p:txBody>
      </p:sp>
    </p:spTree>
    <p:extLst>
      <p:ext uri="{BB962C8B-B14F-4D97-AF65-F5344CB8AC3E}">
        <p14:creationId xmlns:p14="http://schemas.microsoft.com/office/powerpoint/2010/main" val="373698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Make sure that your recruitment messages are clear about what the mentoring you provide these youth looks like.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Take a deeper look at the needs of the youth who come into your program and think about them as individuals and not a homogenous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Culturally competent -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421770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117249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DC849-4241-4352-BE08-645200213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07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191175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Wingdings" panose="05000000000000000000" pitchFamily="2" charset="2"/>
              <a:buChar char="Ø"/>
            </a:pPr>
            <a:r>
              <a:rPr lang="en-US" b="1" dirty="0"/>
              <a:t>Express care </a:t>
            </a:r>
            <a:r>
              <a:rPr lang="en-US" dirty="0"/>
              <a:t>through listening, encouragement, and making young people feel known and valued. </a:t>
            </a:r>
          </a:p>
          <a:p>
            <a:pPr marL="342900" lvl="1" indent="-342900">
              <a:buFont typeface="Wingdings" panose="05000000000000000000" pitchFamily="2" charset="2"/>
              <a:buChar char="Ø"/>
            </a:pPr>
            <a:r>
              <a:rPr lang="en-US" b="1" dirty="0"/>
              <a:t>Challenge growth </a:t>
            </a:r>
            <a:r>
              <a:rPr lang="en-US" dirty="0"/>
              <a:t>by pushing young people to go further and help them take responsibility for actions and learn from mistakes and setbacks. </a:t>
            </a:r>
          </a:p>
          <a:p>
            <a:pPr marL="342900" lvl="1" indent="-342900">
              <a:buFont typeface="Wingdings" panose="05000000000000000000" pitchFamily="2" charset="2"/>
              <a:buChar char="Ø"/>
            </a:pPr>
            <a:r>
              <a:rPr lang="en-US" b="1" dirty="0"/>
              <a:t>Provide support </a:t>
            </a:r>
            <a:r>
              <a:rPr lang="en-US" dirty="0"/>
              <a:t>by helping navigate difficult situations and building confidence. </a:t>
            </a:r>
          </a:p>
          <a:p>
            <a:pPr marL="342900" lvl="1" indent="-342900">
              <a:buFont typeface="Wingdings" panose="05000000000000000000" pitchFamily="2" charset="2"/>
              <a:buChar char="Ø"/>
            </a:pPr>
            <a:r>
              <a:rPr lang="en-US" b="1" dirty="0"/>
              <a:t>Share power </a:t>
            </a:r>
            <a:r>
              <a:rPr lang="en-US" dirty="0"/>
              <a:t>by involving young people in the decisions that affect them and encouraging opportunities for advocacy and leadership </a:t>
            </a:r>
          </a:p>
          <a:p>
            <a:pPr marL="342900" lvl="1" indent="-342900">
              <a:buFont typeface="Wingdings" panose="05000000000000000000" pitchFamily="2" charset="2"/>
              <a:buChar char="Ø"/>
            </a:pPr>
            <a:r>
              <a:rPr lang="en-US" b="1" dirty="0"/>
              <a:t>Expand possibilities </a:t>
            </a:r>
            <a:r>
              <a:rPr lang="en-US" dirty="0"/>
              <a:t>through exposure to new ideas and experiences and connecting young people with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399158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Reach Out focuses on Character Development in order to create strong relationships and youth outcomes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416222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mentoring for NEETs is approached from a strengths-based perspective. Challenges NEETs face can be mitigated through mentoring relationships…</a:t>
            </a:r>
          </a:p>
          <a:p>
            <a:endParaRPr lang="en-US"/>
          </a:p>
          <a:p>
            <a:r>
              <a:rPr lang="en-US"/>
              <a:t>Identifying, respecting, and building upon the strengths of mentees, as well as their communities and social networks, can go a long way toward supporting mentoring relationships.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helping mentees explore their social capital, social-network mapping can be helpful to explore community and family human resources in support of the mentoring relationship, and to better understand the mentee’s environment.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27286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258717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 contact between mentors and mentees with program staff has been associated with longer-lasting mentoring relationships, as well as more frequent meetings between mentors and mentees and stronger mentoring relationships. </a:t>
            </a:r>
          </a:p>
          <a:p>
            <a:endParaRPr lang="en-US" dirty="0"/>
          </a:p>
          <a:p>
            <a:r>
              <a:rPr lang="en-US" dirty="0"/>
              <a:t>Hosting group activities for mentors, mentees, and mentees’ families provides an opportunity for parents or guardians to be involved and express their support for the mentoring relationship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165807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1087554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2"/>
                </a:solidFill>
                <a:latin typeface="Calibri" panose="020F0502020204030204" pitchFamily="34" charset="0"/>
                <a:ea typeface="Source Sans Pro"/>
                <a:cs typeface="Calibri" panose="020F0502020204030204" pitchFamily="34" charset="0"/>
              </a:rPr>
              <a:t>Focused workshops and events </a:t>
            </a:r>
            <a:r>
              <a:rPr lang="en-US" sz="3200" dirty="0">
                <a:latin typeface="Calibri" panose="020F0502020204030204" pitchFamily="34" charset="0"/>
                <a:ea typeface="Source Sans Pro"/>
                <a:cs typeface="Calibri" panose="020F0502020204030204" pitchFamily="34" charset="0"/>
              </a:rPr>
              <a:t>that provide the opportunity to learn from expert advisers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Calibri" panose="020F0502020204030204" pitchFamily="34" charset="0"/>
              <a:ea typeface="Source Sans Pro"/>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dirty="0"/>
              <a:t>The Mayor’s International Business </a:t>
            </a:r>
            <a:r>
              <a:rPr lang="en-US" sz="4400" dirty="0" err="1"/>
              <a:t>Programme</a:t>
            </a:r>
            <a:r>
              <a:rPr lang="en-US" sz="4400" dirty="0"/>
              <a:t> is supported by five lead partners: KPMG, BDO, </a:t>
            </a:r>
            <a:r>
              <a:rPr lang="en-US" sz="4400" dirty="0" err="1"/>
              <a:t>Benoy</a:t>
            </a:r>
            <a:r>
              <a:rPr lang="en-US" sz="4400" dirty="0"/>
              <a:t>, PA Consulting and the London Chamber of Commerce and is partly funded by the European Regional Development Fund. It aims to support 800 businesses assisted and outcomes will be £50m sales generated and 500 jobs created within the lifetime of the </a:t>
            </a:r>
            <a:r>
              <a:rPr lang="en-US" sz="4400" dirty="0" err="1"/>
              <a:t>programme</a:t>
            </a:r>
            <a:endParaRPr lang="en-US" sz="3200" dirty="0">
              <a:latin typeface="Calibri" panose="020F0502020204030204" pitchFamily="34" charset="0"/>
              <a:ea typeface="Source Sans Pro"/>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program team allocated mentors to mentees, carefully curated the relationships, and did regular follow ups to make sure expectations were being managed and mentors were not being overwhelmed. We also arranged one-to-few “meet the mentor” round tables. E.g. 6-10 retail-tech founders had a 90 min round table with the CEO and founder of ASOS to share their challenges and learn from his experience/ mistakes.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Where we were supporting startups to expand into an international market, we also arranged meet-the-mentor round tables with mentors who were operating in the market.  We partnered with KPMG, and others to source the mentors.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B441-A280-49BD-A260-D56DD0E7B3A0}" type="slidenum">
              <a:rPr kumimoji="0" lang="en-US" sz="12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907715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E0-EB12-4C3C-B3D6-EFC9DB3252EB}"/>
              </a:ext>
            </a:extLst>
          </p:cNvPr>
          <p:cNvSpPr>
            <a:spLocks noGrp="1"/>
          </p:cNvSpPr>
          <p:nvPr>
            <p:ph type="ctrTitle"/>
          </p:nvPr>
        </p:nvSpPr>
        <p:spPr>
          <a:xfrm>
            <a:off x="458891" y="3591894"/>
            <a:ext cx="11285032" cy="1011865"/>
          </a:xfrm>
        </p:spPr>
        <p:txBody>
          <a:bodyPr anchor="t"/>
          <a:lstStyle>
            <a:lvl1pPr algn="ctr">
              <a:defRPr sz="6600" cap="all" baseline="0">
                <a:latin typeface="Source Sans Pro Black" panose="020B08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EF18C00-E1D2-4189-93E4-22EB9E773232}"/>
              </a:ext>
            </a:extLst>
          </p:cNvPr>
          <p:cNvSpPr>
            <a:spLocks noGrp="1"/>
          </p:cNvSpPr>
          <p:nvPr>
            <p:ph type="subTitle" idx="1"/>
          </p:nvPr>
        </p:nvSpPr>
        <p:spPr>
          <a:xfrm>
            <a:off x="458891" y="4419600"/>
            <a:ext cx="11285032" cy="1524000"/>
          </a:xfrm>
        </p:spPr>
        <p:txBody>
          <a:bodyPr/>
          <a:lstStyle>
            <a:lvl1pPr marL="0" indent="0" algn="ctr">
              <a:buNone/>
              <a:defRPr sz="36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D6653681-9AD6-422C-A8ED-D907FA05AD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5302" y="2839039"/>
            <a:ext cx="4282869" cy="591590"/>
          </a:xfrm>
          <a:prstGeom prst="rect">
            <a:avLst/>
          </a:prstGeom>
        </p:spPr>
      </p:pic>
    </p:spTree>
    <p:extLst>
      <p:ext uri="{BB962C8B-B14F-4D97-AF65-F5344CB8AC3E}">
        <p14:creationId xmlns:p14="http://schemas.microsoft.com/office/powerpoint/2010/main" val="2134406921"/>
      </p:ext>
    </p:extLst>
  </p:cSld>
  <p:clrMapOvr>
    <a:masterClrMapping/>
  </p:clrMapOvr>
  <p:extLst>
    <p:ext uri="{DCECCB84-F9BA-43D5-87BE-67443E8EF086}">
      <p15:sldGuideLst xmlns:p15="http://schemas.microsoft.com/office/powerpoint/2012/main">
        <p15:guide id="1" orient="horz" pos="2784">
          <p15:clr>
            <a:srgbClr val="FDE53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ecti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499"/>
            <a:ext cx="11277600" cy="689191"/>
          </a:xfrm>
        </p:spPr>
        <p:txBody>
          <a:bodyPr anchor="t"/>
          <a:lstStyle>
            <a:lvl1pPr>
              <a:defRPr sz="4400" cap="none" baseline="0">
                <a:solidFill>
                  <a:schemeClr val="accent6"/>
                </a:solidFill>
                <a:latin typeface="+mj-lt"/>
              </a:defRPr>
            </a:lvl1pPr>
          </a:lstStyle>
          <a:p>
            <a:r>
              <a:rPr lang="en-US"/>
              <a:t>Click To Edit Title</a:t>
            </a:r>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1828800"/>
            <a:ext cx="540782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ADC09-FDC4-4F5F-AE67-ED56C0850680}"/>
              </a:ext>
            </a:extLst>
          </p:cNvPr>
          <p:cNvSpPr>
            <a:spLocks noGrp="1"/>
          </p:cNvSpPr>
          <p:nvPr>
            <p:ph sz="half" idx="2"/>
          </p:nvPr>
        </p:nvSpPr>
        <p:spPr>
          <a:xfrm>
            <a:off x="6324600" y="1828800"/>
            <a:ext cx="540782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Tree>
    <p:extLst>
      <p:ext uri="{BB962C8B-B14F-4D97-AF65-F5344CB8AC3E}">
        <p14:creationId xmlns:p14="http://schemas.microsoft.com/office/powerpoint/2010/main" val="182946077"/>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1828800"/>
            <a:ext cx="540782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6324600" y="1828798"/>
            <a:ext cx="5411788" cy="4114801"/>
          </a:xfrm>
          <a:pattFill prst="wdUpDiag">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91425901"/>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Content + 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4EB62A-CC67-4294-AEE8-0ADCA30A4334}"/>
              </a:ext>
            </a:extLst>
          </p:cNvPr>
          <p:cNvSpPr>
            <a:spLocks noGrp="1"/>
          </p:cNvSpPr>
          <p:nvPr>
            <p:ph type="pic" sz="quarter" idx="14"/>
          </p:nvPr>
        </p:nvSpPr>
        <p:spPr>
          <a:xfrm>
            <a:off x="459572" y="1828800"/>
            <a:ext cx="5411788" cy="4114801"/>
          </a:xfrm>
          <a:pattFill prst="wdUpDi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6324600" y="1828798"/>
            <a:ext cx="5411788" cy="4114801"/>
          </a:xfrm>
          <a:pattFill prst="wdUpDiag">
            <a:fgClr>
              <a:schemeClr val="accent1"/>
            </a:fgClr>
            <a:bgClr>
              <a:schemeClr val="bg1"/>
            </a:bgClr>
          </a:pattFill>
        </p:spPr>
        <p:txBody>
          <a:bodyPr/>
          <a:lstStyle/>
          <a:p>
            <a:r>
              <a:rPr lang="en-US"/>
              <a:t>Click icon to add picture</a:t>
            </a:r>
          </a:p>
        </p:txBody>
      </p:sp>
      <p:sp>
        <p:nvSpPr>
          <p:cNvPr id="9" name="Text Placeholder 7">
            <a:extLst>
              <a:ext uri="{FF2B5EF4-FFF2-40B4-BE49-F238E27FC236}">
                <a16:creationId xmlns:a16="http://schemas.microsoft.com/office/drawing/2014/main" id="{7F0490C5-0E00-4C59-A7B7-6B2EF02B99FB}"/>
              </a:ext>
            </a:extLst>
          </p:cNvPr>
          <p:cNvSpPr>
            <a:spLocks noGrp="1"/>
          </p:cNvSpPr>
          <p:nvPr>
            <p:ph type="body" sz="quarter" idx="18" hasCustomPrompt="1"/>
          </p:nvPr>
        </p:nvSpPr>
        <p:spPr>
          <a:xfrm>
            <a:off x="459572" y="5496715"/>
            <a:ext cx="5411788" cy="457200"/>
          </a:xfrm>
          <a:solidFill>
            <a:srgbClr val="4D4D4D">
              <a:alpha val="67843"/>
            </a:srgbClr>
          </a:solidFill>
        </p:spPr>
        <p:txBody>
          <a:bodyPr anchor="ctr"/>
          <a:lstStyle>
            <a:lvl1pPr algn="ctr">
              <a:spcAft>
                <a:spcPts val="0"/>
              </a:spcAft>
              <a:defRPr sz="1800" b="1" cap="none" baseline="0">
                <a:solidFill>
                  <a:schemeClr val="bg1"/>
                </a:solidFill>
                <a:latin typeface="+mn-lt"/>
              </a:defRPr>
            </a:lvl1pPr>
          </a:lstStyle>
          <a:p>
            <a:pPr lvl="0"/>
            <a:r>
              <a:rPr lang="en-US"/>
              <a:t>Edit Text</a:t>
            </a:r>
          </a:p>
        </p:txBody>
      </p:sp>
      <p:sp>
        <p:nvSpPr>
          <p:cNvPr id="10" name="Text Placeholder 7">
            <a:extLst>
              <a:ext uri="{FF2B5EF4-FFF2-40B4-BE49-F238E27FC236}">
                <a16:creationId xmlns:a16="http://schemas.microsoft.com/office/drawing/2014/main" id="{013BAE38-CB1E-4F89-8D5E-56E0C361EC96}"/>
              </a:ext>
            </a:extLst>
          </p:cNvPr>
          <p:cNvSpPr>
            <a:spLocks noGrp="1"/>
          </p:cNvSpPr>
          <p:nvPr>
            <p:ph type="body" sz="quarter" idx="19" hasCustomPrompt="1"/>
          </p:nvPr>
        </p:nvSpPr>
        <p:spPr>
          <a:xfrm>
            <a:off x="6325384" y="5496715"/>
            <a:ext cx="5411788" cy="457200"/>
          </a:xfrm>
          <a:solidFill>
            <a:srgbClr val="4D4D4D">
              <a:alpha val="67843"/>
            </a:srgbClr>
          </a:solidFill>
        </p:spPr>
        <p:txBody>
          <a:bodyPr anchor="ctr"/>
          <a:lstStyle>
            <a:lvl1pPr algn="ctr">
              <a:spcAft>
                <a:spcPts val="0"/>
              </a:spcAft>
              <a:defRPr sz="1800" b="1" cap="none" baseline="0">
                <a:solidFill>
                  <a:schemeClr val="bg1"/>
                </a:solidFill>
                <a:latin typeface="+mn-lt"/>
              </a:defRPr>
            </a:lvl1pPr>
          </a:lstStyle>
          <a:p>
            <a:pPr lvl="0"/>
            <a:r>
              <a:rPr lang="en-US"/>
              <a:t>Edit Text</a:t>
            </a:r>
          </a:p>
        </p:txBody>
      </p:sp>
    </p:spTree>
    <p:extLst>
      <p:ext uri="{BB962C8B-B14F-4D97-AF65-F5344CB8AC3E}">
        <p14:creationId xmlns:p14="http://schemas.microsoft.com/office/powerpoint/2010/main" val="2350289376"/>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4" name="Picture Placeholder 5">
            <a:extLst>
              <a:ext uri="{FF2B5EF4-FFF2-40B4-BE49-F238E27FC236}">
                <a16:creationId xmlns:a16="http://schemas.microsoft.com/office/drawing/2014/main" id="{41834D85-27F8-4185-829D-23B1536C2547}"/>
              </a:ext>
            </a:extLst>
          </p:cNvPr>
          <p:cNvSpPr>
            <a:spLocks noGrp="1"/>
          </p:cNvSpPr>
          <p:nvPr>
            <p:ph type="pic" sz="quarter" idx="14"/>
          </p:nvPr>
        </p:nvSpPr>
        <p:spPr>
          <a:xfrm>
            <a:off x="8262995" y="1828800"/>
            <a:ext cx="3468688" cy="4114800"/>
          </a:xfrm>
          <a:pattFill prst="wdUpDiag">
            <a:fgClr>
              <a:schemeClr val="accent1"/>
            </a:fgClr>
            <a:bgClr>
              <a:schemeClr val="bg1"/>
            </a:bgClr>
          </a:pattFill>
        </p:spPr>
        <p:txBody>
          <a:bodyPr/>
          <a:lstStyle/>
          <a:p>
            <a:r>
              <a:rPr lang="en-US"/>
              <a:t>Click icon to add picture</a:t>
            </a:r>
          </a:p>
        </p:txBody>
      </p:sp>
      <p:sp>
        <p:nvSpPr>
          <p:cNvPr id="5" name="Picture Placeholder 5">
            <a:extLst>
              <a:ext uri="{FF2B5EF4-FFF2-40B4-BE49-F238E27FC236}">
                <a16:creationId xmlns:a16="http://schemas.microsoft.com/office/drawing/2014/main" id="{41834D85-27F8-4185-829D-23B1536C2547}"/>
              </a:ext>
            </a:extLst>
          </p:cNvPr>
          <p:cNvSpPr>
            <a:spLocks noGrp="1"/>
          </p:cNvSpPr>
          <p:nvPr>
            <p:ph type="pic" sz="quarter" idx="15"/>
          </p:nvPr>
        </p:nvSpPr>
        <p:spPr>
          <a:xfrm>
            <a:off x="4355155" y="1828799"/>
            <a:ext cx="3468688" cy="4114799"/>
          </a:xfrm>
          <a:pattFill prst="wdUpDiag">
            <a:fgClr>
              <a:schemeClr val="accent1"/>
            </a:fgClr>
            <a:bgClr>
              <a:schemeClr val="bg1"/>
            </a:bgClr>
          </a:pattFill>
        </p:spPr>
        <p:txBody>
          <a:bodyPr/>
          <a:lstStyle/>
          <a:p>
            <a:r>
              <a:rPr lang="en-US"/>
              <a:t>Click icon to add picture</a:t>
            </a:r>
          </a:p>
        </p:txBody>
      </p:sp>
      <p:sp>
        <p:nvSpPr>
          <p:cNvPr id="6" name="Picture Placeholder 5">
            <a:extLst>
              <a:ext uri="{FF2B5EF4-FFF2-40B4-BE49-F238E27FC236}">
                <a16:creationId xmlns:a16="http://schemas.microsoft.com/office/drawing/2014/main" id="{41834D85-27F8-4185-829D-23B1536C2547}"/>
              </a:ext>
            </a:extLst>
          </p:cNvPr>
          <p:cNvSpPr>
            <a:spLocks noGrp="1"/>
          </p:cNvSpPr>
          <p:nvPr>
            <p:ph type="pic" sz="quarter" idx="16"/>
          </p:nvPr>
        </p:nvSpPr>
        <p:spPr>
          <a:xfrm>
            <a:off x="453445" y="1828799"/>
            <a:ext cx="3468688" cy="4114799"/>
          </a:xfrm>
          <a:pattFill prst="wdUpDiag">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326247161"/>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Content + Pic">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41834D85-27F8-4185-829D-23B1536C2547}"/>
              </a:ext>
            </a:extLst>
          </p:cNvPr>
          <p:cNvSpPr>
            <a:spLocks noGrp="1"/>
          </p:cNvSpPr>
          <p:nvPr>
            <p:ph type="pic" sz="quarter" idx="14"/>
          </p:nvPr>
        </p:nvSpPr>
        <p:spPr>
          <a:xfrm>
            <a:off x="8267700" y="1828800"/>
            <a:ext cx="3468688" cy="4114800"/>
          </a:xfrm>
          <a:pattFill prst="wdUpDi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1828800"/>
            <a:ext cx="3456432" cy="4114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82ADC09-FDC4-4F5F-AE67-ED56C0850680}"/>
              </a:ext>
            </a:extLst>
          </p:cNvPr>
          <p:cNvSpPr>
            <a:spLocks noGrp="1"/>
          </p:cNvSpPr>
          <p:nvPr>
            <p:ph sz="half" idx="2"/>
          </p:nvPr>
        </p:nvSpPr>
        <p:spPr>
          <a:xfrm>
            <a:off x="4367412" y="1828800"/>
            <a:ext cx="345643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269895"/>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4"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6217920" y="1828800"/>
            <a:ext cx="5520426" cy="1943100"/>
          </a:xfrm>
          <a:pattFill prst="wdUpDiag">
            <a:fgClr>
              <a:schemeClr val="accent1"/>
            </a:fgClr>
            <a:bgClr>
              <a:schemeClr val="bg1"/>
            </a:bgClr>
          </a:pattFill>
        </p:spPr>
        <p:txBody>
          <a:bodyPr/>
          <a:lstStyle/>
          <a:p>
            <a:r>
              <a:rPr lang="en-US"/>
              <a:t>Click icon to add picture</a:t>
            </a:r>
          </a:p>
        </p:txBody>
      </p:sp>
      <p:sp>
        <p:nvSpPr>
          <p:cNvPr id="5" name="Picture Placeholder 5">
            <a:extLst>
              <a:ext uri="{FF2B5EF4-FFF2-40B4-BE49-F238E27FC236}">
                <a16:creationId xmlns:a16="http://schemas.microsoft.com/office/drawing/2014/main" id="{592BB09B-6943-41CB-8201-8C07C9DA2000}"/>
              </a:ext>
            </a:extLst>
          </p:cNvPr>
          <p:cNvSpPr>
            <a:spLocks noGrp="1"/>
          </p:cNvSpPr>
          <p:nvPr>
            <p:ph type="pic" sz="quarter" idx="14"/>
          </p:nvPr>
        </p:nvSpPr>
        <p:spPr>
          <a:xfrm>
            <a:off x="459572" y="1828800"/>
            <a:ext cx="5538892" cy="1943100"/>
          </a:xfrm>
          <a:pattFill prst="wdUpDiag">
            <a:fgClr>
              <a:schemeClr val="accent1"/>
            </a:fgClr>
            <a:bgClr>
              <a:schemeClr val="bg1"/>
            </a:bgClr>
          </a:pattFill>
        </p:spPr>
        <p:txBody>
          <a:bodyPr/>
          <a:lstStyle/>
          <a:p>
            <a:r>
              <a:rPr lang="en-US"/>
              <a:t>Click icon to add picture</a:t>
            </a:r>
          </a:p>
        </p:txBody>
      </p:sp>
      <p:sp>
        <p:nvSpPr>
          <p:cNvPr id="6" name="Picture Placeholder 5">
            <a:extLst>
              <a:ext uri="{FF2B5EF4-FFF2-40B4-BE49-F238E27FC236}">
                <a16:creationId xmlns:a16="http://schemas.microsoft.com/office/drawing/2014/main" id="{18255C5E-A7BD-4131-BEC1-EDA0731259E8}"/>
              </a:ext>
            </a:extLst>
          </p:cNvPr>
          <p:cNvSpPr>
            <a:spLocks noGrp="1"/>
          </p:cNvSpPr>
          <p:nvPr>
            <p:ph type="pic" sz="quarter" idx="15"/>
          </p:nvPr>
        </p:nvSpPr>
        <p:spPr>
          <a:xfrm>
            <a:off x="6217920" y="4000500"/>
            <a:ext cx="5520426" cy="1943100"/>
          </a:xfrm>
          <a:pattFill prst="wdUpDiag">
            <a:fgClr>
              <a:schemeClr val="accent1"/>
            </a:fgClr>
            <a:bgClr>
              <a:schemeClr val="bg1"/>
            </a:bgClr>
          </a:pattFill>
        </p:spPr>
        <p:txBody>
          <a:bodyPr/>
          <a:lstStyle/>
          <a:p>
            <a:r>
              <a:rPr lang="en-US"/>
              <a:t>Click icon to add picture</a:t>
            </a:r>
          </a:p>
        </p:txBody>
      </p:sp>
      <p:sp>
        <p:nvSpPr>
          <p:cNvPr id="8" name="Picture Placeholder 5">
            <a:extLst>
              <a:ext uri="{FF2B5EF4-FFF2-40B4-BE49-F238E27FC236}">
                <a16:creationId xmlns:a16="http://schemas.microsoft.com/office/drawing/2014/main" id="{DE5E4822-88F1-4BDE-AC28-AC8B1E899934}"/>
              </a:ext>
            </a:extLst>
          </p:cNvPr>
          <p:cNvSpPr>
            <a:spLocks noGrp="1"/>
          </p:cNvSpPr>
          <p:nvPr>
            <p:ph type="pic" sz="quarter" idx="16"/>
          </p:nvPr>
        </p:nvSpPr>
        <p:spPr>
          <a:xfrm>
            <a:off x="459572" y="4000500"/>
            <a:ext cx="5538892" cy="1943100"/>
          </a:xfrm>
          <a:pattFill prst="wdUpDiag">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068924565"/>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Content + 4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1828800"/>
            <a:ext cx="540782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6324600" y="1831496"/>
            <a:ext cx="2596896" cy="1947672"/>
          </a:xfrm>
          <a:pattFill prst="wdUpDiag">
            <a:fgClr>
              <a:schemeClr val="accent1"/>
            </a:fgClr>
            <a:bgClr>
              <a:schemeClr val="bg1"/>
            </a:bgClr>
          </a:pattFill>
        </p:spPr>
        <p:txBody>
          <a:bodyPr/>
          <a:lstStyle/>
          <a:p>
            <a:r>
              <a:rPr lang="en-US"/>
              <a:t>Click icon to add picture</a:t>
            </a:r>
          </a:p>
        </p:txBody>
      </p:sp>
      <p:sp>
        <p:nvSpPr>
          <p:cNvPr id="6" name="Picture Placeholder 5">
            <a:extLst>
              <a:ext uri="{FF2B5EF4-FFF2-40B4-BE49-F238E27FC236}">
                <a16:creationId xmlns:a16="http://schemas.microsoft.com/office/drawing/2014/main" id="{755F672B-AD04-47A6-8443-F53B32A5DF27}"/>
              </a:ext>
            </a:extLst>
          </p:cNvPr>
          <p:cNvSpPr>
            <a:spLocks noGrp="1"/>
          </p:cNvSpPr>
          <p:nvPr>
            <p:ph type="pic" sz="quarter" idx="14"/>
          </p:nvPr>
        </p:nvSpPr>
        <p:spPr>
          <a:xfrm>
            <a:off x="9140276" y="1831496"/>
            <a:ext cx="2596896" cy="1947672"/>
          </a:xfrm>
          <a:pattFill prst="wdUpDiag">
            <a:fgClr>
              <a:schemeClr val="accent1"/>
            </a:fgClr>
            <a:bgClr>
              <a:schemeClr val="bg1"/>
            </a:bgClr>
          </a:pattFill>
        </p:spPr>
        <p:txBody>
          <a:bodyPr/>
          <a:lstStyle/>
          <a:p>
            <a:r>
              <a:rPr lang="en-US"/>
              <a:t>Click icon to add picture</a:t>
            </a:r>
          </a:p>
        </p:txBody>
      </p:sp>
      <p:sp>
        <p:nvSpPr>
          <p:cNvPr id="9" name="Picture Placeholder 5">
            <a:extLst>
              <a:ext uri="{FF2B5EF4-FFF2-40B4-BE49-F238E27FC236}">
                <a16:creationId xmlns:a16="http://schemas.microsoft.com/office/drawing/2014/main" id="{EA70270B-A17D-4CE2-8596-940ACC7A75AA}"/>
              </a:ext>
            </a:extLst>
          </p:cNvPr>
          <p:cNvSpPr>
            <a:spLocks noGrp="1"/>
          </p:cNvSpPr>
          <p:nvPr>
            <p:ph type="pic" sz="quarter" idx="15"/>
          </p:nvPr>
        </p:nvSpPr>
        <p:spPr>
          <a:xfrm>
            <a:off x="6324600" y="3993783"/>
            <a:ext cx="2596896" cy="1947672"/>
          </a:xfrm>
          <a:pattFill prst="wdUpDiag">
            <a:fgClr>
              <a:schemeClr val="accent1"/>
            </a:fgClr>
            <a:bgClr>
              <a:schemeClr val="bg1"/>
            </a:bgClr>
          </a:pattFill>
        </p:spPr>
        <p:txBody>
          <a:bodyPr/>
          <a:lstStyle/>
          <a:p>
            <a:r>
              <a:rPr lang="en-US"/>
              <a:t>Click icon to add picture</a:t>
            </a:r>
          </a:p>
        </p:txBody>
      </p:sp>
      <p:sp>
        <p:nvSpPr>
          <p:cNvPr id="10" name="Picture Placeholder 5">
            <a:extLst>
              <a:ext uri="{FF2B5EF4-FFF2-40B4-BE49-F238E27FC236}">
                <a16:creationId xmlns:a16="http://schemas.microsoft.com/office/drawing/2014/main" id="{D7C25E8B-5A0B-43D5-A7AE-B5B20AC4057D}"/>
              </a:ext>
            </a:extLst>
          </p:cNvPr>
          <p:cNvSpPr>
            <a:spLocks noGrp="1"/>
          </p:cNvSpPr>
          <p:nvPr>
            <p:ph type="pic" sz="quarter" idx="16"/>
          </p:nvPr>
        </p:nvSpPr>
        <p:spPr>
          <a:xfrm>
            <a:off x="9140276" y="3993783"/>
            <a:ext cx="2596896" cy="1947672"/>
          </a:xfrm>
          <a:pattFill prst="wdUpDiag">
            <a:fgClr>
              <a:schemeClr val="accent1"/>
            </a:fgClr>
            <a:bgClr>
              <a:schemeClr val="bg1"/>
            </a:bgClr>
          </a:pattFill>
        </p:spPr>
        <p:txBody>
          <a:bodyPr/>
          <a:lstStyle/>
          <a:p>
            <a:r>
              <a:rPr lang="en-US"/>
              <a:t>Click icon to add picture</a:t>
            </a:r>
          </a:p>
        </p:txBody>
      </p:sp>
      <p:sp>
        <p:nvSpPr>
          <p:cNvPr id="11" name="Text Placeholder 7">
            <a:extLst>
              <a:ext uri="{FF2B5EF4-FFF2-40B4-BE49-F238E27FC236}">
                <a16:creationId xmlns:a16="http://schemas.microsoft.com/office/drawing/2014/main" id="{3F0E682E-DEF0-45D8-A996-D1B93063F3AE}"/>
              </a:ext>
            </a:extLst>
          </p:cNvPr>
          <p:cNvSpPr>
            <a:spLocks noGrp="1"/>
          </p:cNvSpPr>
          <p:nvPr>
            <p:ph type="body" sz="quarter" idx="17" hasCustomPrompt="1"/>
          </p:nvPr>
        </p:nvSpPr>
        <p:spPr>
          <a:xfrm>
            <a:off x="6324600" y="3198960"/>
            <a:ext cx="2596896" cy="228600"/>
          </a:xfrm>
          <a:solidFill>
            <a:schemeClr val="accent6">
              <a:alpha val="60000"/>
            </a:schemeClr>
          </a:solidFill>
        </p:spPr>
        <p:txBody>
          <a:bodyPr anchor="ctr"/>
          <a:lstStyle>
            <a:lvl1pPr algn="ctr">
              <a:spcAft>
                <a:spcPts val="0"/>
              </a:spcAft>
              <a:defRPr sz="1200" b="1" cap="none" baseline="0">
                <a:solidFill>
                  <a:schemeClr val="bg1"/>
                </a:solidFill>
                <a:latin typeface="+mn-lt"/>
              </a:defRPr>
            </a:lvl1pPr>
          </a:lstStyle>
          <a:p>
            <a:pPr lvl="0"/>
            <a:r>
              <a:rPr lang="en-US"/>
              <a:t>Edit Text</a:t>
            </a:r>
          </a:p>
        </p:txBody>
      </p:sp>
      <p:sp>
        <p:nvSpPr>
          <p:cNvPr id="12" name="Text Placeholder 7">
            <a:extLst>
              <a:ext uri="{FF2B5EF4-FFF2-40B4-BE49-F238E27FC236}">
                <a16:creationId xmlns:a16="http://schemas.microsoft.com/office/drawing/2014/main" id="{A9687D1A-338B-4A6F-BD64-226A2EED7D51}"/>
              </a:ext>
            </a:extLst>
          </p:cNvPr>
          <p:cNvSpPr>
            <a:spLocks noGrp="1"/>
          </p:cNvSpPr>
          <p:nvPr>
            <p:ph type="body" sz="quarter" idx="18" hasCustomPrompt="1"/>
          </p:nvPr>
        </p:nvSpPr>
        <p:spPr>
          <a:xfrm>
            <a:off x="9137904" y="3198960"/>
            <a:ext cx="2596896" cy="228600"/>
          </a:xfrm>
          <a:solidFill>
            <a:schemeClr val="accent6">
              <a:alpha val="60000"/>
            </a:schemeClr>
          </a:solidFill>
        </p:spPr>
        <p:txBody>
          <a:bodyPr anchor="ctr"/>
          <a:lstStyle>
            <a:lvl1pPr algn="ctr">
              <a:spcAft>
                <a:spcPts val="0"/>
              </a:spcAft>
              <a:defRPr sz="1200" b="1" cap="none" baseline="0">
                <a:solidFill>
                  <a:schemeClr val="bg1"/>
                </a:solidFill>
                <a:latin typeface="+mn-lt"/>
              </a:defRPr>
            </a:lvl1pPr>
          </a:lstStyle>
          <a:p>
            <a:pPr lvl="0"/>
            <a:r>
              <a:rPr lang="en-US"/>
              <a:t>Edit Text</a:t>
            </a:r>
          </a:p>
        </p:txBody>
      </p:sp>
      <p:sp>
        <p:nvSpPr>
          <p:cNvPr id="13" name="Text Placeholder 7">
            <a:extLst>
              <a:ext uri="{FF2B5EF4-FFF2-40B4-BE49-F238E27FC236}">
                <a16:creationId xmlns:a16="http://schemas.microsoft.com/office/drawing/2014/main" id="{F5CD9283-4E1D-499E-B02B-13B3A98CF190}"/>
              </a:ext>
            </a:extLst>
          </p:cNvPr>
          <p:cNvSpPr>
            <a:spLocks noGrp="1"/>
          </p:cNvSpPr>
          <p:nvPr>
            <p:ph type="body" sz="quarter" idx="19" hasCustomPrompt="1"/>
          </p:nvPr>
        </p:nvSpPr>
        <p:spPr>
          <a:xfrm>
            <a:off x="6326972" y="5361247"/>
            <a:ext cx="2596896" cy="228600"/>
          </a:xfrm>
          <a:solidFill>
            <a:schemeClr val="accent6">
              <a:alpha val="60000"/>
            </a:schemeClr>
          </a:solidFill>
        </p:spPr>
        <p:txBody>
          <a:bodyPr anchor="ctr"/>
          <a:lstStyle>
            <a:lvl1pPr algn="ctr">
              <a:spcAft>
                <a:spcPts val="0"/>
              </a:spcAft>
              <a:defRPr sz="1200" b="1" cap="none" baseline="0">
                <a:solidFill>
                  <a:schemeClr val="bg1"/>
                </a:solidFill>
                <a:latin typeface="+mn-lt"/>
              </a:defRPr>
            </a:lvl1pPr>
          </a:lstStyle>
          <a:p>
            <a:pPr lvl="0"/>
            <a:r>
              <a:rPr lang="en-US"/>
              <a:t>Edit Text</a:t>
            </a:r>
          </a:p>
        </p:txBody>
      </p:sp>
      <p:sp>
        <p:nvSpPr>
          <p:cNvPr id="14" name="Text Placeholder 7">
            <a:extLst>
              <a:ext uri="{FF2B5EF4-FFF2-40B4-BE49-F238E27FC236}">
                <a16:creationId xmlns:a16="http://schemas.microsoft.com/office/drawing/2014/main" id="{CC182764-24B5-4623-A9CD-A5D02788A4C7}"/>
              </a:ext>
            </a:extLst>
          </p:cNvPr>
          <p:cNvSpPr>
            <a:spLocks noGrp="1"/>
          </p:cNvSpPr>
          <p:nvPr>
            <p:ph type="body" sz="quarter" idx="20" hasCustomPrompt="1"/>
          </p:nvPr>
        </p:nvSpPr>
        <p:spPr>
          <a:xfrm>
            <a:off x="9140276" y="5361247"/>
            <a:ext cx="2596896" cy="228600"/>
          </a:xfrm>
          <a:solidFill>
            <a:schemeClr val="accent6">
              <a:alpha val="60000"/>
            </a:schemeClr>
          </a:solidFill>
        </p:spPr>
        <p:txBody>
          <a:bodyPr anchor="ctr"/>
          <a:lstStyle>
            <a:lvl1pPr algn="ctr">
              <a:spcAft>
                <a:spcPts val="0"/>
              </a:spcAft>
              <a:defRPr sz="1200" b="1" cap="none" baseline="0">
                <a:solidFill>
                  <a:schemeClr val="bg1"/>
                </a:solidFill>
                <a:latin typeface="+mn-lt"/>
              </a:defRPr>
            </a:lvl1pPr>
          </a:lstStyle>
          <a:p>
            <a:pPr lvl="0"/>
            <a:r>
              <a:rPr lang="en-US"/>
              <a:t>Edit Text</a:t>
            </a:r>
          </a:p>
        </p:txBody>
      </p:sp>
    </p:spTree>
    <p:extLst>
      <p:ext uri="{BB962C8B-B14F-4D97-AF65-F5344CB8AC3E}">
        <p14:creationId xmlns:p14="http://schemas.microsoft.com/office/powerpoint/2010/main" val="3393217493"/>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Two Content + Horizonta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4457700"/>
            <a:ext cx="5407826"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457200" y="1828798"/>
            <a:ext cx="11279188" cy="2171702"/>
          </a:xfrm>
          <a:pattFill prst="wdUpDiag">
            <a:fgClr>
              <a:schemeClr val="accent1"/>
            </a:fgClr>
            <a:bgClr>
              <a:schemeClr val="bg1"/>
            </a:bgClr>
          </a:pattFill>
        </p:spPr>
        <p:txBody>
          <a:bodyPr/>
          <a:lstStyle/>
          <a:p>
            <a:r>
              <a:rPr lang="en-US"/>
              <a:t>Click icon to add picture</a:t>
            </a:r>
          </a:p>
        </p:txBody>
      </p:sp>
      <p:sp>
        <p:nvSpPr>
          <p:cNvPr id="6" name="Content Placeholder 2">
            <a:extLst>
              <a:ext uri="{FF2B5EF4-FFF2-40B4-BE49-F238E27FC236}">
                <a16:creationId xmlns:a16="http://schemas.microsoft.com/office/drawing/2014/main" id="{E07E7012-AAF2-43CB-A46F-30CAC8D436E9}"/>
              </a:ext>
            </a:extLst>
          </p:cNvPr>
          <p:cNvSpPr>
            <a:spLocks noGrp="1"/>
          </p:cNvSpPr>
          <p:nvPr>
            <p:ph sz="half" idx="14"/>
          </p:nvPr>
        </p:nvSpPr>
        <p:spPr>
          <a:xfrm>
            <a:off x="6329346" y="4457700"/>
            <a:ext cx="5407826"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68EBC216-C835-4C7C-A43E-5C8F7FB6732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571" y="6290465"/>
            <a:ext cx="337354" cy="337354"/>
          </a:xfrm>
          <a:prstGeom prst="rect">
            <a:avLst/>
          </a:prstGeom>
        </p:spPr>
      </p:pic>
      <p:sp>
        <p:nvSpPr>
          <p:cNvPr id="10" name="object 5">
            <a:extLst>
              <a:ext uri="{FF2B5EF4-FFF2-40B4-BE49-F238E27FC236}">
                <a16:creationId xmlns:a16="http://schemas.microsoft.com/office/drawing/2014/main" id="{66DA687B-68E4-44FC-93B8-6A3389A43813}"/>
              </a:ext>
            </a:extLst>
          </p:cNvPr>
          <p:cNvSpPr/>
          <p:nvPr userDrawn="1"/>
        </p:nvSpPr>
        <p:spPr>
          <a:xfrm rot="5400000">
            <a:off x="6097524" y="-1400115"/>
            <a:ext cx="0" cy="11274552"/>
          </a:xfrm>
          <a:custGeom>
            <a:avLst/>
            <a:gdLst/>
            <a:ahLst/>
            <a:cxnLst/>
            <a:rect l="l" t="t" r="r" b="b"/>
            <a:pathLst>
              <a:path h="4038600">
                <a:moveTo>
                  <a:pt x="0" y="0"/>
                </a:moveTo>
                <a:lnTo>
                  <a:pt x="0" y="4038600"/>
                </a:lnTo>
              </a:path>
            </a:pathLst>
          </a:custGeom>
          <a:ln w="41275">
            <a:solidFill>
              <a:srgbClr val="DDDDDD"/>
            </a:solidFill>
            <a:prstDash val="sysDot"/>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498763"/>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guide id="3" orient="horz" pos="2808">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Content + Horizonta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4457700"/>
            <a:ext cx="11275228"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457200" y="1828798"/>
            <a:ext cx="11279188" cy="2171701"/>
          </a:xfrm>
          <a:pattFill prst="wdUpDiag">
            <a:fgClr>
              <a:schemeClr val="accent1"/>
            </a:fgClr>
            <a:bgClr>
              <a:schemeClr val="bg1"/>
            </a:bgClr>
          </a:pattFill>
        </p:spPr>
        <p:txBody>
          <a:bodyPr/>
          <a:lstStyle/>
          <a:p>
            <a:r>
              <a:rPr lang="en-US"/>
              <a:t>Click icon to add picture</a:t>
            </a:r>
          </a:p>
        </p:txBody>
      </p:sp>
      <p:pic>
        <p:nvPicPr>
          <p:cNvPr id="6" name="Graphic 5">
            <a:extLst>
              <a:ext uri="{FF2B5EF4-FFF2-40B4-BE49-F238E27FC236}">
                <a16:creationId xmlns:a16="http://schemas.microsoft.com/office/drawing/2014/main" id="{92D65E12-246F-43F1-9223-478CD38C28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571" y="6290465"/>
            <a:ext cx="337354" cy="337354"/>
          </a:xfrm>
          <a:prstGeom prst="rect">
            <a:avLst/>
          </a:prstGeom>
        </p:spPr>
      </p:pic>
      <p:sp>
        <p:nvSpPr>
          <p:cNvPr id="9" name="object 5">
            <a:extLst>
              <a:ext uri="{FF2B5EF4-FFF2-40B4-BE49-F238E27FC236}">
                <a16:creationId xmlns:a16="http://schemas.microsoft.com/office/drawing/2014/main" id="{F5486C0E-5C72-4EE4-AF15-22A76757F22E}"/>
              </a:ext>
            </a:extLst>
          </p:cNvPr>
          <p:cNvSpPr/>
          <p:nvPr userDrawn="1"/>
        </p:nvSpPr>
        <p:spPr>
          <a:xfrm rot="5400000">
            <a:off x="6097524" y="-1400115"/>
            <a:ext cx="0" cy="11274552"/>
          </a:xfrm>
          <a:custGeom>
            <a:avLst/>
            <a:gdLst/>
            <a:ahLst/>
            <a:cxnLst/>
            <a:rect l="l" t="t" r="r" b="b"/>
            <a:pathLst>
              <a:path h="4038600">
                <a:moveTo>
                  <a:pt x="0" y="0"/>
                </a:moveTo>
                <a:lnTo>
                  <a:pt x="0" y="4038600"/>
                </a:lnTo>
              </a:path>
            </a:pathLst>
          </a:custGeom>
          <a:ln w="41275">
            <a:solidFill>
              <a:srgbClr val="DDDDDD"/>
            </a:solidFill>
            <a:prstDash val="sysDot"/>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708541"/>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guide id="3" orient="horz" pos="2808">
          <p15:clr>
            <a:srgbClr val="FDE53C"/>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rge Statem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4F191-C1F8-4378-B568-6D1A153569F4}"/>
              </a:ext>
            </a:extLst>
          </p:cNvPr>
          <p:cNvSpPr>
            <a:spLocks noGrp="1"/>
          </p:cNvSpPr>
          <p:nvPr>
            <p:ph type="sldNum" sz="quarter" idx="10"/>
          </p:nvPr>
        </p:nvSpPr>
        <p:spPr/>
        <p:txBody>
          <a:bodyPr/>
          <a:lstStyle/>
          <a:p>
            <a:fld id="{6F3084DC-27B8-405E-9FE2-00F546BE3E06}" type="slidenum">
              <a:rPr lang="en-US" smtClean="0"/>
              <a:pPr/>
              <a:t>‹#›</a:t>
            </a:fld>
            <a:endParaRPr lang="en-US"/>
          </a:p>
        </p:txBody>
      </p:sp>
      <p:sp>
        <p:nvSpPr>
          <p:cNvPr id="5" name="Text Placeholder 4">
            <a:extLst>
              <a:ext uri="{FF2B5EF4-FFF2-40B4-BE49-F238E27FC236}">
                <a16:creationId xmlns:a16="http://schemas.microsoft.com/office/drawing/2014/main" id="{DC96B114-CCBC-46D9-94AE-2D05886E1936}"/>
              </a:ext>
            </a:extLst>
          </p:cNvPr>
          <p:cNvSpPr>
            <a:spLocks noGrp="1"/>
          </p:cNvSpPr>
          <p:nvPr>
            <p:ph type="body" sz="quarter" idx="11"/>
          </p:nvPr>
        </p:nvSpPr>
        <p:spPr>
          <a:xfrm>
            <a:off x="457200" y="1143000"/>
            <a:ext cx="11277600" cy="4800600"/>
          </a:xfrm>
        </p:spPr>
        <p:txBody>
          <a:bodyPr/>
          <a:lstStyle>
            <a:lvl1pPr>
              <a:defRPr sz="5400">
                <a:solidFill>
                  <a:schemeClr val="tx2"/>
                </a:solidFill>
              </a:defRPr>
            </a:lvl1pPr>
            <a:lvl2pPr>
              <a:defRPr sz="4800"/>
            </a:lvl2pPr>
            <a:lvl3pPr marL="463550" indent="-463550">
              <a:defRPr sz="4800"/>
            </a:lvl3pPr>
            <a:lvl4pPr>
              <a:defRPr sz="4000"/>
            </a:lvl4pPr>
          </a:lstStyle>
          <a:p>
            <a:pPr lvl="0"/>
            <a:r>
              <a:rPr lang="en-US"/>
              <a:t>Click to edit Master text styles</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897C6DE1-C10E-4752-B765-F00CFF3385F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571" y="6290465"/>
            <a:ext cx="337354" cy="337354"/>
          </a:xfrm>
          <a:prstGeom prst="rect">
            <a:avLst/>
          </a:prstGeom>
        </p:spPr>
      </p:pic>
    </p:spTree>
    <p:extLst>
      <p:ext uri="{BB962C8B-B14F-4D97-AF65-F5344CB8AC3E}">
        <p14:creationId xmlns:p14="http://schemas.microsoft.com/office/powerpoint/2010/main" val="985544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E0-EB12-4C3C-B3D6-EFC9DB3252EB}"/>
              </a:ext>
            </a:extLst>
          </p:cNvPr>
          <p:cNvSpPr>
            <a:spLocks noGrp="1"/>
          </p:cNvSpPr>
          <p:nvPr>
            <p:ph type="ctrTitle"/>
          </p:nvPr>
        </p:nvSpPr>
        <p:spPr>
          <a:xfrm>
            <a:off x="458891" y="3591894"/>
            <a:ext cx="11285032" cy="1011865"/>
          </a:xfrm>
        </p:spPr>
        <p:txBody>
          <a:bodyPr anchor="t"/>
          <a:lstStyle>
            <a:lvl1pPr algn="ctr">
              <a:defRPr sz="6600" cap="all" baseline="0">
                <a:latin typeface="Source Sans Pro Black" panose="020B08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EF18C00-E1D2-4189-93E4-22EB9E773232}"/>
              </a:ext>
            </a:extLst>
          </p:cNvPr>
          <p:cNvSpPr>
            <a:spLocks noGrp="1"/>
          </p:cNvSpPr>
          <p:nvPr>
            <p:ph type="subTitle" idx="1"/>
          </p:nvPr>
        </p:nvSpPr>
        <p:spPr>
          <a:xfrm>
            <a:off x="458891" y="4419600"/>
            <a:ext cx="11285032" cy="1524000"/>
          </a:xfrm>
        </p:spPr>
        <p:txBody>
          <a:bodyPr/>
          <a:lstStyle>
            <a:lvl1pPr marL="0" indent="0" algn="ctr">
              <a:buNone/>
              <a:defRPr sz="36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4072993"/>
      </p:ext>
    </p:extLst>
  </p:cSld>
  <p:clrMapOvr>
    <a:masterClrMapping/>
  </p:clrMapOvr>
  <p:extLst>
    <p:ext uri="{DCECCB84-F9BA-43D5-87BE-67443E8EF086}">
      <p15:sldGuideLst xmlns:p15="http://schemas.microsoft.com/office/powerpoint/2012/main">
        <p15:guide id="1" orient="horz" pos="2784">
          <p15:clr>
            <a:srgbClr val="FDE53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47B96E-D353-486E-9669-FE81BFF17FA0}"/>
              </a:ext>
            </a:extLst>
          </p:cNvPr>
          <p:cNvSpPr>
            <a:spLocks noGrp="1"/>
          </p:cNvSpPr>
          <p:nvPr>
            <p:ph type="sldNum" sz="quarter" idx="12"/>
          </p:nvPr>
        </p:nvSpPr>
        <p:spPr/>
        <p:txBody>
          <a:bodyPr/>
          <a:lstStyle/>
          <a:p>
            <a:fld id="{6F3084DC-27B8-405E-9FE2-00F546BE3E06}" type="slidenum">
              <a:rPr lang="en-US" smtClean="0"/>
              <a:t>‹#›</a:t>
            </a:fld>
            <a:endParaRPr lang="en-US"/>
          </a:p>
        </p:txBody>
      </p:sp>
      <p:pic>
        <p:nvPicPr>
          <p:cNvPr id="3" name="Graphic 2">
            <a:extLst>
              <a:ext uri="{FF2B5EF4-FFF2-40B4-BE49-F238E27FC236}">
                <a16:creationId xmlns:a16="http://schemas.microsoft.com/office/drawing/2014/main" id="{E4F4D25F-0BEB-47D0-8492-9E1DD57FBE3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9571" y="6290465"/>
            <a:ext cx="337354" cy="337354"/>
          </a:xfrm>
          <a:prstGeom prst="rect">
            <a:avLst/>
          </a:prstGeom>
        </p:spPr>
      </p:pic>
    </p:spTree>
    <p:extLst>
      <p:ext uri="{BB962C8B-B14F-4D97-AF65-F5344CB8AC3E}">
        <p14:creationId xmlns:p14="http://schemas.microsoft.com/office/powerpoint/2010/main" val="2996308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F6FB-83E0-48B9-B673-3B16F215C0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975BC0-13AC-4430-93F5-57A0920A4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DF7E9E-0DAB-4BFF-AC9A-51FA0BC83F0C}"/>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B7F545CE-7590-478A-97EE-AE7A967BEC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3E4357-13CF-4752-B39C-1B9ED85817E1}"/>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2519643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F198-AA67-493E-AAE1-E1FFC51526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B26670-C30B-45A5-A4DE-E2E142E93E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4EEEA2-4FA2-41FE-8AAB-70306680060B}"/>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BD8066DA-CEA1-4CB4-8102-8B5B48C8B2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2B293F-0873-4318-971C-C862E354B790}"/>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418051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A9E7-930C-43A1-AFE6-182683D55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9243D0-023E-4EE3-8E1B-68CCF4468A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0F7A42-FD7D-456E-B1EA-B09332C6A2B0}"/>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E9B9EF7E-E841-44A8-A6E3-C510FBB302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D8A19D-0B7E-4676-BB6E-AA386A0FA116}"/>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247727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365F-B548-46FE-A6F1-289C2B28B8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35145F-83FF-4001-8A9E-426731B471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912605-6D66-47BD-A9C3-414C91FC39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67C0B8-E5F6-49AA-9BBE-930E3D23C4B1}"/>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6" name="Footer Placeholder 5">
            <a:extLst>
              <a:ext uri="{FF2B5EF4-FFF2-40B4-BE49-F238E27FC236}">
                <a16:creationId xmlns:a16="http://schemas.microsoft.com/office/drawing/2014/main" id="{4B6DFEE8-A6EF-4F3C-ADD2-864B8759F7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E1EBC7-DA51-4609-95BD-6AD43EAED12A}"/>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3554633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9B61-2C8F-4E18-90BF-115D0EE2F4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4155A-1A14-495D-BB17-D4B7F9AB88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ADC5D1-0561-4747-B69C-2162F31BEA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457379-B134-4785-8209-E2BA06CE6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E011D7-7452-445E-B05D-DB92FA84B9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37BD17-7FB9-403F-9326-C6A85E67D2D9}"/>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8" name="Footer Placeholder 7">
            <a:extLst>
              <a:ext uri="{FF2B5EF4-FFF2-40B4-BE49-F238E27FC236}">
                <a16:creationId xmlns:a16="http://schemas.microsoft.com/office/drawing/2014/main" id="{ACB31007-5C5F-4687-B686-3C04BB916F5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90CD25-3959-42D5-A8A6-C0A518335C7C}"/>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3505850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C96B-77AD-408D-BD7B-066232CFE5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3BCEB0-0A52-48C4-8134-DD4C16A1BCC2}"/>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4" name="Footer Placeholder 3">
            <a:extLst>
              <a:ext uri="{FF2B5EF4-FFF2-40B4-BE49-F238E27FC236}">
                <a16:creationId xmlns:a16="http://schemas.microsoft.com/office/drawing/2014/main" id="{8BFABDBD-42D0-4801-8499-23748F83A1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348744-B514-4329-BEA7-3671EE7A3E0C}"/>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3886571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1552B-A234-45E5-891E-30C70DC1600D}"/>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3" name="Footer Placeholder 2">
            <a:extLst>
              <a:ext uri="{FF2B5EF4-FFF2-40B4-BE49-F238E27FC236}">
                <a16:creationId xmlns:a16="http://schemas.microsoft.com/office/drawing/2014/main" id="{F9D9DB18-6A63-4282-A1C0-9697BE4A4D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8B30F5-4397-4EFF-9683-C2B4F0DFE243}"/>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613485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98A0-A48E-4C66-BC87-859F3B759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2466F8-7071-49EE-AB02-F98DA5C734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B61D9A-2F9E-4296-9E54-C3DCAB23A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CF76A8-285E-48AB-B4F6-B309A7AD8EAB}"/>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6" name="Footer Placeholder 5">
            <a:extLst>
              <a:ext uri="{FF2B5EF4-FFF2-40B4-BE49-F238E27FC236}">
                <a16:creationId xmlns:a16="http://schemas.microsoft.com/office/drawing/2014/main" id="{BF50CCE7-8B7E-4D17-8F1D-075B1234D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B97D44-37B2-4743-B4FA-714284FBB975}"/>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534973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5215-47F0-4681-A47B-AB9A51F2D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DC5BF9-A181-47BE-A154-0800932B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C0C677-E68A-463C-82E0-797891A63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FDA1C1-7C6A-402A-B3EA-ABC7EA9D9369}"/>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6" name="Footer Placeholder 5">
            <a:extLst>
              <a:ext uri="{FF2B5EF4-FFF2-40B4-BE49-F238E27FC236}">
                <a16:creationId xmlns:a16="http://schemas.microsoft.com/office/drawing/2014/main" id="{96F36502-4AB0-4C8D-A394-18088B859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3CD9C5-F386-4025-8B0B-5D0DD5CDA496}"/>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86356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4EAB28-6C2D-4AB4-9FB9-18B24CCE77E5}"/>
              </a:ext>
            </a:extLst>
          </p:cNvPr>
          <p:cNvSpPr>
            <a:spLocks noGrp="1"/>
          </p:cNvSpPr>
          <p:nvPr>
            <p:ph type="pic" sz="quarter" idx="10"/>
          </p:nvPr>
        </p:nvSpPr>
        <p:spPr>
          <a:xfrm>
            <a:off x="0" y="0"/>
            <a:ext cx="12192000" cy="6858000"/>
          </a:xfrm>
          <a:pattFill prst="wdUpDi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C92C31A2-F060-4003-A99B-627920A0DBDA}"/>
              </a:ext>
            </a:extLst>
          </p:cNvPr>
          <p:cNvSpPr>
            <a:spLocks noGrp="1"/>
          </p:cNvSpPr>
          <p:nvPr>
            <p:ph type="title" hasCustomPrompt="1"/>
          </p:nvPr>
        </p:nvSpPr>
        <p:spPr>
          <a:xfrm>
            <a:off x="460580" y="858130"/>
            <a:ext cx="11277600" cy="5085470"/>
          </a:xfrm>
        </p:spPr>
        <p:txBody>
          <a:bodyPr anchor="t"/>
          <a:lstStyle>
            <a:lvl1pPr algn="l">
              <a:defRPr sz="9600" cap="none" baseline="0">
                <a:solidFill>
                  <a:schemeClr val="bg1"/>
                </a:solidFill>
                <a:latin typeface="+mj-lt"/>
              </a:defRPr>
            </a:lvl1pPr>
          </a:lstStyle>
          <a:p>
            <a:r>
              <a:rPr lang="en-US"/>
              <a:t>Section Title</a:t>
            </a:r>
          </a:p>
        </p:txBody>
      </p:sp>
    </p:spTree>
    <p:extLst>
      <p:ext uri="{BB962C8B-B14F-4D97-AF65-F5344CB8AC3E}">
        <p14:creationId xmlns:p14="http://schemas.microsoft.com/office/powerpoint/2010/main" val="1938077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970B-0246-4DF9-97BA-662DA2E004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25C8A5-CA6C-48DA-8F15-9FA4D8C974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DA449-C0CE-4481-A4E6-F11B68CCC793}"/>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1053E0E6-623E-45ED-AE29-2C99C2C2E8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E3A5E7-0FD5-4307-9211-8EF913B94C7D}"/>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2841741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A8214-FD68-477C-9767-7553C9AF6E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0B97F7-E250-4C1A-AE75-F8659107E3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51AD40-0129-436B-96FD-657D7027C915}"/>
              </a:ext>
            </a:extLst>
          </p:cNvPr>
          <p:cNvSpPr>
            <a:spLocks noGrp="1"/>
          </p:cNvSpPr>
          <p:nvPr>
            <p:ph type="dt" sz="half" idx="10"/>
          </p:nvPr>
        </p:nvSpPr>
        <p:spPr/>
        <p:txBody>
          <a:body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A1DF52AA-7D67-4BEA-B522-F2713046F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F73C9E-5D97-4E33-9E66-8D25E64C9FB9}"/>
              </a:ext>
            </a:extLst>
          </p:cNvPr>
          <p:cNvSpPr>
            <a:spLocks noGrp="1"/>
          </p:cNvSpPr>
          <p:nvPr>
            <p:ph type="sldNum" sz="quarter" idx="12"/>
          </p:nvPr>
        </p:nvSpPr>
        <p:spPr/>
        <p:txBody>
          <a:bodyPr/>
          <a:lstStyle/>
          <a:p>
            <a:fld id="{5270FA88-D40F-446B-B182-7B3A3F254833}" type="slidenum">
              <a:rPr lang="en-GB" smtClean="0"/>
              <a:t>‹#›</a:t>
            </a:fld>
            <a:endParaRPr lang="en-GB"/>
          </a:p>
        </p:txBody>
      </p:sp>
    </p:spTree>
    <p:extLst>
      <p:ext uri="{BB962C8B-B14F-4D97-AF65-F5344CB8AC3E}">
        <p14:creationId xmlns:p14="http://schemas.microsoft.com/office/powerpoint/2010/main" val="3564710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452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31A2-F060-4003-A99B-627920A0DBDA}"/>
              </a:ext>
            </a:extLst>
          </p:cNvPr>
          <p:cNvSpPr>
            <a:spLocks noGrp="1"/>
          </p:cNvSpPr>
          <p:nvPr>
            <p:ph type="title" hasCustomPrompt="1"/>
          </p:nvPr>
        </p:nvSpPr>
        <p:spPr>
          <a:xfrm>
            <a:off x="460580" y="571500"/>
            <a:ext cx="5406820" cy="1028700"/>
          </a:xfrm>
        </p:spPr>
        <p:txBody>
          <a:bodyPr anchor="t"/>
          <a:lstStyle>
            <a:lvl1pPr algn="l">
              <a:defRPr sz="5400" cap="none" baseline="0">
                <a:solidFill>
                  <a:schemeClr val="tx2"/>
                </a:solidFill>
                <a:latin typeface="+mj-lt"/>
              </a:defRPr>
            </a:lvl1pPr>
          </a:lstStyle>
          <a:p>
            <a:r>
              <a:rPr lang="en-US"/>
              <a:t>Sub-section</a:t>
            </a:r>
          </a:p>
        </p:txBody>
      </p:sp>
      <p:sp>
        <p:nvSpPr>
          <p:cNvPr id="3" name="Text Placeholder 2">
            <a:extLst>
              <a:ext uri="{FF2B5EF4-FFF2-40B4-BE49-F238E27FC236}">
                <a16:creationId xmlns:a16="http://schemas.microsoft.com/office/drawing/2014/main" id="{C214C4D7-D9F0-4200-A35E-8F5CC9863C94}"/>
              </a:ext>
            </a:extLst>
          </p:cNvPr>
          <p:cNvSpPr>
            <a:spLocks noGrp="1"/>
          </p:cNvSpPr>
          <p:nvPr>
            <p:ph type="body" idx="1"/>
          </p:nvPr>
        </p:nvSpPr>
        <p:spPr>
          <a:xfrm>
            <a:off x="460580" y="1828799"/>
            <a:ext cx="5406820" cy="4114801"/>
          </a:xfrm>
        </p:spPr>
        <p:txBody>
          <a:bodyPr/>
          <a:lstStyle>
            <a:lvl1pPr marL="0" indent="0" algn="l">
              <a:buNone/>
              <a:defRPr sz="36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Picture Placeholder 4">
            <a:extLst>
              <a:ext uri="{FF2B5EF4-FFF2-40B4-BE49-F238E27FC236}">
                <a16:creationId xmlns:a16="http://schemas.microsoft.com/office/drawing/2014/main" id="{10AB50F2-0518-421C-8DC9-94007949FD7E}"/>
              </a:ext>
            </a:extLst>
          </p:cNvPr>
          <p:cNvSpPr>
            <a:spLocks noGrp="1"/>
          </p:cNvSpPr>
          <p:nvPr>
            <p:ph type="pic" sz="quarter" idx="10"/>
          </p:nvPr>
        </p:nvSpPr>
        <p:spPr>
          <a:xfrm>
            <a:off x="6096000" y="0"/>
            <a:ext cx="6096000" cy="6858000"/>
          </a:xfrm>
          <a:pattFill prst="wdUpDiag">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262013849"/>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Two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455610" y="1828800"/>
            <a:ext cx="5411788" cy="4114801"/>
          </a:xfrm>
          <a:pattFill prst="wdUpDi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499"/>
            <a:ext cx="11277600" cy="689191"/>
          </a:xfrm>
        </p:spPr>
        <p:txBody>
          <a:bodyPr anchor="t"/>
          <a:lstStyle>
            <a:lvl1pPr>
              <a:defRPr sz="4400" cap="none" baseline="0">
                <a:solidFill>
                  <a:schemeClr val="tx2"/>
                </a:solidFill>
                <a:latin typeface="+mj-lt"/>
              </a:defRPr>
            </a:lvl1pPr>
          </a:lstStyle>
          <a:p>
            <a:r>
              <a:rPr lang="en-US"/>
              <a:t>Click To Edit Title</a:t>
            </a:r>
          </a:p>
        </p:txBody>
      </p:sp>
      <p:sp>
        <p:nvSpPr>
          <p:cNvPr id="4" name="Content Placeholder 3">
            <a:extLst>
              <a:ext uri="{FF2B5EF4-FFF2-40B4-BE49-F238E27FC236}">
                <a16:creationId xmlns:a16="http://schemas.microsoft.com/office/drawing/2014/main" id="{A82ADC09-FDC4-4F5F-AE67-ED56C0850680}"/>
              </a:ext>
            </a:extLst>
          </p:cNvPr>
          <p:cNvSpPr>
            <a:spLocks noGrp="1"/>
          </p:cNvSpPr>
          <p:nvPr>
            <p:ph sz="half" idx="2"/>
          </p:nvPr>
        </p:nvSpPr>
        <p:spPr>
          <a:xfrm>
            <a:off x="6324600" y="1828800"/>
            <a:ext cx="540782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Tree>
    <p:extLst>
      <p:ext uri="{BB962C8B-B14F-4D97-AF65-F5344CB8AC3E}">
        <p14:creationId xmlns:p14="http://schemas.microsoft.com/office/powerpoint/2010/main" val="253663439"/>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Tree>
    <p:extLst>
      <p:ext uri="{BB962C8B-B14F-4D97-AF65-F5344CB8AC3E}">
        <p14:creationId xmlns:p14="http://schemas.microsoft.com/office/powerpoint/2010/main" val="356655304"/>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hasCustomPrompt="1"/>
          </p:nvPr>
        </p:nvSpPr>
        <p:spPr>
          <a:xfrm>
            <a:off x="459572" y="571500"/>
            <a:ext cx="11277600" cy="689190"/>
          </a:xfrm>
        </p:spPr>
        <p:txBody>
          <a:bodyPr anchor="t"/>
          <a:lstStyle>
            <a:lvl1pPr>
              <a:defRPr sz="4400" cap="none" baseline="0">
                <a:solidFill>
                  <a:schemeClr val="accent6"/>
                </a:solidFill>
                <a:latin typeface="+mj-lt"/>
              </a:defRPr>
            </a:lvl1pPr>
          </a:lstStyle>
          <a:p>
            <a:r>
              <a:rPr lang="en-US"/>
              <a:t>Click To Edit Title</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4" name="Text Placeholder 4">
            <a:extLst>
              <a:ext uri="{FF2B5EF4-FFF2-40B4-BE49-F238E27FC236}">
                <a16:creationId xmlns:a16="http://schemas.microsoft.com/office/drawing/2014/main" id="{DC96B114-CCBC-46D9-94AE-2D05886E1936}"/>
              </a:ext>
            </a:extLst>
          </p:cNvPr>
          <p:cNvSpPr>
            <a:spLocks noGrp="1"/>
          </p:cNvSpPr>
          <p:nvPr>
            <p:ph type="body" sz="quarter" idx="11"/>
          </p:nvPr>
        </p:nvSpPr>
        <p:spPr>
          <a:xfrm>
            <a:off x="457200" y="1828800"/>
            <a:ext cx="1127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25796830"/>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Content + 1/3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p:nvPr>
        </p:nvSpPr>
        <p:spPr>
          <a:xfrm>
            <a:off x="459572" y="571500"/>
            <a:ext cx="11277600" cy="689190"/>
          </a:xfrm>
        </p:spPr>
        <p:txBody>
          <a:bodyPr anchor="t"/>
          <a:lstStyle>
            <a:lvl1pPr>
              <a:defRPr sz="4400" cap="none" baseline="0">
                <a:solidFill>
                  <a:schemeClr val="accent6"/>
                </a:solidFill>
                <a:latin typeface="+mj-lt"/>
              </a:defRPr>
            </a:lvl1pPr>
          </a:lstStyle>
          <a:p>
            <a:r>
              <a:rPr kumimoji="0" lang="en-US" sz="3600" b="0" i="0" u="none" strike="noStrike" kern="1200" cap="none" spc="0" normalizeH="0" baseline="0" noProof="0">
                <a:ln>
                  <a:noFill/>
                </a:ln>
                <a:solidFill>
                  <a:srgbClr val="5F5F5F"/>
                </a:solidFill>
                <a:effectLst/>
                <a:uLnTx/>
                <a:uFillTx/>
                <a:latin typeface="Source Sans Pro Semibold" panose="020B0603030403020204" pitchFamily="34" charset="0"/>
                <a:ea typeface="+mj-ea"/>
                <a:cs typeface="+mj-cs"/>
              </a:rPr>
              <a:t>Click to edit Master title style</a:t>
            </a:r>
            <a:endParaRPr lang="en-US"/>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1828800"/>
            <a:ext cx="723563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8267700" y="1828798"/>
            <a:ext cx="3468688" cy="4114801"/>
          </a:xfrm>
          <a:pattFill prst="wdUpDiag">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806461117"/>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guide id="3" pos="4920">
          <p15:clr>
            <a:srgbClr val="FDE53C"/>
          </p15:clr>
        </p15:guide>
        <p15:guide id="4" pos="5208">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ual Section Content + 1/3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F981-96AB-470F-94E3-8D0C4AAEDFE8}"/>
              </a:ext>
            </a:extLst>
          </p:cNvPr>
          <p:cNvSpPr>
            <a:spLocks noGrp="1"/>
          </p:cNvSpPr>
          <p:nvPr>
            <p:ph type="title"/>
          </p:nvPr>
        </p:nvSpPr>
        <p:spPr>
          <a:xfrm>
            <a:off x="459572" y="571500"/>
            <a:ext cx="11277600" cy="689190"/>
          </a:xfrm>
        </p:spPr>
        <p:txBody>
          <a:bodyPr anchor="t"/>
          <a:lstStyle>
            <a:lvl1pPr>
              <a:defRPr sz="3600" cap="none" baseline="0">
                <a:solidFill>
                  <a:schemeClr val="accent6"/>
                </a:solidFill>
                <a:latin typeface="+mj-lt"/>
              </a:defRPr>
            </a:lvl1pPr>
          </a:lstStyle>
          <a:p>
            <a:r>
              <a:rPr kumimoji="0" lang="en-US" sz="3600" b="0" i="0" u="none" strike="noStrike" kern="1200" cap="none" spc="0" normalizeH="0" baseline="0" noProof="0">
                <a:ln>
                  <a:noFill/>
                </a:ln>
                <a:solidFill>
                  <a:srgbClr val="5F5F5F"/>
                </a:solidFill>
                <a:effectLst/>
                <a:uLnTx/>
                <a:uFillTx/>
                <a:latin typeface="Source Sans Pro Semibold" panose="020B0603030403020204" pitchFamily="34" charset="0"/>
                <a:ea typeface="+mj-ea"/>
                <a:cs typeface="+mj-cs"/>
              </a:rPr>
              <a:t>Click to edit Master title style</a:t>
            </a:r>
            <a:endParaRPr lang="en-US"/>
          </a:p>
        </p:txBody>
      </p:sp>
      <p:sp>
        <p:nvSpPr>
          <p:cNvPr id="3" name="Content Placeholder 2">
            <a:extLst>
              <a:ext uri="{FF2B5EF4-FFF2-40B4-BE49-F238E27FC236}">
                <a16:creationId xmlns:a16="http://schemas.microsoft.com/office/drawing/2014/main" id="{91F21A6A-7F83-4AB5-9228-9B3772E130EF}"/>
              </a:ext>
            </a:extLst>
          </p:cNvPr>
          <p:cNvSpPr>
            <a:spLocks noGrp="1"/>
          </p:cNvSpPr>
          <p:nvPr>
            <p:ph sz="half" idx="1"/>
          </p:nvPr>
        </p:nvSpPr>
        <p:spPr>
          <a:xfrm>
            <a:off x="459572" y="3301340"/>
            <a:ext cx="7350928" cy="26422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EDA9B7D-7A33-431A-9F55-89D86D4B6F8D}"/>
              </a:ext>
            </a:extLst>
          </p:cNvPr>
          <p:cNvSpPr>
            <a:spLocks noGrp="1"/>
          </p:cNvSpPr>
          <p:nvPr>
            <p:ph type="sldNum" sz="quarter" idx="12"/>
          </p:nvPr>
        </p:nvSpPr>
        <p:spPr/>
        <p:txBody>
          <a:bodyPr/>
          <a:lstStyle/>
          <a:p>
            <a:fld id="{6F3084DC-27B8-405E-9FE2-00F546BE3E06}" type="slidenum">
              <a:rPr lang="en-US" smtClean="0"/>
              <a:t>‹#›</a:t>
            </a:fld>
            <a:endParaRPr lang="en-US"/>
          </a:p>
        </p:txBody>
      </p:sp>
      <p:sp>
        <p:nvSpPr>
          <p:cNvPr id="8" name="Picture Placeholder 5">
            <a:extLst>
              <a:ext uri="{FF2B5EF4-FFF2-40B4-BE49-F238E27FC236}">
                <a16:creationId xmlns:a16="http://schemas.microsoft.com/office/drawing/2014/main" id="{884EB62A-CC67-4294-AEE8-0ADCA30A4334}"/>
              </a:ext>
            </a:extLst>
          </p:cNvPr>
          <p:cNvSpPr>
            <a:spLocks noGrp="1"/>
          </p:cNvSpPr>
          <p:nvPr>
            <p:ph type="pic" sz="quarter" idx="13"/>
          </p:nvPr>
        </p:nvSpPr>
        <p:spPr>
          <a:xfrm>
            <a:off x="8267700" y="1828798"/>
            <a:ext cx="3468688" cy="4114801"/>
          </a:xfrm>
          <a:pattFill prst="wdUpDiag">
            <a:fgClr>
              <a:schemeClr val="accent1"/>
            </a:fgClr>
            <a:bgClr>
              <a:schemeClr val="bg1"/>
            </a:bgClr>
          </a:pattFill>
        </p:spPr>
        <p:txBody>
          <a:bodyPr/>
          <a:lstStyle/>
          <a:p>
            <a:r>
              <a:rPr lang="en-US"/>
              <a:t>Click icon to add picture</a:t>
            </a:r>
          </a:p>
        </p:txBody>
      </p:sp>
      <p:sp>
        <p:nvSpPr>
          <p:cNvPr id="6" name="Content Placeholder 2">
            <a:extLst>
              <a:ext uri="{FF2B5EF4-FFF2-40B4-BE49-F238E27FC236}">
                <a16:creationId xmlns:a16="http://schemas.microsoft.com/office/drawing/2014/main" id="{91F21A6A-7F83-4AB5-9228-9B3772E130EF}"/>
              </a:ext>
            </a:extLst>
          </p:cNvPr>
          <p:cNvSpPr>
            <a:spLocks noGrp="1"/>
          </p:cNvSpPr>
          <p:nvPr>
            <p:ph sz="half" idx="14"/>
          </p:nvPr>
        </p:nvSpPr>
        <p:spPr>
          <a:xfrm>
            <a:off x="459572" y="1828798"/>
            <a:ext cx="7364272" cy="1235035"/>
          </a:xfrm>
        </p:spPr>
        <p:txBody>
          <a:bodyPr/>
          <a:lstStyle>
            <a:lvl1pPr>
              <a:defRPr sz="2800"/>
            </a:lvl1pPr>
            <a:lvl2pPr>
              <a:defRPr sz="2800"/>
            </a:lvl2pPr>
            <a:lvl3pPr>
              <a:defRPr sz="3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823962"/>
      </p:ext>
    </p:extLst>
  </p:cSld>
  <p:clrMapOvr>
    <a:masterClrMapping/>
  </p:clrMapOvr>
  <p:extLst>
    <p:ext uri="{DCECCB84-F9BA-43D5-87BE-67443E8EF086}">
      <p15:sldGuideLst xmlns:p15="http://schemas.microsoft.com/office/powerpoint/2012/main">
        <p15:guide id="1" orient="horz" pos="360">
          <p15:clr>
            <a:srgbClr val="FDE53C"/>
          </p15:clr>
        </p15:guide>
        <p15:guide id="2" orient="horz" pos="1152">
          <p15:clr>
            <a:srgbClr val="FDE53C"/>
          </p15:clr>
        </p15:guide>
        <p15:guide id="3" pos="4920">
          <p15:clr>
            <a:srgbClr val="FDE53C"/>
          </p15:clr>
        </p15:guide>
        <p15:guide id="4" pos="5208">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D1F635-3DB2-47FF-8456-DE6DFEAA4CC7}"/>
              </a:ext>
            </a:extLst>
          </p:cNvPr>
          <p:cNvSpPr>
            <a:spLocks noGrp="1"/>
          </p:cNvSpPr>
          <p:nvPr>
            <p:ph type="title"/>
          </p:nvPr>
        </p:nvSpPr>
        <p:spPr>
          <a:xfrm>
            <a:off x="459572" y="685800"/>
            <a:ext cx="11277600" cy="57489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7BA496BD-3501-4715-B6CC-652952D51589}"/>
              </a:ext>
            </a:extLst>
          </p:cNvPr>
          <p:cNvSpPr>
            <a:spLocks noGrp="1"/>
          </p:cNvSpPr>
          <p:nvPr>
            <p:ph type="body" idx="1"/>
          </p:nvPr>
        </p:nvSpPr>
        <p:spPr>
          <a:xfrm>
            <a:off x="459572" y="1600200"/>
            <a:ext cx="11277600" cy="43434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B6B42F-AE2D-453C-B75A-C8AA35B1E70D}"/>
              </a:ext>
            </a:extLst>
          </p:cNvPr>
          <p:cNvSpPr>
            <a:spLocks noGrp="1"/>
          </p:cNvSpPr>
          <p:nvPr>
            <p:ph type="sldNum" sz="quarter" idx="4"/>
          </p:nvPr>
        </p:nvSpPr>
        <p:spPr>
          <a:xfrm>
            <a:off x="11357843" y="6472495"/>
            <a:ext cx="377741" cy="199111"/>
          </a:xfrm>
          <a:prstGeom prst="rect">
            <a:avLst/>
          </a:prstGeom>
        </p:spPr>
        <p:txBody>
          <a:bodyPr vert="horz" lIns="0" tIns="0" rIns="0" bIns="0" rtlCol="0" anchor="b">
            <a:noAutofit/>
          </a:bodyPr>
          <a:lstStyle>
            <a:lvl1pPr algn="r">
              <a:defRPr sz="1200">
                <a:solidFill>
                  <a:schemeClr val="tx2"/>
                </a:solidFill>
                <a:latin typeface="+mj-lt"/>
              </a:defRPr>
            </a:lvl1pPr>
          </a:lstStyle>
          <a:p>
            <a:fld id="{6F3084DC-27B8-405E-9FE2-00F546BE3E06}" type="slidenum">
              <a:rPr lang="en-US" smtClean="0"/>
              <a:pPr/>
              <a:t>‹#›</a:t>
            </a:fld>
            <a:endParaRPr lang="en-US"/>
          </a:p>
        </p:txBody>
      </p:sp>
      <p:pic>
        <p:nvPicPr>
          <p:cNvPr id="17" name="Graphic 16">
            <a:extLst>
              <a:ext uri="{FF2B5EF4-FFF2-40B4-BE49-F238E27FC236}">
                <a16:creationId xmlns:a16="http://schemas.microsoft.com/office/drawing/2014/main" id="{9B88AEB7-B411-444A-9C67-5C8D7CCE89E4}"/>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59571" y="6290465"/>
            <a:ext cx="337354" cy="337354"/>
          </a:xfrm>
          <a:prstGeom prst="rect">
            <a:avLst/>
          </a:prstGeom>
        </p:spPr>
      </p:pic>
    </p:spTree>
    <p:extLst>
      <p:ext uri="{BB962C8B-B14F-4D97-AF65-F5344CB8AC3E}">
        <p14:creationId xmlns:p14="http://schemas.microsoft.com/office/powerpoint/2010/main" val="3139176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3600" b="0" kern="1200">
          <a:solidFill>
            <a:schemeClr val="accent5"/>
          </a:solidFill>
          <a:latin typeface="Source Sans Pro Semibold" panose="020B0603030403020204" pitchFamily="34" charset="0"/>
          <a:ea typeface="+mj-ea"/>
          <a:cs typeface="+mj-cs"/>
        </a:defRPr>
      </a:lvl1pPr>
    </p:titleStyle>
    <p:bodyStyle>
      <a:lvl1pPr marL="0" indent="0" algn="l" defTabSz="914400" rtl="0" eaLnBrk="1" latinLnBrk="0" hangingPunct="1">
        <a:lnSpc>
          <a:spcPct val="90000"/>
        </a:lnSpc>
        <a:spcBef>
          <a:spcPts val="0"/>
        </a:spcBef>
        <a:spcAft>
          <a:spcPts val="1000"/>
        </a:spcAft>
        <a:buFont typeface="Arial" panose="020B0604020202020204" pitchFamily="34" charset="0"/>
        <a:buNone/>
        <a:defRPr sz="2000" b="0" kern="1200" cap="none" baseline="0">
          <a:solidFill>
            <a:schemeClr val="accent4"/>
          </a:solidFill>
          <a:latin typeface="Source Sans Pro Semibold" panose="020B0603030403020204" pitchFamily="34" charset="0"/>
          <a:ea typeface="+mn-ea"/>
          <a:cs typeface="+mn-cs"/>
        </a:defRPr>
      </a:lvl1pPr>
      <a:lvl2pPr marL="0" indent="0" algn="l" defTabSz="914400" rtl="0" eaLnBrk="1" latinLnBrk="0" hangingPunct="1">
        <a:lnSpc>
          <a:spcPct val="90000"/>
        </a:lnSpc>
        <a:spcBef>
          <a:spcPts val="0"/>
        </a:spcBef>
        <a:spcAft>
          <a:spcPts val="1000"/>
        </a:spcAft>
        <a:buFont typeface="Arial" panose="020B0604020202020204" pitchFamily="34" charset="0"/>
        <a:buNone/>
        <a:defRPr sz="2000" kern="1200">
          <a:solidFill>
            <a:schemeClr val="accent4"/>
          </a:solidFill>
          <a:latin typeface="+mn-lt"/>
          <a:ea typeface="+mn-ea"/>
          <a:cs typeface="+mn-cs"/>
        </a:defRPr>
      </a:lvl2pPr>
      <a:lvl3pPr marL="227013" indent="-227013"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accent4"/>
          </a:solidFill>
          <a:latin typeface="+mn-lt"/>
          <a:ea typeface="+mn-ea"/>
          <a:cs typeface="+mn-cs"/>
        </a:defRPr>
      </a:lvl3pPr>
      <a:lvl4pPr marL="0" indent="0" algn="l" defTabSz="914400" rtl="0" eaLnBrk="1" latinLnBrk="0" hangingPunct="1">
        <a:lnSpc>
          <a:spcPct val="90000"/>
        </a:lnSpc>
        <a:spcBef>
          <a:spcPts val="0"/>
        </a:spcBef>
        <a:spcAft>
          <a:spcPts val="1000"/>
        </a:spcAft>
        <a:buFont typeface="Arial" panose="020B0604020202020204" pitchFamily="34" charset="0"/>
        <a:buNone/>
        <a:defRPr lang="en-US" sz="1600" b="0" kern="1200" cap="none" baseline="0" dirty="0">
          <a:solidFill>
            <a:schemeClr val="tx1"/>
          </a:solidFill>
          <a:latin typeface="Source Sans Pro Semibold" panose="020B0603030403020204" pitchFamily="34" charset="0"/>
          <a:ea typeface="+mn-ea"/>
          <a:cs typeface="+mn-cs"/>
        </a:defRPr>
      </a:lvl4pPr>
      <a:lvl5pPr marL="0" indent="0" algn="l" defTabSz="914400" rtl="0" eaLnBrk="1" latinLnBrk="0" hangingPunct="1">
        <a:lnSpc>
          <a:spcPct val="90000"/>
        </a:lnSpc>
        <a:spcBef>
          <a:spcPts val="0"/>
        </a:spcBef>
        <a:spcAft>
          <a:spcPts val="1000"/>
        </a:spcAft>
        <a:buFont typeface="Arial" panose="020B0604020202020204" pitchFamily="34" charset="0"/>
        <a:buNone/>
        <a:defRPr sz="1600" kern="1200">
          <a:solidFill>
            <a:schemeClr val="tx1"/>
          </a:solidFill>
          <a:latin typeface="+mn-lt"/>
          <a:ea typeface="+mn-ea"/>
          <a:cs typeface="+mn-cs"/>
        </a:defRPr>
      </a:lvl5pPr>
      <a:lvl6pPr marL="228600" indent="-2286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1000"/>
        </a:spcAft>
        <a:buFont typeface="Arial" panose="020B0604020202020204" pitchFamily="34" charset="0"/>
        <a:buNone/>
        <a:defRPr lang="en-US" sz="4400" kern="1200" cap="none" baseline="0" dirty="0">
          <a:solidFill>
            <a:schemeClr val="tx2"/>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000000"/>
          </p15:clr>
        </p15:guide>
        <p15:guide id="2" pos="3840">
          <p15:clr>
            <a:srgbClr val="000000"/>
          </p15:clr>
        </p15:guide>
        <p15:guide id="3" pos="288">
          <p15:clr>
            <a:srgbClr val="000000"/>
          </p15:clr>
        </p15:guide>
        <p15:guide id="4" pos="7392">
          <p15:clr>
            <a:srgbClr val="000000"/>
          </p15:clr>
        </p15:guide>
        <p15:guide id="5" orient="horz" pos="432">
          <p15:clr>
            <a:srgbClr val="000000"/>
          </p15:clr>
        </p15:guide>
        <p15:guide id="9" orient="horz" pos="1008">
          <p15:clr>
            <a:srgbClr val="000000"/>
          </p15:clr>
        </p15:guide>
        <p15:guide id="11" orient="horz" pos="2160">
          <p15:clr>
            <a:srgbClr val="FDE53C"/>
          </p15:clr>
        </p15:guide>
        <p15:guide id="12" pos="3696">
          <p15:clr>
            <a:srgbClr val="000000"/>
          </p15:clr>
        </p15:guide>
        <p15:guide id="13" pos="3984">
          <p15:clr>
            <a:srgbClr val="000000"/>
          </p15:clr>
        </p15:guide>
        <p15:guide id="14">
          <p15:clr>
            <a:srgbClr val="000000"/>
          </p15:clr>
        </p15:guide>
        <p15:guide id="15" pos="7680">
          <p15:clr>
            <a:srgbClr val="000000"/>
          </p15:clr>
        </p15:guide>
        <p15:guide id="16" orient="horz">
          <p15:clr>
            <a:srgbClr val="000000"/>
          </p15:clr>
        </p15:guide>
        <p15:guide id="17" orient="horz" pos="4320">
          <p15:clr>
            <a:srgbClr val="000000"/>
          </p15:clr>
        </p15:guide>
        <p15:guide id="23" orient="horz" pos="3744">
          <p15:clr>
            <a:srgbClr val="000000"/>
          </p15:clr>
        </p15:guide>
        <p15:guide id="24" orient="horz" pos="720">
          <p15:clr>
            <a:srgbClr val="000000"/>
          </p15:clr>
        </p15:guide>
        <p15:guide id="25" orient="horz" pos="288">
          <p15:clr>
            <a:srgbClr val="000000"/>
          </p15:clr>
        </p15:guide>
        <p15:guide id="26" orient="horz" pos="2376">
          <p15:clr>
            <a:srgbClr val="000000"/>
          </p15:clr>
        </p15:guide>
        <p15:guide id="27" orient="horz" pos="2232">
          <p15:clr>
            <a:srgbClr val="000000"/>
          </p15:clr>
        </p15:guide>
        <p15:guide id="28" orient="horz" pos="2520">
          <p15:clr>
            <a:srgbClr val="000000"/>
          </p15:clr>
        </p15:guide>
        <p15:guide id="29" pos="4128">
          <p15:clr>
            <a:srgbClr val="FDE53C"/>
          </p15:clr>
        </p15:guide>
        <p15:guide id="30" orient="horz" pos="1296">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2C2B3-22D1-4892-930F-A2F7CED82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885934-DC0F-4D47-8F07-89C582E3D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8EA5E-86BF-41A1-BCFE-D223BE54A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D9121-43D4-4242-B8DB-B66F9783760C}" type="datetimeFigureOut">
              <a:rPr lang="en-GB" smtClean="0"/>
              <a:t>25/11/2021</a:t>
            </a:fld>
            <a:endParaRPr lang="en-GB"/>
          </a:p>
        </p:txBody>
      </p:sp>
      <p:sp>
        <p:nvSpPr>
          <p:cNvPr id="5" name="Footer Placeholder 4">
            <a:extLst>
              <a:ext uri="{FF2B5EF4-FFF2-40B4-BE49-F238E27FC236}">
                <a16:creationId xmlns:a16="http://schemas.microsoft.com/office/drawing/2014/main" id="{B7B2C207-C4AD-411E-81AB-CA6DF9F36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3186B19-98F9-4E10-B346-B819ADD6B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0FA88-D40F-446B-B182-7B3A3F254833}" type="slidenum">
              <a:rPr lang="en-GB" smtClean="0"/>
              <a:t>‹#›</a:t>
            </a:fld>
            <a:endParaRPr lang="en-GB"/>
          </a:p>
        </p:txBody>
      </p:sp>
    </p:spTree>
    <p:extLst>
      <p:ext uri="{BB962C8B-B14F-4D97-AF65-F5344CB8AC3E}">
        <p14:creationId xmlns:p14="http://schemas.microsoft.com/office/powerpoint/2010/main" val="17807550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hyperlink" Target="https://www.search-institute.org/developmental-relationships/developmental-relationships-framework/"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D8F2B8F-7CF0-42DE-8A61-88F0F711FAEC}"/>
              </a:ext>
            </a:extLst>
          </p:cNvPr>
          <p:cNvSpPr txBox="1">
            <a:spLocks/>
          </p:cNvSpPr>
          <p:nvPr/>
        </p:nvSpPr>
        <p:spPr>
          <a:xfrm>
            <a:off x="368596" y="3551274"/>
            <a:ext cx="11316585" cy="2505607"/>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600" b="0" kern="1200" cap="all" baseline="0">
                <a:solidFill>
                  <a:schemeClr val="accent5"/>
                </a:solidFill>
                <a:latin typeface="Source Sans Pro Black" panose="020B08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rPr>
              <a:t>MENTORING FOR NEETs:</a:t>
            </a:r>
            <a:br>
              <a:rPr kumimoji="0" lang="en-US" sz="54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rPr>
            </a:br>
            <a:r>
              <a:rPr kumimoji="0" lang="en-US" sz="3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rPr>
              <a:t>A Review of What Works &amp; Promising London Models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all" spc="0" normalizeH="0" baseline="0" noProof="0">
                <a:ln>
                  <a:noFill/>
                </a:ln>
                <a:solidFill>
                  <a:prstClr val="white"/>
                </a:solidFill>
                <a:effectLst/>
                <a:uLnTx/>
                <a:uFillTx/>
                <a:latin typeface="Source Sans Pro Black" panose="020B0803030403020204" pitchFamily="34" charset="0"/>
                <a:ea typeface="Source Sans Pro Semibold"/>
                <a:cs typeface="+mj-cs"/>
              </a:rPr>
              <a:t>June 2021</a:t>
            </a:r>
          </a:p>
        </p:txBody>
      </p:sp>
    </p:spTree>
    <p:extLst>
      <p:ext uri="{BB962C8B-B14F-4D97-AF65-F5344CB8AC3E}">
        <p14:creationId xmlns:p14="http://schemas.microsoft.com/office/powerpoint/2010/main" val="251829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572" y="571500"/>
            <a:ext cx="11277600" cy="689190"/>
          </a:xfrm>
        </p:spPr>
        <p:txBody>
          <a:bodyPr/>
          <a:lstStyle/>
          <a:p>
            <a:r>
              <a:rPr lang="en-US" dirty="0"/>
              <a:t>Strengths-Based Approach To Mentoring</a:t>
            </a:r>
          </a:p>
        </p:txBody>
      </p:sp>
      <p:sp>
        <p:nvSpPr>
          <p:cNvPr id="6" name="Text Placeholder 5"/>
          <p:cNvSpPr>
            <a:spLocks noGrp="1"/>
          </p:cNvSpPr>
          <p:nvPr>
            <p:ph type="body" sz="quarter" idx="11"/>
          </p:nvPr>
        </p:nvSpPr>
        <p:spPr>
          <a:xfrm>
            <a:off x="539262" y="1828800"/>
            <a:ext cx="10876388" cy="4114800"/>
          </a:xfrm>
        </p:spPr>
        <p:txBody>
          <a:bodyPr/>
          <a:lstStyle/>
          <a:p>
            <a:pPr lvl="1"/>
            <a:r>
              <a:rPr lang="en-US" dirty="0">
                <a:latin typeface="Calibri" panose="020F0502020204030204" pitchFamily="34" charset="0"/>
                <a:cs typeface="Calibri" panose="020F0502020204030204" pitchFamily="34" charset="0"/>
              </a:rPr>
              <a:t>The </a:t>
            </a:r>
            <a:r>
              <a:rPr lang="en-US" b="1" dirty="0">
                <a:solidFill>
                  <a:schemeClr val="tx2"/>
                </a:solidFill>
                <a:latin typeface="Calibri" panose="020F0502020204030204" pitchFamily="34" charset="0"/>
                <a:cs typeface="Calibri" panose="020F0502020204030204" pitchFamily="34" charset="0"/>
              </a:rPr>
              <a:t>strengths of NEETs and the strengths of their communities, families, and cultures </a:t>
            </a:r>
            <a:r>
              <a:rPr lang="en-US" dirty="0">
                <a:latin typeface="Calibri" panose="020F0502020204030204" pitchFamily="34" charset="0"/>
                <a:cs typeface="Calibri" panose="020F0502020204030204" pitchFamily="34" charset="0"/>
              </a:rPr>
              <a:t>can be drawn on to </a:t>
            </a:r>
            <a:r>
              <a:rPr lang="en-US" b="1" dirty="0">
                <a:solidFill>
                  <a:schemeClr val="tx2"/>
                </a:solidFill>
                <a:latin typeface="Calibri" panose="020F0502020204030204" pitchFamily="34" charset="0"/>
                <a:cs typeface="Calibri" panose="020F0502020204030204" pitchFamily="34" charset="0"/>
              </a:rPr>
              <a:t>bolster </a:t>
            </a:r>
            <a:r>
              <a:rPr lang="en-US" dirty="0">
                <a:solidFill>
                  <a:schemeClr val="tx2"/>
                </a:solidFill>
                <a:latin typeface="Calibri" panose="020F0502020204030204" pitchFamily="34" charset="0"/>
                <a:cs typeface="Calibri" panose="020F0502020204030204" pitchFamily="34" charset="0"/>
              </a:rPr>
              <a:t>their potential for </a:t>
            </a:r>
            <a:r>
              <a:rPr lang="en-US" b="1" dirty="0">
                <a:solidFill>
                  <a:schemeClr val="tx2"/>
                </a:solidFill>
                <a:latin typeface="Calibri" panose="020F0502020204030204" pitchFamily="34" charset="0"/>
                <a:cs typeface="Calibri" panose="020F0502020204030204" pitchFamily="34" charset="0"/>
              </a:rPr>
              <a:t>success</a:t>
            </a:r>
            <a:r>
              <a:rPr lang="en-US"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Like schools and other youth-serving institutions, mentoring programs find success through: </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Consider the use of </a:t>
            </a:r>
            <a:r>
              <a:rPr lang="en-US" b="1" dirty="0">
                <a:solidFill>
                  <a:schemeClr val="tx2"/>
                </a:solidFill>
                <a:latin typeface="Calibri" panose="020F0502020204030204" pitchFamily="34" charset="0"/>
                <a:cs typeface="Calibri" panose="020F0502020204030204" pitchFamily="34" charset="0"/>
              </a:rPr>
              <a:t>activities</a:t>
            </a:r>
            <a:r>
              <a:rPr lang="en-US" dirty="0">
                <a:latin typeface="Calibri" panose="020F0502020204030204" pitchFamily="34" charset="0"/>
                <a:cs typeface="Calibri" panose="020F0502020204030204" pitchFamily="34" charset="0"/>
              </a:rPr>
              <a:t> that allow mentors and mentees to </a:t>
            </a:r>
            <a:r>
              <a:rPr lang="en-US" b="1" dirty="0">
                <a:solidFill>
                  <a:schemeClr val="tx2"/>
                </a:solidFill>
                <a:latin typeface="Calibri" panose="020F0502020204030204" pitchFamily="34" charset="0"/>
                <a:cs typeface="Calibri" panose="020F0502020204030204" pitchFamily="34" charset="0"/>
              </a:rPr>
              <a:t>explore culture, heritage, history</a:t>
            </a:r>
            <a:r>
              <a:rPr lang="en-US" dirty="0">
                <a:solidFill>
                  <a:schemeClr val="tx2"/>
                </a:solidFill>
                <a:latin typeface="Calibri" panose="020F0502020204030204" pitchFamily="34" charset="0"/>
                <a:cs typeface="Calibri" panose="020F0502020204030204" pitchFamily="34" charset="0"/>
              </a:rPr>
              <a:t>, and the </a:t>
            </a:r>
            <a:r>
              <a:rPr lang="en-US" b="1" dirty="0">
                <a:solidFill>
                  <a:schemeClr val="tx2"/>
                </a:solidFill>
                <a:latin typeface="Calibri" panose="020F0502020204030204" pitchFamily="34" charset="0"/>
                <a:cs typeface="Calibri" panose="020F0502020204030204" pitchFamily="34" charset="0"/>
              </a:rPr>
              <a:t>background</a:t>
            </a:r>
            <a:r>
              <a:rPr lang="en-US" dirty="0">
                <a:latin typeface="Calibri" panose="020F0502020204030204" pitchFamily="34" charset="0"/>
                <a:cs typeface="Calibri" panose="020F0502020204030204" pitchFamily="34" charset="0"/>
              </a:rPr>
              <a:t> of their communities. </a:t>
            </a:r>
          </a:p>
          <a:p>
            <a:pPr lvl="1"/>
            <a:endParaRPr lang="en-US" dirty="0">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308E027-D8EB-49DE-B24A-0205245FF189}"/>
              </a:ext>
            </a:extLst>
          </p:cNvPr>
          <p:cNvSpPr/>
          <p:nvPr/>
        </p:nvSpPr>
        <p:spPr>
          <a:xfrm>
            <a:off x="782361" y="3452448"/>
            <a:ext cx="3214836" cy="1037123"/>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delivering</a:t>
            </a:r>
            <a:r>
              <a:rPr kumimoji="0" lang="en-US" sz="20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 culturally relevant services</a:t>
            </a:r>
          </a:p>
        </p:txBody>
      </p:sp>
      <p:sp>
        <p:nvSpPr>
          <p:cNvPr id="7" name="Rectangle: Rounded Corners 6">
            <a:extLst>
              <a:ext uri="{FF2B5EF4-FFF2-40B4-BE49-F238E27FC236}">
                <a16:creationId xmlns:a16="http://schemas.microsoft.com/office/drawing/2014/main" id="{0E13CF24-441E-4F9C-8337-2B4957BD94AE}"/>
              </a:ext>
            </a:extLst>
          </p:cNvPr>
          <p:cNvSpPr/>
          <p:nvPr/>
        </p:nvSpPr>
        <p:spPr>
          <a:xfrm>
            <a:off x="4375792" y="3452446"/>
            <a:ext cx="3214836" cy="1037123"/>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developing the strengths </a:t>
            </a:r>
            <a:r>
              <a:rPr kumimoji="0" lang="en-US" sz="2000"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of those they serve</a:t>
            </a:r>
          </a:p>
        </p:txBody>
      </p:sp>
      <p:sp>
        <p:nvSpPr>
          <p:cNvPr id="8" name="Rectangle: Rounded Corners 7">
            <a:extLst>
              <a:ext uri="{FF2B5EF4-FFF2-40B4-BE49-F238E27FC236}">
                <a16:creationId xmlns:a16="http://schemas.microsoft.com/office/drawing/2014/main" id="{D9C4D17F-88CE-4387-8702-C45CA0F5B899}"/>
              </a:ext>
            </a:extLst>
          </p:cNvPr>
          <p:cNvSpPr/>
          <p:nvPr/>
        </p:nvSpPr>
        <p:spPr>
          <a:xfrm>
            <a:off x="7969223" y="3452445"/>
            <a:ext cx="3214836" cy="1037123"/>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building on the assets </a:t>
            </a:r>
            <a:r>
              <a:rPr kumimoji="0" lang="en-US" sz="2000"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of the local community</a:t>
            </a:r>
          </a:p>
        </p:txBody>
      </p:sp>
      <p:sp>
        <p:nvSpPr>
          <p:cNvPr id="9" name="Slide Number Placeholder 1">
            <a:extLst>
              <a:ext uri="{FF2B5EF4-FFF2-40B4-BE49-F238E27FC236}">
                <a16:creationId xmlns:a16="http://schemas.microsoft.com/office/drawing/2014/main" id="{3B2A9063-444C-4C81-BB03-CB3949242DE1}"/>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10" name="Straight Connector 9">
            <a:extLst>
              <a:ext uri="{FF2B5EF4-FFF2-40B4-BE49-F238E27FC236}">
                <a16:creationId xmlns:a16="http://schemas.microsoft.com/office/drawing/2014/main" id="{A38CF785-DB31-4AD2-A5AC-CE39C5AE74BD}"/>
              </a:ext>
            </a:extLst>
          </p:cNvPr>
          <p:cNvCxnSpPr/>
          <p:nvPr/>
        </p:nvCxnSpPr>
        <p:spPr>
          <a:xfrm>
            <a:off x="457200"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7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EXAMPLE MODEL:</a:t>
            </a:r>
            <a:r>
              <a:rPr lang="en-US" sz="2400" b="1" dirty="0">
                <a:latin typeface="Source Sans Pro"/>
                <a:ea typeface="+mn-ea"/>
                <a:cs typeface="+mn-cs"/>
              </a:rPr>
              <a:t>  STRENGTHS BASED APPROACH</a:t>
            </a:r>
            <a:br>
              <a:rPr lang="en-US" sz="2800" dirty="0">
                <a:solidFill>
                  <a:schemeClr val="accent6"/>
                </a:solidFill>
                <a:latin typeface="Source Sans Pro"/>
                <a:ea typeface="+mn-ea"/>
                <a:cs typeface="+mn-cs"/>
              </a:rPr>
            </a:br>
            <a:r>
              <a:rPr lang="en-US" sz="4400" dirty="0">
                <a:solidFill>
                  <a:schemeClr val="accent6"/>
                </a:solidFill>
                <a:ea typeface="+mn-ea"/>
                <a:cs typeface="+mn-cs"/>
              </a:rPr>
              <a:t>The Kids Network</a:t>
            </a:r>
            <a:endParaRPr lang="en-US" sz="3600" dirty="0">
              <a:solidFill>
                <a:schemeClr val="accent6"/>
              </a:solidFill>
            </a:endParaRPr>
          </a:p>
        </p:txBody>
      </p:sp>
      <p:sp>
        <p:nvSpPr>
          <p:cNvPr id="13" name="Content Placeholder 12"/>
          <p:cNvSpPr>
            <a:spLocks noGrp="1"/>
          </p:cNvSpPr>
          <p:nvPr>
            <p:ph sz="half" idx="1"/>
          </p:nvPr>
        </p:nvSpPr>
        <p:spPr>
          <a:xfrm>
            <a:off x="459570" y="2832246"/>
            <a:ext cx="5223313" cy="2642260"/>
          </a:xfrm>
        </p:spPr>
        <p:txBody>
          <a:bodyPr/>
          <a:lstStyle/>
          <a:p>
            <a:r>
              <a:rPr lang="en-US" dirty="0">
                <a:latin typeface="Calibri" panose="020F0502020204030204" pitchFamily="34" charset="0"/>
                <a:cs typeface="Calibri" panose="020F0502020204030204" pitchFamily="34" charset="0"/>
              </a:rPr>
              <a:t>Key Features</a:t>
            </a:r>
          </a:p>
          <a:p>
            <a:pPr lvl="2"/>
            <a:r>
              <a:rPr lang="en-US" dirty="0">
                <a:latin typeface="Calibri" panose="020F0502020204030204" pitchFamily="34" charset="0"/>
                <a:cs typeface="Calibri" panose="020F0502020204030204" pitchFamily="34" charset="0"/>
              </a:rPr>
              <a:t>Volunteer mentors come from the </a:t>
            </a:r>
            <a:r>
              <a:rPr lang="en-US" b="1" dirty="0">
                <a:solidFill>
                  <a:schemeClr val="tx2"/>
                </a:solidFill>
                <a:latin typeface="Calibri" panose="020F0502020204030204" pitchFamily="34" charset="0"/>
                <a:cs typeface="Calibri" panose="020F0502020204030204" pitchFamily="34" charset="0"/>
              </a:rPr>
              <a:t>same local London community</a:t>
            </a:r>
            <a:r>
              <a:rPr lang="en-US" dirty="0">
                <a:latin typeface="Calibri" panose="020F0502020204030204" pitchFamily="34" charset="0"/>
                <a:cs typeface="Calibri" panose="020F0502020204030204" pitchFamily="34" charset="0"/>
              </a:rPr>
              <a:t> as their mentees.</a:t>
            </a:r>
          </a:p>
          <a:p>
            <a:pPr lvl="2"/>
            <a:r>
              <a:rPr lang="en-US" dirty="0">
                <a:latin typeface="Calibri" panose="020F0502020204030204" pitchFamily="34" charset="0"/>
                <a:cs typeface="Calibri" panose="020F0502020204030204" pitchFamily="34" charset="0"/>
              </a:rPr>
              <a:t>Mentors provide a </a:t>
            </a:r>
            <a:r>
              <a:rPr lang="en-US" b="1" dirty="0">
                <a:solidFill>
                  <a:schemeClr val="tx2"/>
                </a:solidFill>
                <a:latin typeface="Calibri" panose="020F0502020204030204" pitchFamily="34" charset="0"/>
                <a:cs typeface="Calibri" panose="020F0502020204030204" pitchFamily="34" charset="0"/>
              </a:rPr>
              <a:t>sense of stability </a:t>
            </a:r>
            <a:r>
              <a:rPr lang="en-US" dirty="0">
                <a:latin typeface="Calibri" panose="020F0502020204030204" pitchFamily="34" charset="0"/>
                <a:cs typeface="Calibri" panose="020F0502020204030204" pitchFamily="34" charset="0"/>
              </a:rPr>
              <a:t>for mentees to </a:t>
            </a:r>
            <a:r>
              <a:rPr lang="en-US" b="1" dirty="0">
                <a:solidFill>
                  <a:schemeClr val="tx2"/>
                </a:solidFill>
                <a:latin typeface="Calibri" panose="020F0502020204030204" pitchFamily="34" charset="0"/>
                <a:cs typeface="Calibri" panose="020F0502020204030204" pitchFamily="34" charset="0"/>
              </a:rPr>
              <a:t>explore their identity and express themselves</a:t>
            </a:r>
            <a:r>
              <a:rPr lang="en-US" dirty="0">
                <a:latin typeface="Calibri" panose="020F0502020204030204" pitchFamily="34" charset="0"/>
                <a:cs typeface="Calibri" panose="020F0502020204030204" pitchFamily="34" charset="0"/>
              </a:rPr>
              <a:t> in a safe environment. </a:t>
            </a:r>
          </a:p>
          <a:p>
            <a:pPr lvl="2"/>
            <a:r>
              <a:rPr lang="en-US" dirty="0">
                <a:latin typeface="Calibri" panose="020F0502020204030204" pitchFamily="34" charset="0"/>
                <a:cs typeface="Calibri" panose="020F0502020204030204" pitchFamily="34" charset="0"/>
              </a:rPr>
              <a:t>Mentee-led sessions are held in the local area, and </a:t>
            </a:r>
            <a:r>
              <a:rPr lang="en-US" b="1" dirty="0">
                <a:solidFill>
                  <a:schemeClr val="tx2"/>
                </a:solidFill>
                <a:latin typeface="Calibri" panose="020F0502020204030204" pitchFamily="34" charset="0"/>
                <a:cs typeface="Calibri" panose="020F0502020204030204" pitchFamily="34" charset="0"/>
              </a:rPr>
              <a:t>goal setting is driven</a:t>
            </a:r>
            <a:r>
              <a:rPr lang="en-US" dirty="0">
                <a:latin typeface="Calibri" panose="020F0502020204030204" pitchFamily="34" charset="0"/>
                <a:cs typeface="Calibri" panose="020F0502020204030204" pitchFamily="34" charset="0"/>
              </a:rPr>
              <a:t> entirely by the </a:t>
            </a:r>
            <a:r>
              <a:rPr lang="en-US" b="1" dirty="0">
                <a:solidFill>
                  <a:schemeClr val="tx2"/>
                </a:solidFill>
                <a:latin typeface="Calibri" panose="020F0502020204030204" pitchFamily="34" charset="0"/>
                <a:cs typeface="Calibri" panose="020F0502020204030204" pitchFamily="34" charset="0"/>
              </a:rPr>
              <a:t>youth</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7200" y="1947999"/>
            <a:ext cx="10365447" cy="870518"/>
          </a:xfrm>
        </p:spPr>
        <p:txBody>
          <a:bodyPr/>
          <a:lstStyle/>
          <a:p>
            <a:pPr lvl="0"/>
            <a:r>
              <a:rPr lang="en-US" sz="2200" b="1" dirty="0">
                <a:solidFill>
                  <a:srgbClr val="808080"/>
                </a:solidFill>
                <a:latin typeface="Calibri" panose="020F0502020204030204" pitchFamily="34" charset="0"/>
                <a:cs typeface="Calibri" panose="020F0502020204030204" pitchFamily="34" charset="0"/>
              </a:rPr>
              <a:t>The Kids Network is a community of children and volunteer mentors connecting through fun, friendship and hardship for positive social change.</a:t>
            </a:r>
          </a:p>
        </p:txBody>
      </p:sp>
      <p:pic>
        <p:nvPicPr>
          <p:cNvPr id="6" name="Picture 5" descr="A picture containing graphical user interface&#10;&#10;Description automatically generated">
            <a:extLst>
              <a:ext uri="{FF2B5EF4-FFF2-40B4-BE49-F238E27FC236}">
                <a16:creationId xmlns:a16="http://schemas.microsoft.com/office/drawing/2014/main" id="{D4D05259-D540-4530-A62A-44DE9D5FB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553" y="1127137"/>
            <a:ext cx="2213290" cy="395531"/>
          </a:xfrm>
          <a:prstGeom prst="rect">
            <a:avLst/>
          </a:prstGeom>
        </p:spPr>
      </p:pic>
      <p:pic>
        <p:nvPicPr>
          <p:cNvPr id="12" name="Picture 11">
            <a:extLst>
              <a:ext uri="{FF2B5EF4-FFF2-40B4-BE49-F238E27FC236}">
                <a16:creationId xmlns:a16="http://schemas.microsoft.com/office/drawing/2014/main" id="{FC85B1CA-6401-4BC5-B49F-1DC2ED4F64F8}"/>
              </a:ext>
            </a:extLst>
          </p:cNvPr>
          <p:cNvPicPr/>
          <p:nvPr/>
        </p:nvPicPr>
        <p:blipFill>
          <a:blip r:embed="rId4">
            <a:extLst>
              <a:ext uri="{28A0092B-C50C-407E-A947-70E740481C1C}">
                <a14:useLocalDpi xmlns:a14="http://schemas.microsoft.com/office/drawing/2010/main" val="0"/>
              </a:ext>
            </a:extLst>
          </a:blip>
          <a:stretch>
            <a:fillRect/>
          </a:stretch>
        </p:blipFill>
        <p:spPr>
          <a:xfrm>
            <a:off x="5774155" y="2599218"/>
            <a:ext cx="5835955" cy="3687282"/>
          </a:xfrm>
          <a:prstGeom prst="rect">
            <a:avLst/>
          </a:prstGeom>
        </p:spPr>
      </p:pic>
      <p:cxnSp>
        <p:nvCxnSpPr>
          <p:cNvPr id="8" name="Straight Connector 7">
            <a:extLst>
              <a:ext uri="{FF2B5EF4-FFF2-40B4-BE49-F238E27FC236}">
                <a16:creationId xmlns:a16="http://schemas.microsoft.com/office/drawing/2014/main" id="{35E7EA1C-1A39-451E-96B9-4E8C7B63DFC7}"/>
              </a:ext>
            </a:extLst>
          </p:cNvPr>
          <p:cNvCxnSpPr/>
          <p:nvPr/>
        </p:nvCxnSpPr>
        <p:spPr>
          <a:xfrm>
            <a:off x="457200" y="1709677"/>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52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9573" y="571500"/>
            <a:ext cx="11277600" cy="689190"/>
          </a:xfrm>
        </p:spPr>
        <p:txBody>
          <a:bodyPr/>
          <a:lstStyle/>
          <a:p>
            <a:r>
              <a:rPr lang="en-US" dirty="0"/>
              <a:t>Consistent Monitoring &amp; Support</a:t>
            </a:r>
          </a:p>
        </p:txBody>
      </p:sp>
      <p:sp>
        <p:nvSpPr>
          <p:cNvPr id="10" name="Arrow: Pentagon 9">
            <a:extLst>
              <a:ext uri="{FF2B5EF4-FFF2-40B4-BE49-F238E27FC236}">
                <a16:creationId xmlns:a16="http://schemas.microsoft.com/office/drawing/2014/main" id="{E1CEB860-8F7A-4733-844F-795CA88E700C}"/>
              </a:ext>
            </a:extLst>
          </p:cNvPr>
          <p:cNvSpPr/>
          <p:nvPr/>
        </p:nvSpPr>
        <p:spPr>
          <a:xfrm rot="5400000">
            <a:off x="4932816" y="482586"/>
            <a:ext cx="2326368" cy="9157447"/>
          </a:xfrm>
          <a:prstGeom prst="homePlate">
            <a:avLst>
              <a:gd name="adj" fmla="val 26842"/>
            </a:avLst>
          </a:prstGeom>
          <a:solidFill>
            <a:srgbClr val="E9996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Parent support and involvement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in the mentoring  relationship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impacts the effectiveness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mentoring on youth outcomes and the strength of mentoring relationships. </a:t>
            </a:r>
          </a:p>
        </p:txBody>
      </p:sp>
      <p:sp>
        <p:nvSpPr>
          <p:cNvPr id="9" name="Arrow: Pentagon 8">
            <a:extLst>
              <a:ext uri="{FF2B5EF4-FFF2-40B4-BE49-F238E27FC236}">
                <a16:creationId xmlns:a16="http://schemas.microsoft.com/office/drawing/2014/main" id="{01D0544B-BAAB-4899-A023-0E906AB0BE68}"/>
              </a:ext>
            </a:extLst>
          </p:cNvPr>
          <p:cNvSpPr/>
          <p:nvPr/>
        </p:nvSpPr>
        <p:spPr>
          <a:xfrm rot="5400000">
            <a:off x="5077372" y="-823019"/>
            <a:ext cx="2037257" cy="9157449"/>
          </a:xfrm>
          <a:prstGeom prst="homePlate">
            <a:avLst>
              <a:gd name="adj" fmla="val 26842"/>
            </a:avLst>
          </a:prstGeom>
          <a:solidFill>
            <a:srgbClr val="E3804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Monitoring should be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consistent and frequent</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Programs should contact mentors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mentees at a minimum frequency of twice per month for the first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month and once a month thereafter</a:t>
            </a:r>
          </a:p>
        </p:txBody>
      </p:sp>
      <p:sp>
        <p:nvSpPr>
          <p:cNvPr id="7" name="Arrow: Pentagon 6">
            <a:extLst>
              <a:ext uri="{FF2B5EF4-FFF2-40B4-BE49-F238E27FC236}">
                <a16:creationId xmlns:a16="http://schemas.microsoft.com/office/drawing/2014/main" id="{AFA3FC85-5476-4E30-90DD-FFC6621B7710}"/>
              </a:ext>
            </a:extLst>
          </p:cNvPr>
          <p:cNvSpPr/>
          <p:nvPr/>
        </p:nvSpPr>
        <p:spPr>
          <a:xfrm rot="5400000">
            <a:off x="5300929" y="-2082600"/>
            <a:ext cx="1590143" cy="9157448"/>
          </a:xfrm>
          <a:prstGeom prst="homePlate">
            <a:avLst>
              <a:gd name="adj" fmla="val 268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Monitor relationship milestones and child safety.  Support matches by providing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ongoing </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advice, problem-solving, training</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and access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resources</a:t>
            </a:r>
          </a:p>
        </p:txBody>
      </p:sp>
      <p:sp>
        <p:nvSpPr>
          <p:cNvPr id="6" name="Slide Number Placeholder 1">
            <a:extLst>
              <a:ext uri="{FF2B5EF4-FFF2-40B4-BE49-F238E27FC236}">
                <a16:creationId xmlns:a16="http://schemas.microsoft.com/office/drawing/2014/main" id="{7B3A888D-7E8E-4E35-8688-E9C6EF9EDD43}"/>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8" name="Straight Connector 7">
            <a:extLst>
              <a:ext uri="{FF2B5EF4-FFF2-40B4-BE49-F238E27FC236}">
                <a16:creationId xmlns:a16="http://schemas.microsoft.com/office/drawing/2014/main" id="{72DD01F5-35C1-4A48-84DD-30148A7D1888}"/>
              </a:ext>
            </a:extLst>
          </p:cNvPr>
          <p:cNvCxnSpPr/>
          <p:nvPr/>
        </p:nvCxnSpPr>
        <p:spPr>
          <a:xfrm>
            <a:off x="457200"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625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EXAMPLE MODEL:  PROGRESS MONITORING &amp; SUPPORT</a:t>
            </a:r>
            <a:br>
              <a:rPr lang="en-US" sz="2800" dirty="0">
                <a:solidFill>
                  <a:schemeClr val="accent6"/>
                </a:solidFill>
                <a:latin typeface="Source Sans Pro"/>
                <a:ea typeface="+mn-ea"/>
                <a:cs typeface="+mn-cs"/>
              </a:rPr>
            </a:br>
            <a:r>
              <a:rPr lang="en-US" sz="4400" dirty="0">
                <a:solidFill>
                  <a:schemeClr val="accent6"/>
                </a:solidFill>
                <a:ea typeface="+mn-ea"/>
                <a:cs typeface="+mn-cs"/>
              </a:rPr>
              <a:t>XLP</a:t>
            </a:r>
            <a:endParaRPr lang="en-US" sz="3600" dirty="0">
              <a:solidFill>
                <a:schemeClr val="accent6"/>
              </a:solidFill>
            </a:endParaRPr>
          </a:p>
        </p:txBody>
      </p:sp>
      <p:sp>
        <p:nvSpPr>
          <p:cNvPr id="13" name="Content Placeholder 12"/>
          <p:cNvSpPr>
            <a:spLocks noGrp="1"/>
          </p:cNvSpPr>
          <p:nvPr>
            <p:ph sz="half" idx="1"/>
          </p:nvPr>
        </p:nvSpPr>
        <p:spPr>
          <a:xfrm>
            <a:off x="459571" y="3727367"/>
            <a:ext cx="6364421" cy="2642260"/>
          </a:xfrm>
        </p:spPr>
        <p:txBody>
          <a:bodyPr/>
          <a:lstStyle/>
          <a:p>
            <a:r>
              <a:rPr lang="en-US" dirty="0">
                <a:latin typeface="Calibri" panose="020F0502020204030204" pitchFamily="34" charset="0"/>
                <a:cs typeface="Calibri" panose="020F0502020204030204" pitchFamily="34" charset="0"/>
              </a:rPr>
              <a:t>Key Features</a:t>
            </a:r>
          </a:p>
          <a:p>
            <a:pPr lvl="2"/>
            <a:r>
              <a:rPr lang="en-US" dirty="0">
                <a:latin typeface="Calibri" panose="020F0502020204030204" pitchFamily="34" charset="0"/>
                <a:cs typeface="Calibri" panose="020F0502020204030204" pitchFamily="34" charset="0"/>
              </a:rPr>
              <a:t>For each borough, a </a:t>
            </a:r>
            <a:r>
              <a:rPr lang="en-US" b="1" dirty="0">
                <a:solidFill>
                  <a:schemeClr val="tx2"/>
                </a:solidFill>
                <a:latin typeface="Calibri" panose="020F0502020204030204" pitchFamily="34" charset="0"/>
                <a:cs typeface="Calibri" panose="020F0502020204030204" pitchFamily="34" charset="0"/>
              </a:rPr>
              <a:t>full-time experienced youth worker</a:t>
            </a:r>
            <a:r>
              <a:rPr lang="en-US" dirty="0">
                <a:latin typeface="Calibri" panose="020F0502020204030204" pitchFamily="34" charset="0"/>
                <a:cs typeface="Calibri" panose="020F0502020204030204" pitchFamily="34" charset="0"/>
              </a:rPr>
              <a:t> is assigned to </a:t>
            </a:r>
            <a:r>
              <a:rPr lang="en-US" b="1" dirty="0">
                <a:solidFill>
                  <a:schemeClr val="tx2"/>
                </a:solidFill>
                <a:latin typeface="Calibri" panose="020F0502020204030204" pitchFamily="34" charset="0"/>
                <a:cs typeface="Calibri" panose="020F0502020204030204" pitchFamily="34" charset="0"/>
              </a:rPr>
              <a:t>monitor and supervise </a:t>
            </a:r>
            <a:r>
              <a:rPr lang="en-US" dirty="0">
                <a:latin typeface="Calibri" panose="020F0502020204030204" pitchFamily="34" charset="0"/>
                <a:cs typeface="Calibri" panose="020F0502020204030204" pitchFamily="34" charset="0"/>
              </a:rPr>
              <a:t>mentoring relationships. </a:t>
            </a:r>
          </a:p>
          <a:p>
            <a:pPr lvl="2"/>
            <a:r>
              <a:rPr lang="en-US" dirty="0">
                <a:latin typeface="Calibri" panose="020F0502020204030204" pitchFamily="34" charset="0"/>
                <a:cs typeface="Calibri" panose="020F0502020204030204" pitchFamily="34" charset="0"/>
              </a:rPr>
              <a:t>The youth worker manages up to 25 active mentoring relationships and </a:t>
            </a:r>
            <a:r>
              <a:rPr lang="en-US" b="1" dirty="0">
                <a:solidFill>
                  <a:schemeClr val="tx2"/>
                </a:solidFill>
                <a:latin typeface="Calibri" panose="020F0502020204030204" pitchFamily="34" charset="0"/>
                <a:cs typeface="Calibri" panose="020F0502020204030204" pitchFamily="34" charset="0"/>
              </a:rPr>
              <a:t>supports the mentors, mentees, and the mentees’ families</a:t>
            </a:r>
            <a:r>
              <a:rPr lang="en-US" dirty="0">
                <a:latin typeface="Calibri" panose="020F0502020204030204" pitchFamily="34" charset="0"/>
                <a:cs typeface="Calibri" panose="020F0502020204030204" pitchFamily="34" charset="0"/>
              </a:rPr>
              <a:t> throughout the process.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9571" y="1900757"/>
            <a:ext cx="6527382" cy="1235035"/>
          </a:xfrm>
        </p:spPr>
        <p:txBody>
          <a:bodyPr/>
          <a:lstStyle/>
          <a:p>
            <a:pPr lvl="0"/>
            <a:r>
              <a:rPr lang="en-US" sz="2200" b="1" dirty="0">
                <a:solidFill>
                  <a:srgbClr val="808080"/>
                </a:solidFill>
                <a:latin typeface="Calibri" panose="020F0502020204030204" pitchFamily="34" charset="0"/>
                <a:cs typeface="Calibri" panose="020F0502020204030204" pitchFamily="34" charset="0"/>
              </a:rPr>
              <a:t>Young people are referred to the project by schools, pupil referral units, youth services or the police. XLP recruits and trains mentors from the young person’s local community. Mentors are then matched by XLP with a suitable referred young person. </a:t>
            </a:r>
          </a:p>
        </p:txBody>
      </p:sp>
      <p:pic>
        <p:nvPicPr>
          <p:cNvPr id="2" name="Picture 4" descr="A picture containing logo&#10;&#10;Description automatically generated">
            <a:extLst>
              <a:ext uri="{FF2B5EF4-FFF2-40B4-BE49-F238E27FC236}">
                <a16:creationId xmlns:a16="http://schemas.microsoft.com/office/drawing/2014/main" id="{6F4A07BE-E54F-4789-8AC5-1B1907B27979}"/>
              </a:ext>
            </a:extLst>
          </p:cNvPr>
          <p:cNvPicPr>
            <a:picLocks noChangeAspect="1"/>
          </p:cNvPicPr>
          <p:nvPr/>
        </p:nvPicPr>
        <p:blipFill>
          <a:blip r:embed="rId3"/>
          <a:stretch>
            <a:fillRect/>
          </a:stretch>
        </p:blipFill>
        <p:spPr>
          <a:xfrm>
            <a:off x="10513357" y="773609"/>
            <a:ext cx="1033356" cy="725825"/>
          </a:xfrm>
          <a:prstGeom prst="rect">
            <a:avLst/>
          </a:prstGeom>
        </p:spPr>
      </p:pic>
      <p:pic>
        <p:nvPicPr>
          <p:cNvPr id="8" name="Picture 7" descr="Chart, funnel chart&#10;&#10;Description automatically generated">
            <a:extLst>
              <a:ext uri="{FF2B5EF4-FFF2-40B4-BE49-F238E27FC236}">
                <a16:creationId xmlns:a16="http://schemas.microsoft.com/office/drawing/2014/main" id="{286B3033-6E6E-4B13-9343-42D401F62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183" y="1900757"/>
            <a:ext cx="4258530" cy="4221591"/>
          </a:xfrm>
          <a:prstGeom prst="rect">
            <a:avLst/>
          </a:prstGeom>
        </p:spPr>
      </p:pic>
      <p:cxnSp>
        <p:nvCxnSpPr>
          <p:cNvPr id="9" name="Straight Connector 8">
            <a:extLst>
              <a:ext uri="{FF2B5EF4-FFF2-40B4-BE49-F238E27FC236}">
                <a16:creationId xmlns:a16="http://schemas.microsoft.com/office/drawing/2014/main" id="{224FE25D-F7F4-4762-AE4F-3090EBD7C0DE}"/>
              </a:ext>
            </a:extLst>
          </p:cNvPr>
          <p:cNvCxnSpPr>
            <a:cxnSpLocks/>
          </p:cNvCxnSpPr>
          <p:nvPr/>
        </p:nvCxnSpPr>
        <p:spPr>
          <a:xfrm>
            <a:off x="459571" y="1674508"/>
            <a:ext cx="110871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53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23DF49D-6A55-4166-BD28-1AD3D4772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298" y="1697950"/>
            <a:ext cx="1998358" cy="915914"/>
          </a:xfrm>
          <a:prstGeom prst="rect">
            <a:avLst/>
          </a:prstGeom>
        </p:spPr>
      </p:pic>
      <p:sp>
        <p:nvSpPr>
          <p:cNvPr id="4" name="Title 3"/>
          <p:cNvSpPr>
            <a:spLocks noGrp="1"/>
          </p:cNvSpPr>
          <p:nvPr>
            <p:ph type="title"/>
          </p:nvPr>
        </p:nvSpPr>
        <p:spPr>
          <a:xfrm>
            <a:off x="459572" y="571499"/>
            <a:ext cx="10676066" cy="1126451"/>
          </a:xfrm>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BUSINESS EXAMPLE:  PROGRESS MONITORING</a:t>
            </a:r>
            <a:br>
              <a:rPr lang="en-US" sz="2800" dirty="0">
                <a:solidFill>
                  <a:schemeClr val="accent6"/>
                </a:solidFill>
                <a:latin typeface="Source Sans Pro"/>
                <a:ea typeface="+mn-ea"/>
                <a:cs typeface="+mn-cs"/>
              </a:rPr>
            </a:br>
            <a:r>
              <a:rPr lang="en-US" sz="4400" dirty="0">
                <a:solidFill>
                  <a:schemeClr val="accent6"/>
                </a:solidFill>
                <a:ea typeface="+mn-ea"/>
                <a:cs typeface="+mn-cs"/>
              </a:rPr>
              <a:t>Mayor’s International Business Programme</a:t>
            </a:r>
            <a:endParaRPr lang="en-US" sz="4400" dirty="0">
              <a:solidFill>
                <a:schemeClr val="accent6"/>
              </a:solidFill>
            </a:endParaRPr>
          </a:p>
        </p:txBody>
      </p:sp>
      <p:sp>
        <p:nvSpPr>
          <p:cNvPr id="13" name="Content Placeholder 12"/>
          <p:cNvSpPr>
            <a:spLocks noGrp="1"/>
          </p:cNvSpPr>
          <p:nvPr>
            <p:ph sz="half" idx="1"/>
          </p:nvPr>
        </p:nvSpPr>
        <p:spPr>
          <a:xfrm>
            <a:off x="457200" y="2990935"/>
            <a:ext cx="6153879" cy="2964388"/>
          </a:xfrm>
        </p:spPr>
        <p:txBody>
          <a:bodyPr vert="horz" lIns="0" tIns="0" rIns="0" bIns="0" rtlCol="0" anchor="t">
            <a:noAutofit/>
          </a:bodyPr>
          <a:lstStyle/>
          <a:p>
            <a:r>
              <a:rPr lang="en-US" dirty="0">
                <a:latin typeface="Calibri" panose="020F0502020204030204" pitchFamily="34" charset="0"/>
                <a:cs typeface="Calibri" panose="020F0502020204030204" pitchFamily="34" charset="0"/>
              </a:rPr>
              <a:t>Key Mentoring Highlights</a:t>
            </a:r>
          </a:p>
          <a:p>
            <a:pPr lvl="2"/>
            <a:r>
              <a:rPr lang="en-US" b="1" dirty="0">
                <a:solidFill>
                  <a:schemeClr val="tx2"/>
                </a:solidFill>
                <a:latin typeface="Calibri" panose="020F0502020204030204" pitchFamily="34" charset="0"/>
                <a:cs typeface="Calibri" panose="020F0502020204030204" pitchFamily="34" charset="0"/>
              </a:rPr>
              <a:t>One-to-one</a:t>
            </a:r>
            <a:r>
              <a:rPr lang="en-US" dirty="0">
                <a:latin typeface="Calibri" panose="020F0502020204030204" pitchFamily="34" charset="0"/>
                <a:cs typeface="Calibri" panose="020F0502020204030204" pitchFamily="34" charset="0"/>
              </a:rPr>
              <a:t> and </a:t>
            </a:r>
            <a:r>
              <a:rPr lang="en-US" b="1" dirty="0">
                <a:solidFill>
                  <a:schemeClr val="tx2"/>
                </a:solidFill>
                <a:latin typeface="Calibri" panose="020F0502020204030204" pitchFamily="34" charset="0"/>
                <a:cs typeface="Calibri" panose="020F0502020204030204" pitchFamily="34" charset="0"/>
              </a:rPr>
              <a:t>one-to-many mentoring </a:t>
            </a:r>
            <a:r>
              <a:rPr lang="en-US" dirty="0">
                <a:latin typeface="Calibri" panose="020F0502020204030204" pitchFamily="34" charset="0"/>
                <a:cs typeface="Calibri" panose="020F0502020204030204" pitchFamily="34" charset="0"/>
              </a:rPr>
              <a:t>and ongoing guidance from entrepreneurs and business leaders (“meet the mentor” roundtables)</a:t>
            </a:r>
          </a:p>
          <a:p>
            <a:pPr lvl="2"/>
            <a:r>
              <a:rPr lang="en-US" b="1" dirty="0">
                <a:solidFill>
                  <a:schemeClr val="tx2"/>
                </a:solidFill>
                <a:latin typeface="Calibri" panose="020F0502020204030204" pitchFamily="34" charset="0"/>
                <a:ea typeface="Source Sans Pro"/>
                <a:cs typeface="Calibri" panose="020F0502020204030204" pitchFamily="34" charset="0"/>
              </a:rPr>
              <a:t>A dedicated program team </a:t>
            </a:r>
            <a:r>
              <a:rPr lang="en-US" dirty="0">
                <a:latin typeface="Calibri" panose="020F0502020204030204" pitchFamily="34" charset="0"/>
                <a:ea typeface="Source Sans Pro"/>
                <a:cs typeface="Calibri" panose="020F0502020204030204" pitchFamily="34" charset="0"/>
              </a:rPr>
              <a:t>supports managing expectations and the relationship’s development between matches</a:t>
            </a:r>
          </a:p>
          <a:p>
            <a:pPr lvl="2"/>
            <a:r>
              <a:rPr lang="en-US" dirty="0">
                <a:latin typeface="Calibri" panose="020F0502020204030204" pitchFamily="34" charset="0"/>
                <a:ea typeface="Source Sans Pro"/>
                <a:cs typeface="Calibri" panose="020F0502020204030204" pitchFamily="34" charset="0"/>
              </a:rPr>
              <a:t>The opportunity to join high-profile targeted trade missions led by the city’s team of international business experts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7200" y="1877025"/>
            <a:ext cx="9003323" cy="736839"/>
          </a:xfrm>
        </p:spPr>
        <p:txBody>
          <a:bodyPr/>
          <a:lstStyle/>
          <a:p>
            <a:pPr lvl="0"/>
            <a:r>
              <a:rPr lang="en-US" sz="2000" b="1" dirty="0">
                <a:solidFill>
                  <a:srgbClr val="808080"/>
                </a:solidFill>
                <a:latin typeface="Calibri" panose="020F0502020204030204" pitchFamily="34" charset="0"/>
                <a:cs typeface="Calibri" panose="020F0502020204030204" pitchFamily="34" charset="0"/>
              </a:rPr>
              <a:t>The Mayor’s International Business Programme (MIBP) helps ambitious high-growth companies from London’s technology, life sciences and urban sectors to expand their businesses internationally.</a:t>
            </a:r>
          </a:p>
        </p:txBody>
      </p:sp>
      <p:cxnSp>
        <p:nvCxnSpPr>
          <p:cNvPr id="7" name="Straight Connector 6">
            <a:extLst>
              <a:ext uri="{FF2B5EF4-FFF2-40B4-BE49-F238E27FC236}">
                <a16:creationId xmlns:a16="http://schemas.microsoft.com/office/drawing/2014/main" id="{FAD7A1EC-560E-4E53-BB68-40C6B7010BD6}"/>
              </a:ext>
            </a:extLst>
          </p:cNvPr>
          <p:cNvCxnSpPr/>
          <p:nvPr/>
        </p:nvCxnSpPr>
        <p:spPr>
          <a:xfrm>
            <a:off x="457200" y="1697954"/>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person, window, person, indoor&#10;&#10;Description automatically generated">
            <a:extLst>
              <a:ext uri="{FF2B5EF4-FFF2-40B4-BE49-F238E27FC236}">
                <a16:creationId xmlns:a16="http://schemas.microsoft.com/office/drawing/2014/main" id="{9197FE61-037F-4979-8E38-4235C395A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98" y="2990935"/>
            <a:ext cx="4383452" cy="2465692"/>
          </a:xfrm>
          <a:prstGeom prst="rect">
            <a:avLst/>
          </a:prstGeom>
        </p:spPr>
      </p:pic>
    </p:spTree>
    <p:extLst>
      <p:ext uri="{BB962C8B-B14F-4D97-AF65-F5344CB8AC3E}">
        <p14:creationId xmlns:p14="http://schemas.microsoft.com/office/powerpoint/2010/main" val="2237822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Measuring Key Metrics:  Implementation</a:t>
            </a:r>
          </a:p>
        </p:txBody>
      </p:sp>
      <p:sp>
        <p:nvSpPr>
          <p:cNvPr id="6" name="Text Placeholder 5"/>
          <p:cNvSpPr>
            <a:spLocks noGrp="1"/>
          </p:cNvSpPr>
          <p:nvPr>
            <p:ph type="body" sz="quarter" idx="11"/>
          </p:nvPr>
        </p:nvSpPr>
        <p:spPr>
          <a:xfrm>
            <a:off x="459571" y="1579817"/>
            <a:ext cx="11069819" cy="1768510"/>
          </a:xfrm>
        </p:spPr>
        <p:txBody>
          <a:bodyPr vert="horz" lIns="0" tIns="0" rIns="0" bIns="0" rtlCol="0" anchor="t">
            <a:noAutofit/>
          </a:bodyPr>
          <a:lstStyle/>
          <a:p>
            <a:pPr lvl="1"/>
            <a:r>
              <a:rPr lang="en-US" b="1" dirty="0">
                <a:latin typeface="Calibri" panose="020F0502020204030204" pitchFamily="34" charset="0"/>
                <a:cs typeface="Calibri" panose="020F0502020204030204" pitchFamily="34" charset="0"/>
              </a:rPr>
              <a:t>Program Implementation</a:t>
            </a:r>
          </a:p>
          <a:p>
            <a:pPr lvl="1"/>
            <a:r>
              <a:rPr lang="en-US" b="1" dirty="0">
                <a:solidFill>
                  <a:schemeClr val="tx2"/>
                </a:solidFill>
                <a:latin typeface="Calibri" panose="020F0502020204030204" pitchFamily="34" charset="0"/>
                <a:cs typeface="Calibri" panose="020F0502020204030204" pitchFamily="34" charset="0"/>
              </a:rPr>
              <a:t>Identify indicators </a:t>
            </a:r>
            <a:r>
              <a:rPr lang="en-US" dirty="0">
                <a:latin typeface="Calibri" panose="020F0502020204030204" pitchFamily="34" charset="0"/>
                <a:cs typeface="Calibri" panose="020F0502020204030204" pitchFamily="34" charset="0"/>
              </a:rPr>
              <a:t>and benchmarks that can be tracked to determine if the program is being </a:t>
            </a:r>
            <a:r>
              <a:rPr lang="en-US" b="1" dirty="0">
                <a:solidFill>
                  <a:schemeClr val="tx2"/>
                </a:solidFill>
                <a:latin typeface="Calibri" panose="020F0502020204030204" pitchFamily="34" charset="0"/>
                <a:cs typeface="Calibri" panose="020F0502020204030204" pitchFamily="34" charset="0"/>
              </a:rPr>
              <a:t>implemented as intended and aligned</a:t>
            </a:r>
            <a:r>
              <a:rPr lang="en-US" dirty="0">
                <a:latin typeface="Calibri" panose="020F0502020204030204" pitchFamily="34" charset="0"/>
                <a:cs typeface="Calibri" panose="020F0502020204030204" pitchFamily="34" charset="0"/>
              </a:rPr>
              <a:t> to the theory of change.</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Common Indicators:</a:t>
            </a:r>
          </a:p>
        </p:txBody>
      </p:sp>
      <p:sp>
        <p:nvSpPr>
          <p:cNvPr id="4" name="Text Placeholder 5">
            <a:extLst>
              <a:ext uri="{FF2B5EF4-FFF2-40B4-BE49-F238E27FC236}">
                <a16:creationId xmlns:a16="http://schemas.microsoft.com/office/drawing/2014/main" id="{7F01FB7B-F647-4A9B-9DBF-7BA268CB6DF4}"/>
              </a:ext>
            </a:extLst>
          </p:cNvPr>
          <p:cNvSpPr txBox="1">
            <a:spLocks/>
          </p:cNvSpPr>
          <p:nvPr/>
        </p:nvSpPr>
        <p:spPr>
          <a:xfrm>
            <a:off x="927100" y="3848100"/>
            <a:ext cx="2540000" cy="11938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2000" b="0" kern="1200" cap="none" baseline="0">
                <a:solidFill>
                  <a:schemeClr val="accent4"/>
                </a:solidFill>
                <a:latin typeface="Source Sans Pro Semibold" panose="020B0603030403020204" pitchFamily="34" charset="0"/>
                <a:ea typeface="+mn-ea"/>
                <a:cs typeface="+mn-cs"/>
              </a:defRPr>
            </a:lvl1pPr>
            <a:lvl2pPr marL="0" indent="0" algn="l" defTabSz="914400" rtl="0" eaLnBrk="1" latinLnBrk="0" hangingPunct="1">
              <a:lnSpc>
                <a:spcPct val="90000"/>
              </a:lnSpc>
              <a:spcBef>
                <a:spcPts val="0"/>
              </a:spcBef>
              <a:spcAft>
                <a:spcPts val="1000"/>
              </a:spcAft>
              <a:buFont typeface="Arial" panose="020B0604020202020204" pitchFamily="34" charset="0"/>
              <a:buNone/>
              <a:defRPr sz="2000" kern="1200">
                <a:solidFill>
                  <a:schemeClr val="accent4"/>
                </a:solidFill>
                <a:latin typeface="+mn-lt"/>
                <a:ea typeface="+mn-ea"/>
                <a:cs typeface="+mn-cs"/>
              </a:defRPr>
            </a:lvl2pPr>
            <a:lvl3pPr marL="227013" indent="-227013" algn="l" defTabSz="914400" rtl="0" eaLnBrk="1" latinLnBrk="0" hangingPunct="1">
              <a:lnSpc>
                <a:spcPct val="90000"/>
              </a:lnSpc>
              <a:spcBef>
                <a:spcPts val="0"/>
              </a:spcBef>
              <a:spcAft>
                <a:spcPts val="1000"/>
              </a:spcAft>
              <a:buFont typeface="Arial" panose="020B0604020202020204" pitchFamily="34" charset="0"/>
              <a:buChar char="•"/>
              <a:defRPr sz="2000" kern="1200">
                <a:solidFill>
                  <a:schemeClr val="accent4"/>
                </a:solidFill>
                <a:latin typeface="+mn-lt"/>
                <a:ea typeface="+mn-ea"/>
                <a:cs typeface="+mn-cs"/>
              </a:defRPr>
            </a:lvl3pPr>
            <a:lvl4pPr marL="0" indent="0" algn="l" defTabSz="914400" rtl="0" eaLnBrk="1" latinLnBrk="0" hangingPunct="1">
              <a:lnSpc>
                <a:spcPct val="90000"/>
              </a:lnSpc>
              <a:spcBef>
                <a:spcPts val="0"/>
              </a:spcBef>
              <a:spcAft>
                <a:spcPts val="1000"/>
              </a:spcAft>
              <a:buFont typeface="Arial" panose="020B0604020202020204" pitchFamily="34" charset="0"/>
              <a:buNone/>
              <a:defRPr lang="en-US" sz="1600" b="0" kern="1200" cap="none" baseline="0" dirty="0">
                <a:solidFill>
                  <a:schemeClr val="tx1"/>
                </a:solidFill>
                <a:latin typeface="Source Sans Pro Semibold" panose="020B0603030403020204" pitchFamily="34" charset="0"/>
                <a:ea typeface="+mn-ea"/>
                <a:cs typeface="+mn-cs"/>
              </a:defRPr>
            </a:lvl4pPr>
            <a:lvl5pPr marL="0" indent="0" algn="l" defTabSz="914400" rtl="0" eaLnBrk="1" latinLnBrk="0" hangingPunct="1">
              <a:lnSpc>
                <a:spcPct val="90000"/>
              </a:lnSpc>
              <a:spcBef>
                <a:spcPts val="0"/>
              </a:spcBef>
              <a:spcAft>
                <a:spcPts val="1000"/>
              </a:spcAft>
              <a:buFont typeface="Arial" panose="020B0604020202020204" pitchFamily="34" charset="0"/>
              <a:buNone/>
              <a:defRPr sz="1600" kern="1200">
                <a:solidFill>
                  <a:schemeClr val="tx1"/>
                </a:solidFill>
                <a:latin typeface="+mn-lt"/>
                <a:ea typeface="+mn-ea"/>
                <a:cs typeface="+mn-cs"/>
              </a:defRPr>
            </a:lvl5pPr>
            <a:lvl6pPr marL="228600" indent="-228600" algn="l" defTabSz="914400" rtl="0" eaLnBrk="1" latinLnBrk="0" hangingPunct="1">
              <a:lnSpc>
                <a:spcPct val="9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1000"/>
              </a:spcAft>
              <a:buFont typeface="Arial" panose="020B0604020202020204" pitchFamily="34" charset="0"/>
              <a:buNone/>
              <a:defRPr lang="en-US" sz="4400" kern="1200" cap="none" baseline="0" dirty="0">
                <a:solidFill>
                  <a:schemeClr val="tx2"/>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808080"/>
              </a:solidFill>
              <a:effectLst/>
              <a:uLnTx/>
              <a:uFillTx/>
              <a:latin typeface="Source Sans Pro"/>
              <a:ea typeface="+mn-ea"/>
              <a:cs typeface="+mn-cs"/>
            </a:endParaRPr>
          </a:p>
        </p:txBody>
      </p:sp>
      <p:sp>
        <p:nvSpPr>
          <p:cNvPr id="2" name="Rectangle 1">
            <a:extLst>
              <a:ext uri="{FF2B5EF4-FFF2-40B4-BE49-F238E27FC236}">
                <a16:creationId xmlns:a16="http://schemas.microsoft.com/office/drawing/2014/main" id="{035A46B0-CBAB-4E52-B867-597FE36B9737}"/>
              </a:ext>
            </a:extLst>
          </p:cNvPr>
          <p:cNvSpPr/>
          <p:nvPr/>
        </p:nvSpPr>
        <p:spPr>
          <a:xfrm>
            <a:off x="7486662" y="3559700"/>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Frequency and duration of match meetings</a:t>
            </a:r>
          </a:p>
        </p:txBody>
      </p:sp>
      <p:sp>
        <p:nvSpPr>
          <p:cNvPr id="7" name="Rectangle 6">
            <a:extLst>
              <a:ext uri="{FF2B5EF4-FFF2-40B4-BE49-F238E27FC236}">
                <a16:creationId xmlns:a16="http://schemas.microsoft.com/office/drawing/2014/main" id="{F6415270-DFBF-435E-8051-3DB7A6868B97}"/>
              </a:ext>
            </a:extLst>
          </p:cNvPr>
          <p:cNvSpPr/>
          <p:nvPr/>
        </p:nvSpPr>
        <p:spPr>
          <a:xfrm>
            <a:off x="2654311" y="3560641"/>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Number of mentors recruited and available for matching</a:t>
            </a:r>
          </a:p>
        </p:txBody>
      </p:sp>
      <p:sp>
        <p:nvSpPr>
          <p:cNvPr id="8" name="Rectangle 7">
            <a:extLst>
              <a:ext uri="{FF2B5EF4-FFF2-40B4-BE49-F238E27FC236}">
                <a16:creationId xmlns:a16="http://schemas.microsoft.com/office/drawing/2014/main" id="{9EA29915-FB26-446B-952A-DDA07773A3B3}"/>
              </a:ext>
            </a:extLst>
          </p:cNvPr>
          <p:cNvSpPr/>
          <p:nvPr/>
        </p:nvSpPr>
        <p:spPr>
          <a:xfrm>
            <a:off x="7486662" y="4456509"/>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Overall match length</a:t>
            </a:r>
          </a:p>
        </p:txBody>
      </p:sp>
      <p:sp>
        <p:nvSpPr>
          <p:cNvPr id="9" name="Rectangle 8">
            <a:extLst>
              <a:ext uri="{FF2B5EF4-FFF2-40B4-BE49-F238E27FC236}">
                <a16:creationId xmlns:a16="http://schemas.microsoft.com/office/drawing/2014/main" id="{E9313E59-6825-494A-9906-D832080B2931}"/>
              </a:ext>
            </a:extLst>
          </p:cNvPr>
          <p:cNvSpPr/>
          <p:nvPr/>
        </p:nvSpPr>
        <p:spPr>
          <a:xfrm>
            <a:off x="2654311" y="4461834"/>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08080"/>
                </a:solidFill>
                <a:effectLst/>
                <a:uLnTx/>
                <a:uFillTx/>
                <a:latin typeface="Calibri" panose="020F0502020204030204" pitchFamily="34" charset="0"/>
                <a:cs typeface="Calibri" panose="020F0502020204030204" pitchFamily="34" charset="0"/>
              </a:rPr>
              <a:t>Participation in training opportunities</a:t>
            </a:r>
          </a:p>
        </p:txBody>
      </p:sp>
      <p:sp>
        <p:nvSpPr>
          <p:cNvPr id="10" name="Rectangle 9">
            <a:extLst>
              <a:ext uri="{FF2B5EF4-FFF2-40B4-BE49-F238E27FC236}">
                <a16:creationId xmlns:a16="http://schemas.microsoft.com/office/drawing/2014/main" id="{35B13FEF-1FC9-4B19-990A-43011E4467F4}"/>
              </a:ext>
            </a:extLst>
          </p:cNvPr>
          <p:cNvSpPr/>
          <p:nvPr/>
        </p:nvSpPr>
        <p:spPr>
          <a:xfrm>
            <a:off x="7493152" y="5326738"/>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Adherence to match monitoring and support procedures</a:t>
            </a:r>
          </a:p>
        </p:txBody>
      </p:sp>
      <p:sp>
        <p:nvSpPr>
          <p:cNvPr id="11" name="Rectangle 10">
            <a:extLst>
              <a:ext uri="{FF2B5EF4-FFF2-40B4-BE49-F238E27FC236}">
                <a16:creationId xmlns:a16="http://schemas.microsoft.com/office/drawing/2014/main" id="{817FBAA8-DA31-4714-8872-4CCD48558E1E}"/>
              </a:ext>
            </a:extLst>
          </p:cNvPr>
          <p:cNvSpPr/>
          <p:nvPr/>
        </p:nvSpPr>
        <p:spPr>
          <a:xfrm>
            <a:off x="2654311" y="5363968"/>
            <a:ext cx="3225800" cy="90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08080"/>
                </a:solidFill>
                <a:effectLst/>
                <a:uLnTx/>
                <a:uFillTx/>
                <a:latin typeface="Calibri" panose="020F0502020204030204" pitchFamily="34" charset="0"/>
                <a:cs typeface="Calibri" panose="020F0502020204030204" pitchFamily="34" charset="0"/>
              </a:rPr>
              <a:t>Time spent waiting to be matched </a:t>
            </a:r>
          </a:p>
        </p:txBody>
      </p:sp>
      <p:sp>
        <p:nvSpPr>
          <p:cNvPr id="3" name="Flowchart: Connector 2">
            <a:extLst>
              <a:ext uri="{FF2B5EF4-FFF2-40B4-BE49-F238E27FC236}">
                <a16:creationId xmlns:a16="http://schemas.microsoft.com/office/drawing/2014/main" id="{348D5FC4-1D23-4BCE-BED9-377317F43225}"/>
              </a:ext>
            </a:extLst>
          </p:cNvPr>
          <p:cNvSpPr/>
          <p:nvPr/>
        </p:nvSpPr>
        <p:spPr>
          <a:xfrm>
            <a:off x="1778639" y="3634242"/>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lowchart: Connector 11">
            <a:extLst>
              <a:ext uri="{FF2B5EF4-FFF2-40B4-BE49-F238E27FC236}">
                <a16:creationId xmlns:a16="http://schemas.microsoft.com/office/drawing/2014/main" id="{9BA4ECA4-0832-46AA-996A-F6AC88DCCC86}"/>
              </a:ext>
            </a:extLst>
          </p:cNvPr>
          <p:cNvSpPr/>
          <p:nvPr/>
        </p:nvSpPr>
        <p:spPr>
          <a:xfrm>
            <a:off x="1778639" y="4476219"/>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lowchart: Connector 12">
            <a:extLst>
              <a:ext uri="{FF2B5EF4-FFF2-40B4-BE49-F238E27FC236}">
                <a16:creationId xmlns:a16="http://schemas.microsoft.com/office/drawing/2014/main" id="{C580F812-D41B-4E8F-BE2B-5849CC0D8E5A}"/>
              </a:ext>
            </a:extLst>
          </p:cNvPr>
          <p:cNvSpPr/>
          <p:nvPr/>
        </p:nvSpPr>
        <p:spPr>
          <a:xfrm>
            <a:off x="1778639" y="5363968"/>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lowchart: Connector 13">
            <a:extLst>
              <a:ext uri="{FF2B5EF4-FFF2-40B4-BE49-F238E27FC236}">
                <a16:creationId xmlns:a16="http://schemas.microsoft.com/office/drawing/2014/main" id="{3A9F9957-41B4-4837-949F-6D9569CF4255}"/>
              </a:ext>
            </a:extLst>
          </p:cNvPr>
          <p:cNvSpPr/>
          <p:nvPr/>
        </p:nvSpPr>
        <p:spPr>
          <a:xfrm>
            <a:off x="6592568" y="3619265"/>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lowchart: Connector 14">
            <a:extLst>
              <a:ext uri="{FF2B5EF4-FFF2-40B4-BE49-F238E27FC236}">
                <a16:creationId xmlns:a16="http://schemas.microsoft.com/office/drawing/2014/main" id="{6F591E34-A079-461C-B1EF-F968E904BF36}"/>
              </a:ext>
            </a:extLst>
          </p:cNvPr>
          <p:cNvSpPr/>
          <p:nvPr/>
        </p:nvSpPr>
        <p:spPr>
          <a:xfrm>
            <a:off x="6592568" y="4499489"/>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lowchart: Connector 15">
            <a:extLst>
              <a:ext uri="{FF2B5EF4-FFF2-40B4-BE49-F238E27FC236}">
                <a16:creationId xmlns:a16="http://schemas.microsoft.com/office/drawing/2014/main" id="{5F9698A9-0C8E-4848-B2A1-1EC4DCD6453D}"/>
              </a:ext>
            </a:extLst>
          </p:cNvPr>
          <p:cNvSpPr/>
          <p:nvPr/>
        </p:nvSpPr>
        <p:spPr>
          <a:xfrm>
            <a:off x="6592568" y="5384241"/>
            <a:ext cx="795286" cy="78113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18" name="Graphic 17" descr="Group of men with solid fill">
            <a:extLst>
              <a:ext uri="{FF2B5EF4-FFF2-40B4-BE49-F238E27FC236}">
                <a16:creationId xmlns:a16="http://schemas.microsoft.com/office/drawing/2014/main" id="{EA49B16D-D437-493B-BC24-EB71F1D79F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4936" y="3729421"/>
            <a:ext cx="562692" cy="562692"/>
          </a:xfrm>
          <a:prstGeom prst="rect">
            <a:avLst/>
          </a:prstGeom>
        </p:spPr>
      </p:pic>
      <p:pic>
        <p:nvPicPr>
          <p:cNvPr id="19" name="Graphic 18" descr="Classroom with solid fill">
            <a:extLst>
              <a:ext uri="{FF2B5EF4-FFF2-40B4-BE49-F238E27FC236}">
                <a16:creationId xmlns:a16="http://schemas.microsoft.com/office/drawing/2014/main" id="{5FA86038-C7D0-4DC4-8C34-A2611D2A08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5589" y="4589363"/>
            <a:ext cx="582039" cy="582039"/>
          </a:xfrm>
          <a:prstGeom prst="rect">
            <a:avLst/>
          </a:prstGeom>
        </p:spPr>
      </p:pic>
      <p:pic>
        <p:nvPicPr>
          <p:cNvPr id="20" name="Graphic 19" descr="Business Growth with solid fill">
            <a:extLst>
              <a:ext uri="{FF2B5EF4-FFF2-40B4-BE49-F238E27FC236}">
                <a16:creationId xmlns:a16="http://schemas.microsoft.com/office/drawing/2014/main" id="{DCDF3CEF-5962-45EC-97F7-0828A6646A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1674" y="5499246"/>
            <a:ext cx="591386" cy="591386"/>
          </a:xfrm>
          <a:prstGeom prst="rect">
            <a:avLst/>
          </a:prstGeom>
        </p:spPr>
      </p:pic>
      <p:pic>
        <p:nvPicPr>
          <p:cNvPr id="21" name="Graphic 20" descr="Stopwatch 66% with solid fill">
            <a:extLst>
              <a:ext uri="{FF2B5EF4-FFF2-40B4-BE49-F238E27FC236}">
                <a16:creationId xmlns:a16="http://schemas.microsoft.com/office/drawing/2014/main" id="{9EF02BEC-A4D3-483C-B80D-80DCB6BFF8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40279" y="5423934"/>
            <a:ext cx="647381" cy="647381"/>
          </a:xfrm>
          <a:prstGeom prst="rect">
            <a:avLst/>
          </a:prstGeom>
        </p:spPr>
      </p:pic>
      <p:pic>
        <p:nvPicPr>
          <p:cNvPr id="23" name="Graphic 22" descr="Boardroom with solid fill">
            <a:extLst>
              <a:ext uri="{FF2B5EF4-FFF2-40B4-BE49-F238E27FC236}">
                <a16:creationId xmlns:a16="http://schemas.microsoft.com/office/drawing/2014/main" id="{6262CABE-E0DC-434E-BD5E-A81D3BE4C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46261" y="3671601"/>
            <a:ext cx="687900" cy="687900"/>
          </a:xfrm>
          <a:prstGeom prst="rect">
            <a:avLst/>
          </a:prstGeom>
        </p:spPr>
      </p:pic>
      <p:pic>
        <p:nvPicPr>
          <p:cNvPr id="25" name="Graphic 24" descr="Flip calendar with solid fill">
            <a:extLst>
              <a:ext uri="{FF2B5EF4-FFF2-40B4-BE49-F238E27FC236}">
                <a16:creationId xmlns:a16="http://schemas.microsoft.com/office/drawing/2014/main" id="{4BC5CA89-C396-4DAE-BD9F-5C8287449C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69549" y="4569268"/>
            <a:ext cx="631090" cy="631090"/>
          </a:xfrm>
          <a:prstGeom prst="rect">
            <a:avLst/>
          </a:prstGeom>
        </p:spPr>
      </p:pic>
      <p:sp>
        <p:nvSpPr>
          <p:cNvPr id="24" name="Slide Number Placeholder 1">
            <a:extLst>
              <a:ext uri="{FF2B5EF4-FFF2-40B4-BE49-F238E27FC236}">
                <a16:creationId xmlns:a16="http://schemas.microsoft.com/office/drawing/2014/main" id="{6471621F-F034-49DA-98CC-3F6A869C961A}"/>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26" name="Straight Connector 25">
            <a:extLst>
              <a:ext uri="{FF2B5EF4-FFF2-40B4-BE49-F238E27FC236}">
                <a16:creationId xmlns:a16="http://schemas.microsoft.com/office/drawing/2014/main" id="{7D258AE6-9BE4-4B50-B58F-A8619B23BBA3}"/>
              </a:ext>
            </a:extLst>
          </p:cNvPr>
          <p:cNvCxnSpPr/>
          <p:nvPr/>
        </p:nvCxnSpPr>
        <p:spPr>
          <a:xfrm>
            <a:off x="457200"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1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Measuring Key Metrics:  Outcomes</a:t>
            </a:r>
          </a:p>
        </p:txBody>
      </p:sp>
      <p:sp>
        <p:nvSpPr>
          <p:cNvPr id="6" name="Text Placeholder 5"/>
          <p:cNvSpPr>
            <a:spLocks noGrp="1"/>
          </p:cNvSpPr>
          <p:nvPr>
            <p:ph type="body" sz="quarter" idx="11"/>
          </p:nvPr>
        </p:nvSpPr>
        <p:spPr>
          <a:xfrm>
            <a:off x="457200" y="1672140"/>
            <a:ext cx="11277600" cy="4114800"/>
          </a:xfrm>
        </p:spPr>
        <p:txBody>
          <a:bodyPr vert="horz" lIns="0" tIns="0" rIns="0" bIns="0" rtlCol="0" anchor="t">
            <a:noAutofit/>
          </a:bodyPr>
          <a:lstStyle/>
          <a:p>
            <a:pPr lvl="1"/>
            <a:r>
              <a:rPr lang="en-US" b="1" dirty="0">
                <a:latin typeface="Calibri" panose="020F0502020204030204" pitchFamily="34" charset="0"/>
                <a:cs typeface="Calibri" panose="020F0502020204030204" pitchFamily="34" charset="0"/>
              </a:rPr>
              <a:t>Participant Outcomes</a:t>
            </a:r>
          </a:p>
          <a:p>
            <a:pPr lvl="1"/>
            <a:r>
              <a:rPr lang="en-US" dirty="0">
                <a:latin typeface="Calibri" panose="020F0502020204030204" pitchFamily="34" charset="0"/>
                <a:cs typeface="Calibri" panose="020F0502020204030204" pitchFamily="34" charset="0"/>
              </a:rPr>
              <a:t>Developing </a:t>
            </a:r>
            <a:r>
              <a:rPr lang="en-US" b="1" dirty="0">
                <a:solidFill>
                  <a:schemeClr val="tx2"/>
                </a:solidFill>
                <a:latin typeface="Calibri" panose="020F0502020204030204" pitchFamily="34" charset="0"/>
                <a:cs typeface="Calibri" panose="020F0502020204030204" pitchFamily="34" charset="0"/>
              </a:rPr>
              <a:t>a strong theory of change </a:t>
            </a:r>
            <a:r>
              <a:rPr lang="en-US" dirty="0">
                <a:latin typeface="Calibri" panose="020F0502020204030204" pitchFamily="34" charset="0"/>
                <a:cs typeface="Calibri" panose="020F0502020204030204" pitchFamily="34" charset="0"/>
              </a:rPr>
              <a:t>will </a:t>
            </a:r>
            <a:r>
              <a:rPr lang="en-US" b="1" dirty="0">
                <a:latin typeface="Calibri" panose="020F0502020204030204" pitchFamily="34" charset="0"/>
                <a:cs typeface="Calibri" panose="020F0502020204030204" pitchFamily="34" charset="0"/>
              </a:rPr>
              <a:t>identify</a:t>
            </a:r>
            <a:r>
              <a:rPr lang="en-US" dirty="0">
                <a:latin typeface="Calibri" panose="020F0502020204030204" pitchFamily="34" charset="0"/>
                <a:cs typeface="Calibri" panose="020F0502020204030204" pitchFamily="34" charset="0"/>
              </a:rPr>
              <a:t> several measurable indicators of </a:t>
            </a:r>
            <a:r>
              <a:rPr lang="en-US" b="1" dirty="0">
                <a:latin typeface="Calibri" panose="020F0502020204030204" pitchFamily="34" charset="0"/>
                <a:cs typeface="Calibri" panose="020F0502020204030204" pitchFamily="34" charset="0"/>
              </a:rPr>
              <a:t>positive outcomes </a:t>
            </a:r>
            <a:r>
              <a:rPr lang="en-US" dirty="0">
                <a:latin typeface="Calibri" panose="020F0502020204030204" pitchFamily="34" charset="0"/>
                <a:cs typeface="Calibri" panose="020F0502020204030204" pitchFamily="34" charset="0"/>
              </a:rPr>
              <a:t>for program participants.  Programs are also encouraged to think about </a:t>
            </a:r>
            <a:r>
              <a:rPr lang="en-US" b="1" dirty="0">
                <a:latin typeface="Calibri" panose="020F0502020204030204" pitchFamily="34" charset="0"/>
                <a:cs typeface="Calibri" panose="020F0502020204030204" pitchFamily="34" charset="0"/>
              </a:rPr>
              <a:t>outcomes for mentors and the community</a:t>
            </a:r>
            <a:r>
              <a:rPr lang="en-US" dirty="0">
                <a:latin typeface="Calibri" panose="020F0502020204030204" pitchFamily="34" charset="0"/>
                <a:cs typeface="Calibri" panose="020F0502020204030204" pitchFamily="34" charset="0"/>
              </a:rPr>
              <a:t> as a whole.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Common Outcomes to consider for NEETs:</a:t>
            </a:r>
          </a:p>
        </p:txBody>
      </p:sp>
      <p:sp>
        <p:nvSpPr>
          <p:cNvPr id="4" name="Rectangle: Rounded Corners 3">
            <a:extLst>
              <a:ext uri="{FF2B5EF4-FFF2-40B4-BE49-F238E27FC236}">
                <a16:creationId xmlns:a16="http://schemas.microsoft.com/office/drawing/2014/main" id="{6B28B21E-D844-45DA-AA33-2814F74687BB}"/>
              </a:ext>
            </a:extLst>
          </p:cNvPr>
          <p:cNvSpPr/>
          <p:nvPr/>
        </p:nvSpPr>
        <p:spPr>
          <a:xfrm>
            <a:off x="480454" y="3729542"/>
            <a:ext cx="2570288" cy="2290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Improvement in social-emotional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(e.g., self-esteem, connection to prosocial peers)</a:t>
            </a:r>
          </a:p>
        </p:txBody>
      </p:sp>
      <p:sp>
        <p:nvSpPr>
          <p:cNvPr id="7" name="Rectangle: Rounded Corners 6">
            <a:extLst>
              <a:ext uri="{FF2B5EF4-FFF2-40B4-BE49-F238E27FC236}">
                <a16:creationId xmlns:a16="http://schemas.microsoft.com/office/drawing/2014/main" id="{01162C70-29DC-4759-B8D4-A5C37F19A4F1}"/>
              </a:ext>
            </a:extLst>
          </p:cNvPr>
          <p:cNvSpPr/>
          <p:nvPr/>
        </p:nvSpPr>
        <p:spPr>
          <a:xfrm>
            <a:off x="3337100" y="3743960"/>
            <a:ext cx="2682991" cy="2290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Improve youth positive adaptation and functioning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(e.g., positive mental and physical health, prosocial behaviors)</a:t>
            </a:r>
          </a:p>
        </p:txBody>
      </p:sp>
      <p:sp>
        <p:nvSpPr>
          <p:cNvPr id="8" name="Rectangle: Rounded Corners 7">
            <a:extLst>
              <a:ext uri="{FF2B5EF4-FFF2-40B4-BE49-F238E27FC236}">
                <a16:creationId xmlns:a16="http://schemas.microsoft.com/office/drawing/2014/main" id="{E48182BA-2501-494C-ACE1-C415086B0F0B}"/>
              </a:ext>
            </a:extLst>
          </p:cNvPr>
          <p:cNvSpPr/>
          <p:nvPr/>
        </p:nvSpPr>
        <p:spPr>
          <a:xfrm>
            <a:off x="6295347" y="3729540"/>
            <a:ext cx="2570288" cy="2290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Reduce internal and external risk factors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(e.g., attitudes predisposing to criminal activities, financial stress)</a:t>
            </a:r>
          </a:p>
        </p:txBody>
      </p:sp>
      <p:sp>
        <p:nvSpPr>
          <p:cNvPr id="9" name="Rectangle: Rounded Corners 8">
            <a:extLst>
              <a:ext uri="{FF2B5EF4-FFF2-40B4-BE49-F238E27FC236}">
                <a16:creationId xmlns:a16="http://schemas.microsoft.com/office/drawing/2014/main" id="{972EEBBB-E139-4F41-803E-4FF7BDB4B802}"/>
              </a:ext>
            </a:extLst>
          </p:cNvPr>
          <p:cNvSpPr/>
          <p:nvPr/>
        </p:nvSpPr>
        <p:spPr>
          <a:xfrm>
            <a:off x="9162153" y="3749861"/>
            <a:ext cx="2509217" cy="22901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Work placement &amp; employment leading to long-term financial independence </a:t>
            </a:r>
          </a:p>
        </p:txBody>
      </p:sp>
      <p:sp>
        <p:nvSpPr>
          <p:cNvPr id="10" name="Slide Number Placeholder 1">
            <a:extLst>
              <a:ext uri="{FF2B5EF4-FFF2-40B4-BE49-F238E27FC236}">
                <a16:creationId xmlns:a16="http://schemas.microsoft.com/office/drawing/2014/main" id="{62DF9254-D458-4F21-89D8-59B198513724}"/>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11" name="Straight Connector 10">
            <a:extLst>
              <a:ext uri="{FF2B5EF4-FFF2-40B4-BE49-F238E27FC236}">
                <a16:creationId xmlns:a16="http://schemas.microsoft.com/office/drawing/2014/main" id="{D4790039-69A7-40E2-A5E9-B6D3548A0CEC}"/>
              </a:ext>
            </a:extLst>
          </p:cNvPr>
          <p:cNvCxnSpPr/>
          <p:nvPr/>
        </p:nvCxnSpPr>
        <p:spPr>
          <a:xfrm>
            <a:off x="457200"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65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572" y="571500"/>
            <a:ext cx="10739120" cy="689190"/>
          </a:xfrm>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ANCHOR INSTITUTION SPOTLIGHT:  YOUTH SUPPORT &amp; MENTORING </a:t>
            </a:r>
            <a:br>
              <a:rPr lang="en-US" sz="2800" dirty="0">
                <a:solidFill>
                  <a:schemeClr val="accent6"/>
                </a:solidFill>
                <a:latin typeface="Source Sans Pro"/>
                <a:ea typeface="+mn-ea"/>
                <a:cs typeface="+mn-cs"/>
              </a:rPr>
            </a:br>
            <a:r>
              <a:rPr lang="en-US" sz="4400" dirty="0">
                <a:solidFill>
                  <a:schemeClr val="accent6"/>
                </a:solidFill>
                <a:ea typeface="+mn-ea"/>
                <a:cs typeface="+mn-cs"/>
              </a:rPr>
              <a:t>Transport for London (</a:t>
            </a:r>
            <a:r>
              <a:rPr lang="en-US" sz="4400" dirty="0" err="1">
                <a:solidFill>
                  <a:schemeClr val="accent6"/>
                </a:solidFill>
                <a:ea typeface="+mn-ea"/>
                <a:cs typeface="+mn-cs"/>
              </a:rPr>
              <a:t>TfL</a:t>
            </a:r>
            <a:r>
              <a:rPr lang="en-US" sz="4400" dirty="0">
                <a:solidFill>
                  <a:schemeClr val="accent6"/>
                </a:solidFill>
                <a:ea typeface="+mn-ea"/>
                <a:cs typeface="+mn-cs"/>
              </a:rPr>
              <a:t>)</a:t>
            </a:r>
            <a:endParaRPr lang="en-US" sz="3600" dirty="0">
              <a:solidFill>
                <a:schemeClr val="accent6"/>
              </a:solidFill>
            </a:endParaRPr>
          </a:p>
        </p:txBody>
      </p:sp>
      <p:sp>
        <p:nvSpPr>
          <p:cNvPr id="13" name="Content Placeholder 12"/>
          <p:cNvSpPr>
            <a:spLocks noGrp="1"/>
          </p:cNvSpPr>
          <p:nvPr>
            <p:ph sz="half" idx="1"/>
          </p:nvPr>
        </p:nvSpPr>
        <p:spPr>
          <a:xfrm>
            <a:off x="457200" y="2742517"/>
            <a:ext cx="6992695" cy="2642260"/>
          </a:xfrm>
        </p:spPr>
        <p:txBody>
          <a:bodyPr vert="horz" lIns="0" tIns="0" rIns="0" bIns="0" rtlCol="0" anchor="t">
            <a:noAutofit/>
          </a:bodyPr>
          <a:lstStyle/>
          <a:p>
            <a:r>
              <a:rPr lang="en-US" dirty="0">
                <a:latin typeface="Calibri" panose="020F0502020204030204" pitchFamily="34" charset="0"/>
                <a:cs typeface="Calibri" panose="020F0502020204030204" pitchFamily="34" charset="0"/>
              </a:rPr>
              <a:t>Key Highlights</a:t>
            </a:r>
          </a:p>
          <a:p>
            <a:pPr lvl="2"/>
            <a:r>
              <a:rPr lang="en-US" dirty="0">
                <a:latin typeface="Calibri" panose="020F0502020204030204" pitchFamily="34" charset="0"/>
                <a:cs typeface="Calibri" panose="020F0502020204030204" pitchFamily="34" charset="0"/>
              </a:rPr>
              <a:t>The </a:t>
            </a:r>
            <a:r>
              <a:rPr lang="en-US" b="1" dirty="0">
                <a:solidFill>
                  <a:schemeClr val="tx2"/>
                </a:solidFill>
                <a:latin typeface="Calibri" panose="020F0502020204030204" pitchFamily="34" charset="0"/>
                <a:cs typeface="Calibri" panose="020F0502020204030204" pitchFamily="34" charset="0"/>
              </a:rPr>
              <a:t>Employability and Young People Outreach Programme </a:t>
            </a:r>
            <a:r>
              <a:rPr lang="en-US" dirty="0">
                <a:latin typeface="Calibri" panose="020F0502020204030204" pitchFamily="34" charset="0"/>
                <a:cs typeface="Calibri" panose="020F0502020204030204" pitchFamily="34" charset="0"/>
              </a:rPr>
              <a:t>aims to diversify staff and improve quality of life in London by focusing on skills training for younger people and people with barriers to work.</a:t>
            </a:r>
          </a:p>
          <a:p>
            <a:pPr lvl="2"/>
            <a:r>
              <a:rPr lang="en-US" b="1" dirty="0">
                <a:solidFill>
                  <a:schemeClr val="tx2"/>
                </a:solidFill>
                <a:latin typeface="Calibri" panose="020F0502020204030204" pitchFamily="34" charset="0"/>
                <a:cs typeface="Calibri" panose="020F0502020204030204" pitchFamily="34" charset="0"/>
              </a:rPr>
              <a:t>Volunteer Mentoring </a:t>
            </a:r>
            <a:r>
              <a:rPr lang="en-US" b="1" dirty="0" err="1">
                <a:solidFill>
                  <a:schemeClr val="tx2"/>
                </a:solidFill>
                <a:latin typeface="Calibri" panose="020F0502020204030204" pitchFamily="34" charset="0"/>
                <a:cs typeface="Calibri" panose="020F0502020204030204" pitchFamily="34" charset="0"/>
              </a:rPr>
              <a:t>Programmes</a:t>
            </a:r>
            <a:r>
              <a:rPr lang="en-US" b="1" dirty="0">
                <a:solidFill>
                  <a:schemeClr val="tx2"/>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include STEM Ambassadors where employees aim to encourage students in school to pursue a STEM Career </a:t>
            </a:r>
          </a:p>
          <a:p>
            <a:pPr marL="226695" lvl="2" indent="-226695"/>
            <a:r>
              <a:rPr lang="en-US" dirty="0">
                <a:latin typeface="Calibri" panose="020F0502020204030204" pitchFamily="34" charset="0"/>
                <a:cs typeface="Calibri" panose="020F0502020204030204" pitchFamily="34" charset="0"/>
              </a:rPr>
              <a:t>The </a:t>
            </a:r>
            <a:r>
              <a:rPr lang="en-US" b="1" dirty="0">
                <a:solidFill>
                  <a:schemeClr val="tx2"/>
                </a:solidFill>
                <a:latin typeface="Calibri" panose="020F0502020204030204" pitchFamily="34" charset="0"/>
                <a:cs typeface="Calibri" panose="020F0502020204030204" pitchFamily="34" charset="0"/>
              </a:rPr>
              <a:t>Innovate Schools Challenge </a:t>
            </a:r>
            <a:r>
              <a:rPr lang="en-US" dirty="0">
                <a:latin typeface="Calibri" panose="020F0502020204030204" pitchFamily="34" charset="0"/>
                <a:cs typeface="Calibri" panose="020F0502020204030204" pitchFamily="34" charset="0"/>
              </a:rPr>
              <a:t>is a team competition and school project for 16-19 year-olds linked to work experience opportunities.</a:t>
            </a:r>
            <a:endParaRPr lang="en-US" dirty="0">
              <a:latin typeface="Calibri" panose="020F0502020204030204" pitchFamily="34" charset="0"/>
              <a:ea typeface="Source Sans Pro"/>
              <a:cs typeface="Calibri" panose="020F050202020403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7200" y="1865569"/>
            <a:ext cx="11277600" cy="805330"/>
          </a:xfrm>
        </p:spPr>
        <p:txBody>
          <a:bodyPr/>
          <a:lstStyle/>
          <a:p>
            <a:pPr lvl="0"/>
            <a:r>
              <a:rPr lang="en-US" sz="2000" b="1" dirty="0" err="1">
                <a:solidFill>
                  <a:srgbClr val="808080"/>
                </a:solidFill>
                <a:latin typeface="Calibri" panose="020F0502020204030204" pitchFamily="34" charset="0"/>
                <a:cs typeface="Calibri" panose="020F0502020204030204" pitchFamily="34" charset="0"/>
              </a:rPr>
              <a:t>TfL</a:t>
            </a:r>
            <a:r>
              <a:rPr lang="en-US" sz="2000" b="1" dirty="0">
                <a:solidFill>
                  <a:srgbClr val="808080"/>
                </a:solidFill>
                <a:latin typeface="Calibri" panose="020F0502020204030204" pitchFamily="34" charset="0"/>
                <a:cs typeface="Calibri" panose="020F0502020204030204" pitchFamily="34" charset="0"/>
              </a:rPr>
              <a:t> engages in a multitude of youth outreach and mentoring programs in partnership with the university system.  Their commitment to young Londoners can serve as an exemplary model to its fellow Anchors across the city.</a:t>
            </a:r>
          </a:p>
        </p:txBody>
      </p:sp>
      <p:pic>
        <p:nvPicPr>
          <p:cNvPr id="8" name="Picture 7" descr="Text&#10;&#10;Description automatically generated">
            <a:extLst>
              <a:ext uri="{FF2B5EF4-FFF2-40B4-BE49-F238E27FC236}">
                <a16:creationId xmlns:a16="http://schemas.microsoft.com/office/drawing/2014/main" id="{C7B989B4-B03E-470D-9BDA-CF2075C1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176" y="912381"/>
            <a:ext cx="1905321" cy="689190"/>
          </a:xfrm>
          <a:prstGeom prst="rect">
            <a:avLst/>
          </a:prstGeom>
        </p:spPr>
      </p:pic>
      <p:pic>
        <p:nvPicPr>
          <p:cNvPr id="5" name="Picture 4">
            <a:extLst>
              <a:ext uri="{FF2B5EF4-FFF2-40B4-BE49-F238E27FC236}">
                <a16:creationId xmlns:a16="http://schemas.microsoft.com/office/drawing/2014/main" id="{05CF4ED5-EC2F-4495-84D4-F11A9D284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158" y="3061271"/>
            <a:ext cx="4024556" cy="2683037"/>
          </a:xfrm>
          <a:prstGeom prst="rect">
            <a:avLst/>
          </a:prstGeom>
        </p:spPr>
      </p:pic>
      <p:cxnSp>
        <p:nvCxnSpPr>
          <p:cNvPr id="9" name="Straight Connector 8">
            <a:extLst>
              <a:ext uri="{FF2B5EF4-FFF2-40B4-BE49-F238E27FC236}">
                <a16:creationId xmlns:a16="http://schemas.microsoft.com/office/drawing/2014/main" id="{26490F7B-C9C0-49E0-8938-A86E24FC59B7}"/>
              </a:ext>
            </a:extLst>
          </p:cNvPr>
          <p:cNvCxnSpPr>
            <a:cxnSpLocks/>
          </p:cNvCxnSpPr>
          <p:nvPr/>
        </p:nvCxnSpPr>
        <p:spPr>
          <a:xfrm>
            <a:off x="458386" y="1651062"/>
            <a:ext cx="110883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318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38AA0B-A79E-417A-9EAB-73402BBD3A2D}"/>
              </a:ext>
            </a:extLst>
          </p:cNvPr>
          <p:cNvSpPr/>
          <p:nvPr/>
        </p:nvSpPr>
        <p:spPr>
          <a:xfrm>
            <a:off x="1555916" y="344003"/>
            <a:ext cx="9691649" cy="4676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New Deal for Young People – Draft Mentoring Quality Statement </a:t>
            </a: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934088-5809-4B7A-993A-AAB68E1C9BB9}"/>
              </a:ext>
            </a:extLst>
          </p:cNvPr>
          <p:cNvSpPr txBox="1"/>
          <p:nvPr/>
        </p:nvSpPr>
        <p:spPr>
          <a:xfrm>
            <a:off x="2429954" y="975241"/>
            <a:ext cx="8862816"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Setting expectations and evidencing impact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Mentors should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jointly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set expectations with the young person and organisations should be able to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systematically demonstrate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impact of their mentoring.</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2DCB17-E7A3-4717-9AFF-4551B06F41D7}"/>
              </a:ext>
            </a:extLst>
          </p:cNvPr>
          <p:cNvSpPr/>
          <p:nvPr/>
        </p:nvSpPr>
        <p:spPr>
          <a:xfrm>
            <a:off x="2479152" y="2093441"/>
            <a:ext cx="88628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Type of activities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Youth mentoring programmes are particularly effective when mentors employ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targeted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approaches matched to the needs of their mentees rather than a one-size-fits all approach. It is important that the mentor listens and responds to the needs of the mentee. </a:t>
            </a:r>
          </a:p>
        </p:txBody>
      </p:sp>
      <p:sp>
        <p:nvSpPr>
          <p:cNvPr id="13" name="Rectangle 12">
            <a:extLst>
              <a:ext uri="{FF2B5EF4-FFF2-40B4-BE49-F238E27FC236}">
                <a16:creationId xmlns:a16="http://schemas.microsoft.com/office/drawing/2014/main" id="{A1E226D7-921A-4039-9BCB-6B7328DE80F6}"/>
              </a:ext>
            </a:extLst>
          </p:cNvPr>
          <p:cNvSpPr/>
          <p:nvPr/>
        </p:nvSpPr>
        <p:spPr>
          <a:xfrm>
            <a:off x="2429954" y="3542313"/>
            <a:ext cx="914302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Duration and frequency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Studies show that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longer relationships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between mentees and mentors are associated with better outcomes. High levels of commitment and communication from mentors is important when building the relationship, and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regular contact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has been shown to be key to the success of mentoring relationships.</a:t>
            </a:r>
          </a:p>
        </p:txBody>
      </p:sp>
      <p:sp>
        <p:nvSpPr>
          <p:cNvPr id="14" name="Rectangle 13">
            <a:extLst>
              <a:ext uri="{FF2B5EF4-FFF2-40B4-BE49-F238E27FC236}">
                <a16:creationId xmlns:a16="http://schemas.microsoft.com/office/drawing/2014/main" id="{02805AD0-F7EC-41CC-B38E-806EF011DD7B}"/>
              </a:ext>
            </a:extLst>
          </p:cNvPr>
          <p:cNvSpPr/>
          <p:nvPr/>
        </p:nvSpPr>
        <p:spPr>
          <a:xfrm>
            <a:off x="2429954" y="5226224"/>
            <a:ext cx="865267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Youth voice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Young people should be given opportunity to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shape and direct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mentoring. This could include the design and evaluation of the programme as well as directly being able to communicate what support they need. </a:t>
            </a:r>
          </a:p>
        </p:txBody>
      </p:sp>
      <p:pic>
        <p:nvPicPr>
          <p:cNvPr id="15" name="Picture 14">
            <a:extLst>
              <a:ext uri="{FF2B5EF4-FFF2-40B4-BE49-F238E27FC236}">
                <a16:creationId xmlns:a16="http://schemas.microsoft.com/office/drawing/2014/main" id="{CFC7BAEF-5372-4A91-A87A-560E38326592}"/>
              </a:ext>
            </a:extLst>
          </p:cNvPr>
          <p:cNvPicPr>
            <a:picLocks noChangeAspect="1"/>
          </p:cNvPicPr>
          <p:nvPr/>
        </p:nvPicPr>
        <p:blipFill>
          <a:blip r:embed="rId3"/>
          <a:stretch>
            <a:fillRect/>
          </a:stretch>
        </p:blipFill>
        <p:spPr>
          <a:xfrm>
            <a:off x="265305" y="2374673"/>
            <a:ext cx="1879335" cy="1882680"/>
          </a:xfrm>
          <a:prstGeom prst="rect">
            <a:avLst/>
          </a:prstGeom>
        </p:spPr>
      </p:pic>
      <p:pic>
        <p:nvPicPr>
          <p:cNvPr id="16" name="Picture 15">
            <a:extLst>
              <a:ext uri="{FF2B5EF4-FFF2-40B4-BE49-F238E27FC236}">
                <a16:creationId xmlns:a16="http://schemas.microsoft.com/office/drawing/2014/main" id="{C753CCD0-9E1A-4FFE-AE72-B259F388C2AF}"/>
              </a:ext>
            </a:extLst>
          </p:cNvPr>
          <p:cNvPicPr>
            <a:picLocks noChangeAspect="1"/>
          </p:cNvPicPr>
          <p:nvPr/>
        </p:nvPicPr>
        <p:blipFill>
          <a:blip r:embed="rId4"/>
          <a:stretch>
            <a:fillRect/>
          </a:stretch>
        </p:blipFill>
        <p:spPr>
          <a:xfrm>
            <a:off x="284031" y="4438301"/>
            <a:ext cx="1841881" cy="1841881"/>
          </a:xfrm>
          <a:prstGeom prst="rect">
            <a:avLst/>
          </a:prstGeom>
        </p:spPr>
      </p:pic>
      <p:pic>
        <p:nvPicPr>
          <p:cNvPr id="17" name="Picture 16">
            <a:extLst>
              <a:ext uri="{FF2B5EF4-FFF2-40B4-BE49-F238E27FC236}">
                <a16:creationId xmlns:a16="http://schemas.microsoft.com/office/drawing/2014/main" id="{DB41F33B-A03D-4BFC-BF3C-A3E70549B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59" y="770989"/>
            <a:ext cx="1841881" cy="1841881"/>
          </a:xfrm>
          <a:prstGeom prst="rect">
            <a:avLst/>
          </a:prstGeom>
        </p:spPr>
      </p:pic>
    </p:spTree>
    <p:extLst>
      <p:ext uri="{BB962C8B-B14F-4D97-AF65-F5344CB8AC3E}">
        <p14:creationId xmlns:p14="http://schemas.microsoft.com/office/powerpoint/2010/main" val="195944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BDDF71-BEEC-4CEC-B048-4A35B6FFC190}"/>
              </a:ext>
            </a:extLst>
          </p:cNvPr>
          <p:cNvSpPr/>
          <p:nvPr/>
        </p:nvSpPr>
        <p:spPr>
          <a:xfrm>
            <a:off x="2518073" y="1349930"/>
            <a:ext cx="8884636" cy="9233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Characteristics of a mentor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Positive outcomes ultimately rely on the formation of a positive connection between mentor and mentee. Factors such as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trust, empathy, authenticity, and mutual respect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are considered critical to a quality mentor relationship. </a:t>
            </a:r>
          </a:p>
        </p:txBody>
      </p:sp>
      <p:sp>
        <p:nvSpPr>
          <p:cNvPr id="5" name="Rectangle 4">
            <a:extLst>
              <a:ext uri="{FF2B5EF4-FFF2-40B4-BE49-F238E27FC236}">
                <a16:creationId xmlns:a16="http://schemas.microsoft.com/office/drawing/2014/main" id="{11CF5609-87E2-48BB-BD3D-FF365D6FCF25}"/>
              </a:ext>
            </a:extLst>
          </p:cNvPr>
          <p:cNvSpPr/>
          <p:nvPr/>
        </p:nvSpPr>
        <p:spPr>
          <a:xfrm>
            <a:off x="2517491" y="2940960"/>
            <a:ext cx="8661242" cy="120032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Creating Matches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Matching mentees and mentors with shared backgrounds and matching in a culturally sensitive way are important for effective mentoring programmes. Shared backgrounds include values, beliefs and interests. Matching processes that give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choice and agency to mentees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are seen to be effective. </a:t>
            </a:r>
          </a:p>
        </p:txBody>
      </p:sp>
      <p:sp>
        <p:nvSpPr>
          <p:cNvPr id="6" name="Rectangle 5">
            <a:extLst>
              <a:ext uri="{FF2B5EF4-FFF2-40B4-BE49-F238E27FC236}">
                <a16:creationId xmlns:a16="http://schemas.microsoft.com/office/drawing/2014/main" id="{025735AF-2B84-4A21-8E3A-E0C518599429}"/>
              </a:ext>
            </a:extLst>
          </p:cNvPr>
          <p:cNvSpPr/>
          <p:nvPr/>
        </p:nvSpPr>
        <p:spPr>
          <a:xfrm>
            <a:off x="2518073" y="5066157"/>
            <a:ext cx="8884636"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Training of Mentors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Mentors need to be equipped with the skills to support young people. Upfront as well as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ongoing support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training and supervision for mentors is key. </a:t>
            </a:r>
          </a:p>
        </p:txBody>
      </p:sp>
      <p:sp>
        <p:nvSpPr>
          <p:cNvPr id="12" name="Rectangle 11">
            <a:extLst>
              <a:ext uri="{FF2B5EF4-FFF2-40B4-BE49-F238E27FC236}">
                <a16:creationId xmlns:a16="http://schemas.microsoft.com/office/drawing/2014/main" id="{F9EA9FE8-F544-4F12-8CB6-0CF410E6B307}"/>
              </a:ext>
            </a:extLst>
          </p:cNvPr>
          <p:cNvSpPr/>
          <p:nvPr/>
        </p:nvSpPr>
        <p:spPr>
          <a:xfrm>
            <a:off x="1398092" y="385397"/>
            <a:ext cx="9691649" cy="4676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New Deal for Young People – Draft Mentoring Quality Statement </a:t>
            </a:r>
            <a:endParaRPr kumimoji="0" lang="en-GB"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397F570-5725-4116-AB02-0210FEE83397}"/>
              </a:ext>
            </a:extLst>
          </p:cNvPr>
          <p:cNvPicPr>
            <a:picLocks noChangeAspect="1"/>
          </p:cNvPicPr>
          <p:nvPr/>
        </p:nvPicPr>
        <p:blipFill>
          <a:blip r:embed="rId2"/>
          <a:stretch>
            <a:fillRect/>
          </a:stretch>
        </p:blipFill>
        <p:spPr>
          <a:xfrm>
            <a:off x="346871" y="2865308"/>
            <a:ext cx="1910629" cy="1452898"/>
          </a:xfrm>
          <a:prstGeom prst="rect">
            <a:avLst/>
          </a:prstGeom>
        </p:spPr>
      </p:pic>
      <p:pic>
        <p:nvPicPr>
          <p:cNvPr id="18" name="Picture 17">
            <a:extLst>
              <a:ext uri="{FF2B5EF4-FFF2-40B4-BE49-F238E27FC236}">
                <a16:creationId xmlns:a16="http://schemas.microsoft.com/office/drawing/2014/main" id="{7F2FF583-9E6C-4EC6-A065-B5D4D634D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71" y="4385730"/>
            <a:ext cx="2215006" cy="2215006"/>
          </a:xfrm>
          <a:prstGeom prst="rect">
            <a:avLst/>
          </a:prstGeom>
        </p:spPr>
      </p:pic>
      <p:pic>
        <p:nvPicPr>
          <p:cNvPr id="22" name="Picture 21">
            <a:extLst>
              <a:ext uri="{FF2B5EF4-FFF2-40B4-BE49-F238E27FC236}">
                <a16:creationId xmlns:a16="http://schemas.microsoft.com/office/drawing/2014/main" id="{34357F59-A6B5-4DD0-93CF-3E0E8CD59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59" y="959425"/>
            <a:ext cx="1836651" cy="1836651"/>
          </a:xfrm>
          <a:prstGeom prst="rect">
            <a:avLst/>
          </a:prstGeom>
        </p:spPr>
      </p:pic>
    </p:spTree>
    <p:extLst>
      <p:ext uri="{BB962C8B-B14F-4D97-AF65-F5344CB8AC3E}">
        <p14:creationId xmlns:p14="http://schemas.microsoft.com/office/powerpoint/2010/main" val="2853065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graphicFrame>
        <p:nvGraphicFramePr>
          <p:cNvPr id="12" name="Content Placeholder 8">
            <a:extLst>
              <a:ext uri="{FF2B5EF4-FFF2-40B4-BE49-F238E27FC236}">
                <a16:creationId xmlns:a16="http://schemas.microsoft.com/office/drawing/2014/main" id="{16B47C66-2E59-47A2-858A-B6280B5840AB}"/>
              </a:ext>
            </a:extLst>
          </p:cNvPr>
          <p:cNvGraphicFramePr/>
          <p:nvPr>
            <p:extLst>
              <p:ext uri="{D42A27DB-BD31-4B8C-83A1-F6EECF244321}">
                <p14:modId xmlns:p14="http://schemas.microsoft.com/office/powerpoint/2010/main" val="1002961423"/>
              </p:ext>
            </p:extLst>
          </p:nvPr>
        </p:nvGraphicFramePr>
        <p:xfrm>
          <a:off x="459572" y="1828800"/>
          <a:ext cx="7235638"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7">
            <a:extLst>
              <a:ext uri="{FF2B5EF4-FFF2-40B4-BE49-F238E27FC236}">
                <a16:creationId xmlns:a16="http://schemas.microsoft.com/office/drawing/2014/main" id="{7EADA84B-F26F-49D7-ACA6-994E6AE4A24D}"/>
              </a:ext>
            </a:extLst>
          </p:cNvPr>
          <p:cNvSpPr>
            <a:spLocks noGrp="1"/>
          </p:cNvSpPr>
          <p:nvPr>
            <p:ph type="title"/>
          </p:nvPr>
        </p:nvSpPr>
        <p:spPr>
          <a:xfrm>
            <a:off x="459572" y="571499"/>
            <a:ext cx="11277600" cy="689191"/>
          </a:xfrm>
        </p:spPr>
        <p:txBody>
          <a:bodyPr/>
          <a:lstStyle/>
          <a:p>
            <a:r>
              <a:rPr lang="en-US" dirty="0">
                <a:solidFill>
                  <a:schemeClr val="tx2"/>
                </a:solidFill>
              </a:rPr>
              <a:t>What Makes a Good Mentoring Program</a:t>
            </a:r>
          </a:p>
        </p:txBody>
      </p:sp>
      <p:pic>
        <p:nvPicPr>
          <p:cNvPr id="1032" name="Picture 8" descr="Elements of Effective Practice for Mentoring MENTOR - induced.info">
            <a:extLst>
              <a:ext uri="{FF2B5EF4-FFF2-40B4-BE49-F238E27FC236}">
                <a16:creationId xmlns:a16="http://schemas.microsoft.com/office/drawing/2014/main" id="{9B852C3D-B8B5-4A56-8A35-ECD6D8E68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5210" y="1482725"/>
            <a:ext cx="4260850" cy="498919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E7CFE7F-2FC0-4C4E-AE0A-7D0D3F40C8B5}"/>
              </a:ext>
            </a:extLst>
          </p:cNvPr>
          <p:cNvCxnSpPr/>
          <p:nvPr/>
        </p:nvCxnSpPr>
        <p:spPr>
          <a:xfrm>
            <a:off x="433103"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49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CCBE-F7FC-4BBE-B04E-ADE67C63BB2B}"/>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9AE2939E-3724-4069-A134-635CB13ADA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2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Starts With a Theory of Change</a:t>
            </a:r>
          </a:p>
        </p:txBody>
      </p:sp>
      <p:sp>
        <p:nvSpPr>
          <p:cNvPr id="6" name="Text Placeholder 5"/>
          <p:cNvSpPr>
            <a:spLocks noGrp="1"/>
          </p:cNvSpPr>
          <p:nvPr>
            <p:ph type="body" sz="quarter" idx="11"/>
          </p:nvPr>
        </p:nvSpPr>
        <p:spPr>
          <a:xfrm>
            <a:off x="457199" y="1754683"/>
            <a:ext cx="11277600" cy="4114800"/>
          </a:xfrm>
        </p:spPr>
        <p:txBody>
          <a:bodyPr/>
          <a:lstStyle/>
          <a:p>
            <a:pPr lvl="1"/>
            <a:r>
              <a:rPr lang="en-US" dirty="0">
                <a:latin typeface="Calibri" panose="020F0502020204030204" pitchFamily="34" charset="0"/>
                <a:cs typeface="Calibri" panose="020F0502020204030204" pitchFamily="34" charset="0"/>
              </a:rPr>
              <a:t>Every mentoring program must have a </a:t>
            </a:r>
            <a:r>
              <a:rPr lang="en-US" b="1" dirty="0">
                <a:solidFill>
                  <a:schemeClr val="tx2"/>
                </a:solidFill>
                <a:latin typeface="Calibri" panose="020F0502020204030204" pitchFamily="34" charset="0"/>
                <a:cs typeface="Calibri" panose="020F0502020204030204" pitchFamily="34" charset="0"/>
              </a:rPr>
              <a:t>theory of change</a:t>
            </a:r>
            <a:r>
              <a:rPr lang="en-US" dirty="0">
                <a:solidFill>
                  <a:schemeClr val="tx2"/>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that </a:t>
            </a:r>
            <a:r>
              <a:rPr lang="en-US" b="1" dirty="0">
                <a:solidFill>
                  <a:schemeClr val="tx2"/>
                </a:solidFill>
                <a:latin typeface="Calibri" panose="020F0502020204030204" pitchFamily="34" charset="0"/>
                <a:cs typeface="Calibri" panose="020F0502020204030204" pitchFamily="34" charset="0"/>
              </a:rPr>
              <a:t>explains how the mentoring services</a:t>
            </a:r>
            <a:r>
              <a:rPr lang="en-US" dirty="0">
                <a:latin typeface="Calibri" panose="020F0502020204030204" pitchFamily="34" charset="0"/>
                <a:cs typeface="Calibri" panose="020F0502020204030204" pitchFamily="34" charset="0"/>
              </a:rPr>
              <a:t>, and </a:t>
            </a:r>
            <a:r>
              <a:rPr lang="en-US" b="1" dirty="0">
                <a:solidFill>
                  <a:schemeClr val="tx2"/>
                </a:solidFill>
                <a:latin typeface="Calibri" panose="020F0502020204030204" pitchFamily="34" charset="0"/>
                <a:cs typeface="Calibri" panose="020F0502020204030204" pitchFamily="34" charset="0"/>
              </a:rPr>
              <a:t>corresponding activities</a:t>
            </a:r>
            <a:r>
              <a:rPr lang="en-US" dirty="0">
                <a:latin typeface="Calibri" panose="020F0502020204030204" pitchFamily="34" charset="0"/>
                <a:cs typeface="Calibri" panose="020F0502020204030204" pitchFamily="34" charset="0"/>
              </a:rPr>
              <a:t>, will result in the </a:t>
            </a:r>
            <a:r>
              <a:rPr lang="en-US" b="1" dirty="0">
                <a:solidFill>
                  <a:schemeClr val="tx2"/>
                </a:solidFill>
                <a:latin typeface="Calibri" panose="020F0502020204030204" pitchFamily="34" charset="0"/>
                <a:cs typeface="Calibri" panose="020F0502020204030204" pitchFamily="34" charset="0"/>
              </a:rPr>
              <a:t>desired outcomes </a:t>
            </a:r>
            <a:r>
              <a:rPr lang="en-US" dirty="0">
                <a:latin typeface="Calibri" panose="020F0502020204030204" pitchFamily="34" charset="0"/>
                <a:cs typeface="Calibri" panose="020F0502020204030204" pitchFamily="34" charset="0"/>
              </a:rPr>
              <a:t>at the participant and community/institution level. </a:t>
            </a:r>
          </a:p>
          <a:p>
            <a:pPr lvl="1"/>
            <a:r>
              <a:rPr lang="en-US" dirty="0">
                <a:latin typeface="Calibri" panose="020F0502020204030204" pitchFamily="34" charset="0"/>
                <a:cs typeface="Calibri" panose="020F0502020204030204" pitchFamily="34" charset="0"/>
              </a:rPr>
              <a:t>A good theory of change should:</a:t>
            </a:r>
          </a:p>
        </p:txBody>
      </p:sp>
      <p:sp>
        <p:nvSpPr>
          <p:cNvPr id="2" name="Rectangle: Rounded Corners 1">
            <a:extLst>
              <a:ext uri="{FF2B5EF4-FFF2-40B4-BE49-F238E27FC236}">
                <a16:creationId xmlns:a16="http://schemas.microsoft.com/office/drawing/2014/main" id="{9B07F6B3-2D82-48F4-9A15-1118C2948606}"/>
              </a:ext>
            </a:extLst>
          </p:cNvPr>
          <p:cNvSpPr/>
          <p:nvPr/>
        </p:nvSpPr>
        <p:spPr>
          <a:xfrm>
            <a:off x="824408" y="3429001"/>
            <a:ext cx="3166747" cy="247536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Illustrate how the program design and other external factors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bring about change, and influence effectiveness.</a:t>
            </a:r>
          </a:p>
        </p:txBody>
      </p:sp>
      <p:sp>
        <p:nvSpPr>
          <p:cNvPr id="7" name="Rectangle: Rounded Corners 6">
            <a:extLst>
              <a:ext uri="{FF2B5EF4-FFF2-40B4-BE49-F238E27FC236}">
                <a16:creationId xmlns:a16="http://schemas.microsoft.com/office/drawing/2014/main" id="{FB5EDE7E-9E91-4BE3-A1D0-A03A319D6CDF}"/>
              </a:ext>
            </a:extLst>
          </p:cNvPr>
          <p:cNvSpPr/>
          <p:nvPr/>
        </p:nvSpPr>
        <p:spPr>
          <a:xfrm>
            <a:off x="4512626" y="3429000"/>
            <a:ext cx="3166747" cy="247536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Explicitly show how a program, through the work of a mentor, </a:t>
            </a:r>
            <a:r>
              <a:rPr kumimoji="0" lang="en-US" sz="2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achieves meaningful and measurable results.</a:t>
            </a:r>
          </a:p>
        </p:txBody>
      </p:sp>
      <p:sp>
        <p:nvSpPr>
          <p:cNvPr id="8" name="Rectangle: Rounded Corners 7">
            <a:extLst>
              <a:ext uri="{FF2B5EF4-FFF2-40B4-BE49-F238E27FC236}">
                <a16:creationId xmlns:a16="http://schemas.microsoft.com/office/drawing/2014/main" id="{72568634-BE40-4362-B64D-07874FB34E4C}"/>
              </a:ext>
            </a:extLst>
          </p:cNvPr>
          <p:cNvSpPr/>
          <p:nvPr/>
        </p:nvSpPr>
        <p:spPr>
          <a:xfrm>
            <a:off x="8200844" y="3431424"/>
            <a:ext cx="3166746" cy="247293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Draw on relevant research </a:t>
            </a: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to support program design and </a:t>
            </a:r>
            <a:r>
              <a:rPr kumimoji="0" lang="en-US" sz="2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show alignment</a:t>
            </a: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 with local needs and contexts. </a:t>
            </a:r>
          </a:p>
        </p:txBody>
      </p:sp>
      <p:sp>
        <p:nvSpPr>
          <p:cNvPr id="9" name="Slide Number Placeholder 1">
            <a:extLst>
              <a:ext uri="{FF2B5EF4-FFF2-40B4-BE49-F238E27FC236}">
                <a16:creationId xmlns:a16="http://schemas.microsoft.com/office/drawing/2014/main" id="{7B1BCAFC-6DE4-46B3-9A0B-1640017D1CAE}"/>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10" name="Straight Connector 9">
            <a:extLst>
              <a:ext uri="{FF2B5EF4-FFF2-40B4-BE49-F238E27FC236}">
                <a16:creationId xmlns:a16="http://schemas.microsoft.com/office/drawing/2014/main" id="{19D2AC78-7E7D-434B-85E5-D96089A5DC95}"/>
              </a:ext>
            </a:extLst>
          </p:cNvPr>
          <p:cNvCxnSpPr/>
          <p:nvPr/>
        </p:nvCxnSpPr>
        <p:spPr>
          <a:xfrm>
            <a:off x="433103" y="1369708"/>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82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572" y="571500"/>
            <a:ext cx="11277600" cy="1115254"/>
          </a:xfrm>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EXAMPLE MODEL:  THEORY OF CHANGE</a:t>
            </a:r>
            <a:r>
              <a:rPr lang="en-US" sz="2400" dirty="0">
                <a:solidFill>
                  <a:schemeClr val="accent6"/>
                </a:solidFill>
                <a:latin typeface="Source Sans Pro"/>
                <a:ea typeface="+mn-ea"/>
                <a:cs typeface="+mn-cs"/>
              </a:rPr>
              <a:t> </a:t>
            </a:r>
            <a:br>
              <a:rPr lang="en-US" sz="2800" dirty="0">
                <a:solidFill>
                  <a:schemeClr val="accent6"/>
                </a:solidFill>
                <a:latin typeface="Source Sans Pro"/>
                <a:ea typeface="+mn-ea"/>
                <a:cs typeface="+mn-cs"/>
              </a:rPr>
            </a:br>
            <a:r>
              <a:rPr lang="en-US" sz="4400" dirty="0">
                <a:solidFill>
                  <a:schemeClr val="accent6"/>
                </a:solidFill>
                <a:ea typeface="+mn-ea"/>
                <a:cs typeface="+mn-cs"/>
              </a:rPr>
              <a:t>XLP</a:t>
            </a:r>
            <a:endParaRPr lang="en-US" sz="3600" dirty="0">
              <a:solidFill>
                <a:schemeClr val="accent6"/>
              </a:solidFill>
            </a:endParaRPr>
          </a:p>
        </p:txBody>
      </p:sp>
      <p:sp>
        <p:nvSpPr>
          <p:cNvPr id="13" name="Content Placeholder 12"/>
          <p:cNvSpPr>
            <a:spLocks noGrp="1"/>
          </p:cNvSpPr>
          <p:nvPr>
            <p:ph sz="half" idx="1"/>
          </p:nvPr>
        </p:nvSpPr>
        <p:spPr>
          <a:xfrm>
            <a:off x="459572" y="2777506"/>
            <a:ext cx="4013368" cy="2642260"/>
          </a:xfrm>
        </p:spPr>
        <p:txBody>
          <a:bodyPr vert="horz" lIns="0" tIns="0" rIns="0" bIns="0" rtlCol="0" anchor="t">
            <a:noAutofit/>
          </a:bodyPr>
          <a:lstStyle/>
          <a:p>
            <a:r>
              <a:rPr lang="en-US" b="1" dirty="0">
                <a:latin typeface="Calibri" panose="020F0502020204030204" pitchFamily="34" charset="0"/>
                <a:ea typeface="Source Sans Pro Semibold"/>
                <a:cs typeface="Calibri" panose="020F0502020204030204" pitchFamily="34" charset="0"/>
              </a:rPr>
              <a:t>Theory of Change Features</a:t>
            </a:r>
          </a:p>
          <a:p>
            <a:pPr marL="226695" lvl="2" indent="-226695"/>
            <a:r>
              <a:rPr lang="en-US" b="1" dirty="0">
                <a:solidFill>
                  <a:schemeClr val="tx2"/>
                </a:solidFill>
                <a:latin typeface="Calibri" panose="020F0502020204030204" pitchFamily="34" charset="0"/>
                <a:cs typeface="Calibri" panose="020F0502020204030204" pitchFamily="34" charset="0"/>
              </a:rPr>
              <a:t>Clear Aim </a:t>
            </a:r>
            <a:r>
              <a:rPr lang="en-US" dirty="0">
                <a:latin typeface="Calibri" panose="020F0502020204030204" pitchFamily="34" charset="0"/>
                <a:cs typeface="Calibri" panose="020F0502020204030204" pitchFamily="34" charset="0"/>
              </a:rPr>
              <a:t>- Ensure young people stay in education, aren’t involved in gang culture or anti-social behavior, and achieve their goals</a:t>
            </a:r>
            <a:endParaRPr lang="en-US" dirty="0">
              <a:latin typeface="Calibri" panose="020F0502020204030204" pitchFamily="34" charset="0"/>
              <a:ea typeface="Source Sans Pro"/>
              <a:cs typeface="Calibri" panose="020F0502020204030204" pitchFamily="34" charset="0"/>
            </a:endParaRPr>
          </a:p>
          <a:p>
            <a:pPr marL="226695" lvl="2" indent="-226695"/>
            <a:r>
              <a:rPr lang="en-US" b="1" dirty="0">
                <a:solidFill>
                  <a:schemeClr val="tx2"/>
                </a:solidFill>
                <a:latin typeface="Calibri" panose="020F0502020204030204" pitchFamily="34" charset="0"/>
                <a:cs typeface="Calibri" panose="020F0502020204030204" pitchFamily="34" charset="0"/>
              </a:rPr>
              <a:t>Inputs</a:t>
            </a:r>
            <a:r>
              <a:rPr lang="en-US" dirty="0">
                <a:latin typeface="Calibri" panose="020F0502020204030204" pitchFamily="34" charset="0"/>
                <a:cs typeface="Calibri" panose="020F0502020204030204" pitchFamily="34" charset="0"/>
              </a:rPr>
              <a:t> reflect internal assets of the program such as org culture and practice  </a:t>
            </a:r>
            <a:endParaRPr lang="en-US" b="1" dirty="0">
              <a:solidFill>
                <a:schemeClr val="tx2"/>
              </a:solidFill>
              <a:latin typeface="Calibri" panose="020F0502020204030204" pitchFamily="34" charset="0"/>
              <a:cs typeface="Calibri" panose="020F0502020204030204" pitchFamily="34" charset="0"/>
            </a:endParaRPr>
          </a:p>
          <a:p>
            <a:pPr marL="226695" lvl="2" indent="-226695"/>
            <a:r>
              <a:rPr lang="en-US" b="1" dirty="0">
                <a:solidFill>
                  <a:schemeClr val="tx2"/>
                </a:solidFill>
                <a:latin typeface="Calibri" panose="020F0502020204030204" pitchFamily="34" charset="0"/>
                <a:cs typeface="Calibri" panose="020F0502020204030204" pitchFamily="34" charset="0"/>
              </a:rPr>
              <a:t>Activities</a:t>
            </a:r>
            <a:r>
              <a:rPr lang="en-US" dirty="0">
                <a:latin typeface="Calibri" panose="020F0502020204030204" pitchFamily="34" charset="0"/>
                <a:cs typeface="Calibri" panose="020F0502020204030204" pitchFamily="34" charset="0"/>
              </a:rPr>
              <a:t> clearly aligned to </a:t>
            </a:r>
            <a:r>
              <a:rPr lang="en-US" b="1" dirty="0">
                <a:solidFill>
                  <a:schemeClr val="tx2"/>
                </a:solidFill>
                <a:latin typeface="Calibri" panose="020F0502020204030204" pitchFamily="34" charset="0"/>
                <a:cs typeface="Calibri" panose="020F0502020204030204" pitchFamily="34" charset="0"/>
              </a:rPr>
              <a:t>Outputs &amp; Outcomes</a:t>
            </a:r>
            <a:endParaRPr lang="en-US" dirty="0">
              <a:solidFill>
                <a:schemeClr val="tx2"/>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9572" y="1817559"/>
            <a:ext cx="11206558" cy="795242"/>
          </a:xfrm>
        </p:spPr>
        <p:txBody>
          <a:bodyPr/>
          <a:lstStyle/>
          <a:p>
            <a:pPr lvl="0"/>
            <a:r>
              <a:rPr lang="en-US" sz="2200" b="1" dirty="0">
                <a:solidFill>
                  <a:srgbClr val="808080"/>
                </a:solidFill>
                <a:latin typeface="Calibri" panose="020F0502020204030204" pitchFamily="34" charset="0"/>
                <a:cs typeface="Calibri" panose="020F0502020204030204" pitchFamily="34" charset="0"/>
              </a:rPr>
              <a:t>Matches an at-risk young person with a trained mentor who encourages them to make positive choices. Matches commit to meeting up for two hours each week for a minimum of 12 months.</a:t>
            </a:r>
          </a:p>
        </p:txBody>
      </p:sp>
      <p:pic>
        <p:nvPicPr>
          <p:cNvPr id="6" name="Picture 6">
            <a:extLst>
              <a:ext uri="{FF2B5EF4-FFF2-40B4-BE49-F238E27FC236}">
                <a16:creationId xmlns:a16="http://schemas.microsoft.com/office/drawing/2014/main" id="{0286F103-46DF-43AC-9CB5-B8FB13866CF6}"/>
              </a:ext>
            </a:extLst>
          </p:cNvPr>
          <p:cNvPicPr>
            <a:picLocks noGrp="1" noChangeAspect="1"/>
          </p:cNvPicPr>
          <p:nvPr>
            <p:ph type="pic" sz="quarter" idx="13"/>
          </p:nvPr>
        </p:nvPicPr>
        <p:blipFill rotWithShape="1">
          <a:blip r:embed="rId2"/>
          <a:srcRect l="1491" t="412" r="1376" b="823"/>
          <a:stretch/>
        </p:blipFill>
        <p:spPr>
          <a:xfrm>
            <a:off x="4801846" y="2586285"/>
            <a:ext cx="6789906" cy="3839589"/>
          </a:xfrm>
        </p:spPr>
      </p:pic>
      <p:pic>
        <p:nvPicPr>
          <p:cNvPr id="2" name="Picture 4" descr="A picture containing logo&#10;&#10;Description automatically generated">
            <a:extLst>
              <a:ext uri="{FF2B5EF4-FFF2-40B4-BE49-F238E27FC236}">
                <a16:creationId xmlns:a16="http://schemas.microsoft.com/office/drawing/2014/main" id="{6F4A07BE-E54F-4789-8AC5-1B1907B27979}"/>
              </a:ext>
            </a:extLst>
          </p:cNvPr>
          <p:cNvPicPr>
            <a:picLocks noChangeAspect="1"/>
          </p:cNvPicPr>
          <p:nvPr/>
        </p:nvPicPr>
        <p:blipFill>
          <a:blip r:embed="rId3"/>
          <a:stretch>
            <a:fillRect/>
          </a:stretch>
        </p:blipFill>
        <p:spPr>
          <a:xfrm>
            <a:off x="10424261" y="715525"/>
            <a:ext cx="993761" cy="707667"/>
          </a:xfrm>
          <a:prstGeom prst="rect">
            <a:avLst/>
          </a:prstGeom>
        </p:spPr>
      </p:pic>
      <p:sp>
        <p:nvSpPr>
          <p:cNvPr id="5" name="Star: 5 Points 4">
            <a:extLst>
              <a:ext uri="{FF2B5EF4-FFF2-40B4-BE49-F238E27FC236}">
                <a16:creationId xmlns:a16="http://schemas.microsoft.com/office/drawing/2014/main" id="{E8ADBB42-5799-41E7-A230-0D676BC76658}"/>
              </a:ext>
            </a:extLst>
          </p:cNvPr>
          <p:cNvSpPr/>
          <p:nvPr/>
        </p:nvSpPr>
        <p:spPr>
          <a:xfrm>
            <a:off x="11125718" y="2564554"/>
            <a:ext cx="319853" cy="319853"/>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Star: 5 Points 8">
            <a:extLst>
              <a:ext uri="{FF2B5EF4-FFF2-40B4-BE49-F238E27FC236}">
                <a16:creationId xmlns:a16="http://schemas.microsoft.com/office/drawing/2014/main" id="{1CA3E05E-FB68-431C-8444-CA6AE97E9FB2}"/>
              </a:ext>
            </a:extLst>
          </p:cNvPr>
          <p:cNvSpPr/>
          <p:nvPr/>
        </p:nvSpPr>
        <p:spPr>
          <a:xfrm>
            <a:off x="4596117" y="4271816"/>
            <a:ext cx="319853" cy="319853"/>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Star: 5 Points 10">
            <a:extLst>
              <a:ext uri="{FF2B5EF4-FFF2-40B4-BE49-F238E27FC236}">
                <a16:creationId xmlns:a16="http://schemas.microsoft.com/office/drawing/2014/main" id="{4D9A8549-B333-49DE-B016-B81CBA278E02}"/>
              </a:ext>
            </a:extLst>
          </p:cNvPr>
          <p:cNvSpPr/>
          <p:nvPr/>
        </p:nvSpPr>
        <p:spPr>
          <a:xfrm>
            <a:off x="6579806" y="5529463"/>
            <a:ext cx="319853" cy="319853"/>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Star: 5 Points 11">
            <a:extLst>
              <a:ext uri="{FF2B5EF4-FFF2-40B4-BE49-F238E27FC236}">
                <a16:creationId xmlns:a16="http://schemas.microsoft.com/office/drawing/2014/main" id="{BAE5D14F-023F-46B7-9D36-48B611E2CFE6}"/>
              </a:ext>
            </a:extLst>
          </p:cNvPr>
          <p:cNvSpPr/>
          <p:nvPr/>
        </p:nvSpPr>
        <p:spPr>
          <a:xfrm>
            <a:off x="6783439" y="3571531"/>
            <a:ext cx="319853" cy="319853"/>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cxnSp>
        <p:nvCxnSpPr>
          <p:cNvPr id="14" name="Straight Connector 13">
            <a:extLst>
              <a:ext uri="{FF2B5EF4-FFF2-40B4-BE49-F238E27FC236}">
                <a16:creationId xmlns:a16="http://schemas.microsoft.com/office/drawing/2014/main" id="{8DAC7793-20F9-45AF-8382-6DDD68581D79}"/>
              </a:ext>
            </a:extLst>
          </p:cNvPr>
          <p:cNvCxnSpPr/>
          <p:nvPr/>
        </p:nvCxnSpPr>
        <p:spPr>
          <a:xfrm>
            <a:off x="459572" y="1659785"/>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37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User with solid fill">
            <a:extLst>
              <a:ext uri="{FF2B5EF4-FFF2-40B4-BE49-F238E27FC236}">
                <a16:creationId xmlns:a16="http://schemas.microsoft.com/office/drawing/2014/main" id="{85BE351B-9442-4987-8FA1-A49735659E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7869" y="3448734"/>
            <a:ext cx="4001318" cy="4001318"/>
          </a:xfrm>
          <a:prstGeom prst="rect">
            <a:avLst/>
          </a:prstGeom>
        </p:spPr>
      </p:pic>
      <p:sp>
        <p:nvSpPr>
          <p:cNvPr id="5" name="Title 4"/>
          <p:cNvSpPr>
            <a:spLocks noGrp="1"/>
          </p:cNvSpPr>
          <p:nvPr>
            <p:ph type="title"/>
          </p:nvPr>
        </p:nvSpPr>
        <p:spPr/>
        <p:txBody>
          <a:bodyPr/>
          <a:lstStyle/>
          <a:p>
            <a:r>
              <a:rPr lang="en-US" sz="4400" dirty="0"/>
              <a:t>Recruit Skilled, Credible Messengers</a:t>
            </a:r>
          </a:p>
        </p:txBody>
      </p:sp>
      <p:sp>
        <p:nvSpPr>
          <p:cNvPr id="6" name="Text Placeholder 5"/>
          <p:cNvSpPr>
            <a:spLocks noGrp="1"/>
          </p:cNvSpPr>
          <p:nvPr>
            <p:ph type="body" sz="quarter" idx="11"/>
          </p:nvPr>
        </p:nvSpPr>
        <p:spPr>
          <a:xfrm>
            <a:off x="459572" y="1543393"/>
            <a:ext cx="11157913" cy="960693"/>
          </a:xfrm>
        </p:spPr>
        <p:txBody>
          <a:bodyPr vert="horz" lIns="0" tIns="0" rIns="0" bIns="0" rtlCol="0" anchor="t">
            <a:noAutofit/>
          </a:bodyPr>
          <a:lstStyle/>
          <a:p>
            <a:pPr lvl="1"/>
            <a:r>
              <a:rPr lang="en-US" dirty="0">
                <a:latin typeface="Calibri" panose="020F0502020204030204" pitchFamily="34" charset="0"/>
                <a:cs typeface="Calibri" panose="020F0502020204030204" pitchFamily="34" charset="0"/>
              </a:rPr>
              <a:t>Recruit mentors whose </a:t>
            </a:r>
            <a:r>
              <a:rPr lang="en-US" b="1" dirty="0">
                <a:solidFill>
                  <a:schemeClr val="tx2"/>
                </a:solidFill>
                <a:latin typeface="Calibri" panose="020F0502020204030204" pitchFamily="34" charset="0"/>
                <a:cs typeface="Calibri" panose="020F0502020204030204" pitchFamily="34" charset="0"/>
              </a:rPr>
              <a:t>skills, motivations, and backgrounds </a:t>
            </a:r>
            <a:r>
              <a:rPr lang="en-US" dirty="0">
                <a:latin typeface="Calibri" panose="020F0502020204030204" pitchFamily="34" charset="0"/>
                <a:cs typeface="Calibri" panose="020F0502020204030204" pitchFamily="34" charset="0"/>
              </a:rPr>
              <a:t>best match the </a:t>
            </a:r>
            <a:r>
              <a:rPr lang="en-US" b="1" dirty="0">
                <a:solidFill>
                  <a:schemeClr val="tx2"/>
                </a:solidFill>
                <a:latin typeface="Calibri" panose="020F0502020204030204" pitchFamily="34" charset="0"/>
                <a:cs typeface="Calibri" panose="020F0502020204030204" pitchFamily="34" charset="0"/>
              </a:rPr>
              <a:t>goals and structure </a:t>
            </a:r>
            <a:r>
              <a:rPr lang="en-US" dirty="0">
                <a:latin typeface="Calibri" panose="020F0502020204030204" pitchFamily="34" charset="0"/>
                <a:cs typeface="Calibri" panose="020F0502020204030204" pitchFamily="34" charset="0"/>
              </a:rPr>
              <a:t>of the program. Think</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more holistically about the characteristics that would make someone </a:t>
            </a:r>
            <a:r>
              <a:rPr lang="en-US" b="1" dirty="0">
                <a:solidFill>
                  <a:schemeClr val="tx2"/>
                </a:solidFill>
                <a:latin typeface="Calibri" panose="020F0502020204030204" pitchFamily="34" charset="0"/>
                <a:cs typeface="Calibri" panose="020F0502020204030204" pitchFamily="34" charset="0"/>
              </a:rPr>
              <a:t>a good fit to work with NEETs</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taking a deeper look at the individual needs of young people.</a:t>
            </a: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Mentor Characteristics to consider in recruitment:</a:t>
            </a:r>
            <a:endParaRPr lang="en-US" dirty="0">
              <a:latin typeface="Calibri" panose="020F0502020204030204" pitchFamily="34" charset="0"/>
              <a:ea typeface="Source Sans Pro"/>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4" name="Callout: Bent Line with Accent Bar 3">
            <a:extLst>
              <a:ext uri="{FF2B5EF4-FFF2-40B4-BE49-F238E27FC236}">
                <a16:creationId xmlns:a16="http://schemas.microsoft.com/office/drawing/2014/main" id="{C53A840D-53C3-41F6-B638-E359F480BD06}"/>
              </a:ext>
            </a:extLst>
          </p:cNvPr>
          <p:cNvSpPr/>
          <p:nvPr/>
        </p:nvSpPr>
        <p:spPr>
          <a:xfrm>
            <a:off x="561451" y="5004014"/>
            <a:ext cx="3707396" cy="884796"/>
          </a:xfrm>
          <a:prstGeom prst="accentCallout2">
            <a:avLst>
              <a:gd name="adj1" fmla="val 72237"/>
              <a:gd name="adj2" fmla="val 103688"/>
              <a:gd name="adj3" fmla="val 52488"/>
              <a:gd name="adj4" fmla="val 103793"/>
              <a:gd name="adj5" fmla="val -20583"/>
              <a:gd name="adj6" fmla="val 152529"/>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Experience giving effective feedback in a relevant teaching or advocacy role</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p:txBody>
      </p:sp>
      <p:sp>
        <p:nvSpPr>
          <p:cNvPr id="7" name="Callout: Bent Line with Accent Bar 6">
            <a:extLst>
              <a:ext uri="{FF2B5EF4-FFF2-40B4-BE49-F238E27FC236}">
                <a16:creationId xmlns:a16="http://schemas.microsoft.com/office/drawing/2014/main" id="{227C1A26-6256-43C8-A02D-BACD0B5199FA}"/>
              </a:ext>
            </a:extLst>
          </p:cNvPr>
          <p:cNvSpPr/>
          <p:nvPr/>
        </p:nvSpPr>
        <p:spPr>
          <a:xfrm>
            <a:off x="1190363" y="3666295"/>
            <a:ext cx="3104122" cy="799450"/>
          </a:xfrm>
          <a:prstGeom prst="accentCallout2">
            <a:avLst>
              <a:gd name="adj1" fmla="val 72237"/>
              <a:gd name="adj2" fmla="val 103688"/>
              <a:gd name="adj3" fmla="val 50842"/>
              <a:gd name="adj4" fmla="val 103793"/>
              <a:gd name="adj5" fmla="val 131425"/>
              <a:gd name="adj6" fmla="val 157681"/>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Culturally competent</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and humble</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p:txBody>
      </p:sp>
      <p:sp>
        <p:nvSpPr>
          <p:cNvPr id="10" name="Callout: Bent Line with Accent Bar 9">
            <a:extLst>
              <a:ext uri="{FF2B5EF4-FFF2-40B4-BE49-F238E27FC236}">
                <a16:creationId xmlns:a16="http://schemas.microsoft.com/office/drawing/2014/main" id="{E6BB3989-B6B8-4212-8EC5-663899436A53}"/>
              </a:ext>
            </a:extLst>
          </p:cNvPr>
          <p:cNvSpPr/>
          <p:nvPr/>
        </p:nvSpPr>
        <p:spPr>
          <a:xfrm>
            <a:off x="7900231" y="5017474"/>
            <a:ext cx="3190386" cy="871336"/>
          </a:xfrm>
          <a:prstGeom prst="accentCallout2">
            <a:avLst>
              <a:gd name="adj1" fmla="val 73883"/>
              <a:gd name="adj2" fmla="val -4496"/>
              <a:gd name="adj3" fmla="val 52489"/>
              <a:gd name="adj4" fmla="val -4391"/>
              <a:gd name="adj5" fmla="val -21627"/>
              <a:gd name="adj6" fmla="val -70963"/>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Expresses care for youth and the community</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p:txBody>
      </p:sp>
      <p:sp>
        <p:nvSpPr>
          <p:cNvPr id="11" name="Callout: Bent Line with Accent Bar 10">
            <a:extLst>
              <a:ext uri="{FF2B5EF4-FFF2-40B4-BE49-F238E27FC236}">
                <a16:creationId xmlns:a16="http://schemas.microsoft.com/office/drawing/2014/main" id="{D2DFD86E-E4AC-4038-962F-CBEE642A2962}"/>
              </a:ext>
            </a:extLst>
          </p:cNvPr>
          <p:cNvSpPr/>
          <p:nvPr/>
        </p:nvSpPr>
        <p:spPr>
          <a:xfrm>
            <a:off x="7883139" y="3664726"/>
            <a:ext cx="2931593" cy="799450"/>
          </a:xfrm>
          <a:prstGeom prst="accentCallout2">
            <a:avLst>
              <a:gd name="adj1" fmla="val 73883"/>
              <a:gd name="adj2" fmla="val -4496"/>
              <a:gd name="adj3" fmla="val 49197"/>
              <a:gd name="adj4" fmla="val -4646"/>
              <a:gd name="adj5" fmla="val 131426"/>
              <a:gd name="adj6" fmla="val -54595"/>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Social justice mindset</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p:txBody>
      </p:sp>
      <p:sp>
        <p:nvSpPr>
          <p:cNvPr id="12" name="Callout: Bent Line with Accent Bar 11">
            <a:extLst>
              <a:ext uri="{FF2B5EF4-FFF2-40B4-BE49-F238E27FC236}">
                <a16:creationId xmlns:a16="http://schemas.microsoft.com/office/drawing/2014/main" id="{340AFE7A-2AA5-487C-A41D-BE461688C2D7}"/>
              </a:ext>
            </a:extLst>
          </p:cNvPr>
          <p:cNvSpPr/>
          <p:nvPr/>
        </p:nvSpPr>
        <p:spPr>
          <a:xfrm>
            <a:off x="7122777" y="2537455"/>
            <a:ext cx="3147254" cy="799450"/>
          </a:xfrm>
          <a:prstGeom prst="accentCallout2">
            <a:avLst>
              <a:gd name="adj1" fmla="val 73883"/>
              <a:gd name="adj2" fmla="val -4496"/>
              <a:gd name="adj3" fmla="val 47551"/>
              <a:gd name="adj4" fmla="val -4391"/>
              <a:gd name="adj5" fmla="val 239221"/>
              <a:gd name="adj6" fmla="val -4180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8080"/>
                </a:solidFill>
                <a:effectLst/>
                <a:uLnTx/>
                <a:uFillTx/>
                <a:latin typeface="Calibri" panose="020F0502020204030204" pitchFamily="34" charset="0"/>
                <a:cs typeface="Calibri" panose="020F0502020204030204" pitchFamily="34" charset="0"/>
              </a:rPr>
              <a:t>Availability &amp; Proximity</a:t>
            </a:r>
            <a:endParaRPr kumimoji="0" lang="en-US" sz="2000" b="1" i="0" u="none" strike="noStrike" kern="1200" cap="none" spc="0" normalizeH="0" baseline="0" noProof="0" dirty="0">
              <a:ln>
                <a:noFill/>
              </a:ln>
              <a:solidFill>
                <a:srgbClr val="808080"/>
              </a:solidFill>
              <a:effectLst/>
              <a:uLnTx/>
              <a:uFillTx/>
              <a:latin typeface="Calibri" panose="020F0502020204030204" pitchFamily="34" charset="0"/>
              <a:ea typeface="Source Sans Pro"/>
              <a:cs typeface="Calibri" panose="020F0502020204030204" pitchFamily="34" charset="0"/>
            </a:endParaRPr>
          </a:p>
        </p:txBody>
      </p:sp>
      <p:sp>
        <p:nvSpPr>
          <p:cNvPr id="13" name="Slide Number Placeholder 1">
            <a:extLst>
              <a:ext uri="{FF2B5EF4-FFF2-40B4-BE49-F238E27FC236}">
                <a16:creationId xmlns:a16="http://schemas.microsoft.com/office/drawing/2014/main" id="{18E7F78F-97A3-4D51-96FF-E10C5C8260D9}"/>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14" name="Straight Connector 13">
            <a:extLst>
              <a:ext uri="{FF2B5EF4-FFF2-40B4-BE49-F238E27FC236}">
                <a16:creationId xmlns:a16="http://schemas.microsoft.com/office/drawing/2014/main" id="{53E056F7-5CAA-4BBF-BC61-75FDA062660A}"/>
              </a:ext>
            </a:extLst>
          </p:cNvPr>
          <p:cNvCxnSpPr/>
          <p:nvPr/>
        </p:nvCxnSpPr>
        <p:spPr>
          <a:xfrm>
            <a:off x="459572" y="1290482"/>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5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EXAMPLE MODEL:</a:t>
            </a:r>
            <a:r>
              <a:rPr lang="en-US" sz="2400" b="1" dirty="0">
                <a:latin typeface="Source Sans Pro"/>
                <a:ea typeface="+mn-ea"/>
                <a:cs typeface="+mn-cs"/>
              </a:rPr>
              <a:t>  CREDIBLE MESSENGERS</a:t>
            </a:r>
            <a:br>
              <a:rPr lang="en-US" sz="2800" dirty="0">
                <a:solidFill>
                  <a:schemeClr val="accent6"/>
                </a:solidFill>
                <a:latin typeface="Source Sans Pro"/>
                <a:ea typeface="+mn-ea"/>
                <a:cs typeface="+mn-cs"/>
              </a:rPr>
            </a:br>
            <a:r>
              <a:rPr lang="en-US" sz="4400" dirty="0">
                <a:solidFill>
                  <a:schemeClr val="accent6"/>
                </a:solidFill>
                <a:ea typeface="+mn-ea"/>
                <a:cs typeface="+mn-cs"/>
              </a:rPr>
              <a:t>The Mentoring Lab</a:t>
            </a:r>
            <a:endParaRPr lang="en-US" sz="3600" dirty="0">
              <a:solidFill>
                <a:schemeClr val="accent6"/>
              </a:solidFill>
            </a:endParaRPr>
          </a:p>
        </p:txBody>
      </p:sp>
      <p:sp>
        <p:nvSpPr>
          <p:cNvPr id="13" name="Content Placeholder 12"/>
          <p:cNvSpPr>
            <a:spLocks noGrp="1"/>
          </p:cNvSpPr>
          <p:nvPr>
            <p:ph sz="half" idx="1"/>
          </p:nvPr>
        </p:nvSpPr>
        <p:spPr>
          <a:xfrm>
            <a:off x="459572" y="2712799"/>
            <a:ext cx="6574274" cy="2642260"/>
          </a:xfrm>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Key Features</a:t>
            </a:r>
          </a:p>
          <a:p>
            <a:pPr lvl="2"/>
            <a:r>
              <a:rPr lang="en-US" dirty="0">
                <a:latin typeface="Calibri" panose="020F0502020204030204" pitchFamily="34" charset="0"/>
                <a:cs typeface="Calibri" panose="020F0502020204030204" pitchFamily="34" charset="0"/>
              </a:rPr>
              <a:t>Tool Kit focuses on </a:t>
            </a:r>
            <a:r>
              <a:rPr lang="en-US" b="1" dirty="0">
                <a:solidFill>
                  <a:schemeClr val="tx2"/>
                </a:solidFill>
                <a:latin typeface="Calibri" panose="020F0502020204030204" pitchFamily="34" charset="0"/>
                <a:cs typeface="Calibri" panose="020F0502020204030204" pitchFamily="34" charset="0"/>
              </a:rPr>
              <a:t>developing qualities</a:t>
            </a:r>
            <a:r>
              <a:rPr lang="en-US" dirty="0">
                <a:latin typeface="Calibri" panose="020F0502020204030204" pitchFamily="34" charset="0"/>
                <a:cs typeface="Calibri" panose="020F0502020204030204" pitchFamily="34" charset="0"/>
              </a:rPr>
              <a:t>, confidence, focus and natural </a:t>
            </a:r>
            <a:r>
              <a:rPr lang="en-US" b="1" dirty="0">
                <a:solidFill>
                  <a:schemeClr val="tx2"/>
                </a:solidFill>
                <a:latin typeface="Calibri" panose="020F0502020204030204" pitchFamily="34" charset="0"/>
                <a:cs typeface="Calibri" panose="020F0502020204030204" pitchFamily="34" charset="0"/>
              </a:rPr>
              <a:t>talents of mentees</a:t>
            </a:r>
          </a:p>
          <a:p>
            <a:pPr lvl="2"/>
            <a:r>
              <a:rPr lang="en-US" dirty="0">
                <a:latin typeface="Calibri" panose="020F0502020204030204" pitchFamily="34" charset="0"/>
                <a:cs typeface="Calibri" panose="020F0502020204030204" pitchFamily="34" charset="0"/>
              </a:rPr>
              <a:t>Peer Mentor </a:t>
            </a:r>
            <a:r>
              <a:rPr lang="en-US" b="1" dirty="0">
                <a:solidFill>
                  <a:schemeClr val="tx2"/>
                </a:solidFill>
                <a:latin typeface="Calibri" panose="020F0502020204030204" pitchFamily="34" charset="0"/>
                <a:cs typeface="Calibri" panose="020F0502020204030204" pitchFamily="34" charset="0"/>
              </a:rPr>
              <a:t>training</a:t>
            </a:r>
            <a:r>
              <a:rPr lang="en-US" dirty="0">
                <a:latin typeface="Calibri" panose="020F0502020204030204" pitchFamily="34" charset="0"/>
                <a:cs typeface="Calibri" panose="020F0502020204030204" pitchFamily="34" charset="0"/>
              </a:rPr>
              <a:t> demonstrates how to </a:t>
            </a:r>
            <a:r>
              <a:rPr lang="en-US" b="1" dirty="0">
                <a:solidFill>
                  <a:schemeClr val="tx2"/>
                </a:solidFill>
                <a:latin typeface="Calibri" panose="020F0502020204030204" pitchFamily="34" charset="0"/>
                <a:cs typeface="Calibri" panose="020F0502020204030204" pitchFamily="34" charset="0"/>
              </a:rPr>
              <a:t>develop sound peer mentoring relationships</a:t>
            </a:r>
            <a:r>
              <a:rPr lang="en-US" dirty="0">
                <a:latin typeface="Calibri" panose="020F0502020204030204" pitchFamily="34" charset="0"/>
                <a:cs typeface="Calibri" panose="020F0502020204030204" pitchFamily="34" charset="0"/>
              </a:rPr>
              <a:t> that </a:t>
            </a:r>
            <a:r>
              <a:rPr lang="en-US" b="1" dirty="0">
                <a:solidFill>
                  <a:schemeClr val="tx2"/>
                </a:solidFill>
                <a:latin typeface="Calibri" panose="020F0502020204030204" pitchFamily="34" charset="0"/>
                <a:cs typeface="Calibri" panose="020F0502020204030204" pitchFamily="34" charset="0"/>
              </a:rPr>
              <a:t>safeguards</a:t>
            </a:r>
            <a:r>
              <a:rPr lang="en-US" dirty="0">
                <a:latin typeface="Calibri" panose="020F0502020204030204" pitchFamily="34" charset="0"/>
                <a:cs typeface="Calibri" panose="020F0502020204030204" pitchFamily="34" charset="0"/>
              </a:rPr>
              <a:t> both the peer mentor and mentee</a:t>
            </a:r>
          </a:p>
          <a:p>
            <a:pPr lvl="2"/>
            <a:r>
              <a:rPr lang="en-US" dirty="0">
                <a:latin typeface="Calibri" panose="020F0502020204030204" pitchFamily="34" charset="0"/>
                <a:cs typeface="Calibri" panose="020F0502020204030204" pitchFamily="34" charset="0"/>
              </a:rPr>
              <a:t>Topics include peer </a:t>
            </a:r>
            <a:r>
              <a:rPr lang="en-US" b="1" dirty="0">
                <a:solidFill>
                  <a:schemeClr val="tx2"/>
                </a:solidFill>
                <a:latin typeface="Calibri" panose="020F0502020204030204" pitchFamily="34" charset="0"/>
                <a:cs typeface="Calibri" panose="020F0502020204030204" pitchFamily="34" charset="0"/>
              </a:rPr>
              <a:t>mentor identity</a:t>
            </a:r>
            <a:r>
              <a:rPr lang="en-US" dirty="0">
                <a:solidFill>
                  <a:schemeClr val="tx2"/>
                </a:solidFill>
                <a:latin typeface="Calibri" panose="020F0502020204030204" pitchFamily="34" charset="0"/>
                <a:cs typeface="Calibri" panose="020F0502020204030204" pitchFamily="34" charset="0"/>
              </a:rPr>
              <a:t>, </a:t>
            </a:r>
            <a:r>
              <a:rPr lang="en-US" b="1" dirty="0">
                <a:solidFill>
                  <a:schemeClr val="tx2"/>
                </a:solidFill>
                <a:latin typeface="Calibri" panose="020F0502020204030204" pitchFamily="34" charset="0"/>
                <a:cs typeface="Calibri" panose="020F0502020204030204" pitchFamily="34" charset="0"/>
              </a:rPr>
              <a:t>trauma-informed</a:t>
            </a:r>
            <a:r>
              <a:rPr lang="en-US" dirty="0">
                <a:solidFill>
                  <a:schemeClr val="tx2"/>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practices, and maintaining professional </a:t>
            </a:r>
            <a:r>
              <a:rPr lang="en-US" b="1" dirty="0">
                <a:solidFill>
                  <a:schemeClr val="tx2"/>
                </a:solidFill>
                <a:latin typeface="Calibri" panose="020F0502020204030204" pitchFamily="34" charset="0"/>
                <a:cs typeface="Calibri" panose="020F0502020204030204" pitchFamily="34" charset="0"/>
              </a:rPr>
              <a:t>boundaries</a:t>
            </a:r>
          </a:p>
          <a:p>
            <a:pPr lvl="2"/>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9572" y="1917545"/>
            <a:ext cx="10344978" cy="1235035"/>
          </a:xfrm>
        </p:spPr>
        <p:txBody>
          <a:bodyPr/>
          <a:lstStyle/>
          <a:p>
            <a:pPr lvl="0"/>
            <a:r>
              <a:rPr lang="en-US" sz="2200" b="1" dirty="0">
                <a:solidFill>
                  <a:srgbClr val="808080"/>
                </a:solidFill>
                <a:latin typeface="Calibri" panose="020F0502020204030204" pitchFamily="34" charset="0"/>
                <a:cs typeface="Calibri" panose="020F0502020204030204" pitchFamily="34" charset="0"/>
              </a:rPr>
              <a:t>Young mentees are guided by peer mentors who go through the Lab’s Mentoring Tool Kit, packed with reflective activities that aim to support young people's progressing at school and personal life.</a:t>
            </a:r>
          </a:p>
        </p:txBody>
      </p:sp>
      <p:pic>
        <p:nvPicPr>
          <p:cNvPr id="2" name="Picture 4">
            <a:extLst>
              <a:ext uri="{FF2B5EF4-FFF2-40B4-BE49-F238E27FC236}">
                <a16:creationId xmlns:a16="http://schemas.microsoft.com/office/drawing/2014/main" id="{1443987B-4B86-4A1D-A572-89C48D164D1D}"/>
              </a:ext>
            </a:extLst>
          </p:cNvPr>
          <p:cNvPicPr>
            <a:picLocks noChangeAspect="1"/>
          </p:cNvPicPr>
          <p:nvPr/>
        </p:nvPicPr>
        <p:blipFill>
          <a:blip r:embed="rId2"/>
          <a:stretch>
            <a:fillRect/>
          </a:stretch>
        </p:blipFill>
        <p:spPr>
          <a:xfrm>
            <a:off x="9646849" y="813158"/>
            <a:ext cx="1710994" cy="660169"/>
          </a:xfrm>
          <a:prstGeom prst="rect">
            <a:avLst/>
          </a:prstGeom>
        </p:spPr>
      </p:pic>
      <p:pic>
        <p:nvPicPr>
          <p:cNvPr id="6" name="Picture 5">
            <a:extLst>
              <a:ext uri="{FF2B5EF4-FFF2-40B4-BE49-F238E27FC236}">
                <a16:creationId xmlns:a16="http://schemas.microsoft.com/office/drawing/2014/main" id="{2695E999-24D6-4AB7-A0CC-8F3095501022}"/>
              </a:ext>
            </a:extLst>
          </p:cNvPr>
          <p:cNvPicPr>
            <a:picLocks noChangeAspect="1"/>
          </p:cNvPicPr>
          <p:nvPr/>
        </p:nvPicPr>
        <p:blipFill>
          <a:blip r:embed="rId3"/>
          <a:stretch>
            <a:fillRect/>
          </a:stretch>
        </p:blipFill>
        <p:spPr>
          <a:xfrm>
            <a:off x="7451354" y="3063833"/>
            <a:ext cx="4095359" cy="2852323"/>
          </a:xfrm>
          <a:prstGeom prst="rect">
            <a:avLst/>
          </a:prstGeom>
        </p:spPr>
      </p:pic>
      <p:cxnSp>
        <p:nvCxnSpPr>
          <p:cNvPr id="8" name="Straight Connector 7">
            <a:extLst>
              <a:ext uri="{FF2B5EF4-FFF2-40B4-BE49-F238E27FC236}">
                <a16:creationId xmlns:a16="http://schemas.microsoft.com/office/drawing/2014/main" id="{FD102D79-F30E-45D4-BFEE-13E4C33AA440}"/>
              </a:ext>
            </a:extLst>
          </p:cNvPr>
          <p:cNvCxnSpPr/>
          <p:nvPr/>
        </p:nvCxnSpPr>
        <p:spPr>
          <a:xfrm>
            <a:off x="399393" y="1712846"/>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429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572" y="571500"/>
            <a:ext cx="10739120" cy="689190"/>
          </a:xfrm>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BUSINESS EXAMPLE:  CREDIBLE MESSENGERS</a:t>
            </a:r>
            <a:br>
              <a:rPr lang="en-US" sz="2800" dirty="0">
                <a:solidFill>
                  <a:schemeClr val="accent6"/>
                </a:solidFill>
                <a:latin typeface="Source Sans Pro"/>
                <a:ea typeface="+mn-ea"/>
                <a:cs typeface="+mn-cs"/>
              </a:rPr>
            </a:br>
            <a:r>
              <a:rPr lang="en-US" sz="4400" dirty="0">
                <a:solidFill>
                  <a:schemeClr val="accent6"/>
                </a:solidFill>
                <a:ea typeface="+mn-ea"/>
                <a:cs typeface="+mn-cs"/>
              </a:rPr>
              <a:t>SVC2UK 2015 CEO Summit</a:t>
            </a:r>
            <a:endParaRPr lang="en-US" sz="3600" dirty="0">
              <a:solidFill>
                <a:schemeClr val="accent6"/>
              </a:solidFill>
            </a:endParaRPr>
          </a:p>
        </p:txBody>
      </p:sp>
      <p:sp>
        <p:nvSpPr>
          <p:cNvPr id="13" name="Content Placeholder 12"/>
          <p:cNvSpPr>
            <a:spLocks noGrp="1"/>
          </p:cNvSpPr>
          <p:nvPr>
            <p:ph sz="half" idx="1"/>
          </p:nvPr>
        </p:nvSpPr>
        <p:spPr>
          <a:xfrm>
            <a:off x="456416" y="2706168"/>
            <a:ext cx="7168779" cy="3524182"/>
          </a:xfrm>
        </p:spPr>
        <p:txBody>
          <a:bodyPr vert="horz" lIns="0" tIns="0" rIns="0" bIns="0" rtlCol="0" anchor="t">
            <a:noAutofit/>
          </a:bodyPr>
          <a:lstStyle/>
          <a:p>
            <a:r>
              <a:rPr lang="en-US" dirty="0">
                <a:latin typeface="Calibri" panose="020F0502020204030204" pitchFamily="34" charset="0"/>
                <a:cs typeface="Calibri" panose="020F0502020204030204" pitchFamily="34" charset="0"/>
              </a:rPr>
              <a:t>Key Mentoring Highlights</a:t>
            </a:r>
          </a:p>
          <a:p>
            <a:pPr lvl="2"/>
            <a:r>
              <a:rPr lang="en-US" dirty="0">
                <a:latin typeface="Calibri" panose="020F0502020204030204" pitchFamily="34" charset="0"/>
                <a:ea typeface="Source Sans Pro"/>
                <a:cs typeface="Calibri" panose="020F0502020204030204" pitchFamily="34" charset="0"/>
              </a:rPr>
              <a:t>Mentors came from partners of SVC2UK, SVC2UK alumni, and those with expertise of scaling up businesses. </a:t>
            </a:r>
          </a:p>
          <a:p>
            <a:pPr lvl="2"/>
            <a:r>
              <a:rPr lang="en-US" b="1" dirty="0">
                <a:solidFill>
                  <a:schemeClr val="tx2"/>
                </a:solidFill>
                <a:latin typeface="Calibri" panose="020F0502020204030204" pitchFamily="34" charset="0"/>
                <a:ea typeface="Source Sans Pro"/>
                <a:cs typeface="Calibri" panose="020F0502020204030204" pitchFamily="34" charset="0"/>
              </a:rPr>
              <a:t>Ratio of mentors to CEOs was 4:6</a:t>
            </a:r>
          </a:p>
          <a:p>
            <a:pPr lvl="2"/>
            <a:r>
              <a:rPr lang="en-US" dirty="0">
                <a:latin typeface="Calibri" panose="020F0502020204030204" pitchFamily="34" charset="0"/>
                <a:ea typeface="Source Sans Pro"/>
                <a:cs typeface="Calibri" panose="020F0502020204030204" pitchFamily="34" charset="0"/>
              </a:rPr>
              <a:t>Mentors </a:t>
            </a:r>
            <a:r>
              <a:rPr lang="en-US" b="1" dirty="0">
                <a:solidFill>
                  <a:schemeClr val="tx2"/>
                </a:solidFill>
                <a:latin typeface="Calibri" panose="020F0502020204030204" pitchFamily="34" charset="0"/>
                <a:ea typeface="Source Sans Pro"/>
                <a:cs typeface="Calibri" panose="020F0502020204030204" pitchFamily="34" charset="0"/>
              </a:rPr>
              <a:t>actively ask questions</a:t>
            </a:r>
            <a:r>
              <a:rPr lang="en-US" dirty="0">
                <a:latin typeface="Calibri" panose="020F0502020204030204" pitchFamily="34" charset="0"/>
                <a:ea typeface="Source Sans Pro"/>
                <a:cs typeface="Calibri" panose="020F0502020204030204" pitchFamily="34" charset="0"/>
              </a:rPr>
              <a:t>, challenge our CEO and founders' thinking, and </a:t>
            </a:r>
            <a:r>
              <a:rPr lang="en-US" b="1" dirty="0">
                <a:solidFill>
                  <a:schemeClr val="tx2"/>
                </a:solidFill>
                <a:latin typeface="Calibri" panose="020F0502020204030204" pitchFamily="34" charset="0"/>
                <a:ea typeface="Source Sans Pro"/>
                <a:cs typeface="Calibri" panose="020F0502020204030204" pitchFamily="34" charset="0"/>
              </a:rPr>
              <a:t>provide detailed feedback </a:t>
            </a:r>
            <a:r>
              <a:rPr lang="en-US" dirty="0">
                <a:latin typeface="Calibri" panose="020F0502020204030204" pitchFamily="34" charset="0"/>
                <a:ea typeface="Source Sans Pro"/>
                <a:cs typeface="Calibri" panose="020F0502020204030204" pitchFamily="34" charset="0"/>
              </a:rPr>
              <a:t>and </a:t>
            </a:r>
            <a:r>
              <a:rPr lang="en-US" b="1" dirty="0">
                <a:solidFill>
                  <a:schemeClr val="tx2"/>
                </a:solidFill>
                <a:latin typeface="Calibri" panose="020F0502020204030204" pitchFamily="34" charset="0"/>
                <a:ea typeface="Source Sans Pro"/>
                <a:cs typeface="Calibri" panose="020F0502020204030204" pitchFamily="34" charset="0"/>
              </a:rPr>
              <a:t>advice</a:t>
            </a:r>
            <a:r>
              <a:rPr lang="en-US" dirty="0">
                <a:latin typeface="Calibri" panose="020F0502020204030204" pitchFamily="34" charset="0"/>
                <a:ea typeface="Source Sans Pro"/>
                <a:cs typeface="Calibri" panose="020F0502020204030204" pitchFamily="34" charset="0"/>
              </a:rPr>
              <a:t>.</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62728" y="1899717"/>
            <a:ext cx="11272856" cy="806451"/>
          </a:xfrm>
        </p:spPr>
        <p:txBody>
          <a:bodyPr/>
          <a:lstStyle/>
          <a:p>
            <a:pPr lvl="0"/>
            <a:r>
              <a:rPr lang="en-US" sz="2000" b="1" dirty="0">
                <a:solidFill>
                  <a:srgbClr val="808080"/>
                </a:solidFill>
                <a:latin typeface="Calibri" panose="020F0502020204030204" pitchFamily="34" charset="0"/>
                <a:cs typeface="Calibri" panose="020F0502020204030204" pitchFamily="34" charset="0"/>
              </a:rPr>
              <a:t>Silicon Valley Comes to the UK (SVC2UK) programme was an invitation-only series of events which matched successful entrepreneurs as mentors for founders of young startups.</a:t>
            </a:r>
          </a:p>
        </p:txBody>
      </p:sp>
      <p:pic>
        <p:nvPicPr>
          <p:cNvPr id="6" name="Picture 5" descr="A picture containing text&#10;&#10;Description automatically generated">
            <a:extLst>
              <a:ext uri="{FF2B5EF4-FFF2-40B4-BE49-F238E27FC236}">
                <a16:creationId xmlns:a16="http://schemas.microsoft.com/office/drawing/2014/main" id="{9BF80AC3-BA80-44BF-8F0E-916339D07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0197" y="607469"/>
            <a:ext cx="3252231" cy="573923"/>
          </a:xfrm>
          <a:prstGeom prst="rect">
            <a:avLst/>
          </a:prstGeom>
        </p:spPr>
      </p:pic>
      <p:cxnSp>
        <p:nvCxnSpPr>
          <p:cNvPr id="7" name="Straight Connector 6">
            <a:extLst>
              <a:ext uri="{FF2B5EF4-FFF2-40B4-BE49-F238E27FC236}">
                <a16:creationId xmlns:a16="http://schemas.microsoft.com/office/drawing/2014/main" id="{D0291B33-93B3-4DB2-8074-E2ABE872CD83}"/>
              </a:ext>
            </a:extLst>
          </p:cNvPr>
          <p:cNvCxnSpPr>
            <a:cxnSpLocks/>
          </p:cNvCxnSpPr>
          <p:nvPr/>
        </p:nvCxnSpPr>
        <p:spPr>
          <a:xfrm>
            <a:off x="459572" y="1676017"/>
            <a:ext cx="110090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itting at tables&#10;&#10;Description automatically generated with medium confidence">
            <a:extLst>
              <a:ext uri="{FF2B5EF4-FFF2-40B4-BE49-F238E27FC236}">
                <a16:creationId xmlns:a16="http://schemas.microsoft.com/office/drawing/2014/main" id="{1052383A-DE4C-4B3C-A241-9B2473DA1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106" y="2706168"/>
            <a:ext cx="3235737" cy="3235737"/>
          </a:xfrm>
          <a:prstGeom prst="rect">
            <a:avLst/>
          </a:prstGeom>
        </p:spPr>
      </p:pic>
    </p:spTree>
    <p:extLst>
      <p:ext uri="{BB962C8B-B14F-4D97-AF65-F5344CB8AC3E}">
        <p14:creationId xmlns:p14="http://schemas.microsoft.com/office/powerpoint/2010/main" val="193680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a:extLst>
              <a:ext uri="{FF2B5EF4-FFF2-40B4-BE49-F238E27FC236}">
                <a16:creationId xmlns:a16="http://schemas.microsoft.com/office/drawing/2014/main" id="{42DFF2D1-E08A-4FDF-AC1E-9AE5B0F9F498}"/>
              </a:ext>
            </a:extLst>
          </p:cNvPr>
          <p:cNvSpPr>
            <a:spLocks noGrp="1"/>
          </p:cNvSpPr>
          <p:nvPr>
            <p:ph type="body" sz="quarter" idx="11"/>
          </p:nvPr>
        </p:nvSpPr>
        <p:spPr>
          <a:xfrm>
            <a:off x="457200" y="2084674"/>
            <a:ext cx="11277600" cy="4487376"/>
          </a:xfrm>
        </p:spPr>
        <p:txBody>
          <a:bodyPr vert="horz" lIns="0" tIns="0" rIns="0" bIns="0" rtlCol="0" anchor="t">
            <a:noAutofit/>
          </a:bodyPr>
          <a:lstStyle/>
          <a:p>
            <a:pPr lvl="1"/>
            <a:r>
              <a:rPr lang="en-US" dirty="0">
                <a:latin typeface="Calibri" panose="020F0502020204030204" pitchFamily="34" charset="0"/>
                <a:cs typeface="Calibri" panose="020F0502020204030204" pitchFamily="34" charset="0"/>
              </a:rPr>
              <a:t>Search Institute identifies developmental adult-youth relationships as those that help young people</a:t>
            </a:r>
          </a:p>
          <a:p>
            <a:pPr marL="342900" lvl="1" indent="-342900">
              <a:buFont typeface="Wingdings" panose="05000000000000000000" pitchFamily="2" charset="2"/>
              <a:buChar char="ü"/>
            </a:pPr>
            <a:r>
              <a:rPr lang="en-US" b="1" dirty="0">
                <a:solidFill>
                  <a:schemeClr val="tx2"/>
                </a:solidFill>
                <a:latin typeface="Calibri" panose="020F0502020204030204" pitchFamily="34" charset="0"/>
                <a:cs typeface="Calibri" panose="020F0502020204030204" pitchFamily="34" charset="0"/>
              </a:rPr>
              <a:t>Discover who they are</a:t>
            </a:r>
            <a:r>
              <a:rPr lang="en-US" dirty="0">
                <a:solidFill>
                  <a:schemeClr val="tx2"/>
                </a:solidFill>
                <a:latin typeface="Calibri" panose="020F0502020204030204" pitchFamily="34" charset="0"/>
                <a:cs typeface="Calibri" panose="020F0502020204030204" pitchFamily="34" charset="0"/>
              </a:rPr>
              <a:t> </a:t>
            </a:r>
          </a:p>
          <a:p>
            <a:pPr marL="342900" lvl="1" indent="-342900">
              <a:buFont typeface="Wingdings" panose="05000000000000000000" pitchFamily="2" charset="2"/>
              <a:buChar char="ü"/>
            </a:pPr>
            <a:r>
              <a:rPr lang="en-US" dirty="0">
                <a:latin typeface="Calibri" panose="020F0502020204030204" pitchFamily="34" charset="0"/>
                <a:cs typeface="Calibri" panose="020F0502020204030204" pitchFamily="34" charset="0"/>
              </a:rPr>
              <a:t>Develop abilities to </a:t>
            </a:r>
            <a:r>
              <a:rPr lang="en-US" b="1" dirty="0">
                <a:solidFill>
                  <a:schemeClr val="tx2"/>
                </a:solidFill>
                <a:latin typeface="Calibri" panose="020F0502020204030204" pitchFamily="34" charset="0"/>
                <a:cs typeface="Calibri" panose="020F0502020204030204" pitchFamily="34" charset="0"/>
              </a:rPr>
              <a:t>shape their own lives</a:t>
            </a:r>
          </a:p>
          <a:p>
            <a:pPr marL="342900" lvl="1" indent="-342900">
              <a:buFont typeface="Wingdings" panose="05000000000000000000" pitchFamily="2" charset="2"/>
              <a:buChar char="ü"/>
            </a:pPr>
            <a:r>
              <a:rPr lang="en-US" dirty="0">
                <a:latin typeface="Calibri" panose="020F0502020204030204" pitchFamily="34" charset="0"/>
                <a:cs typeface="Calibri" panose="020F0502020204030204" pitchFamily="34" charset="0"/>
              </a:rPr>
              <a:t>Learn how to engage with and </a:t>
            </a:r>
            <a:r>
              <a:rPr lang="en-US" b="1" dirty="0">
                <a:solidFill>
                  <a:schemeClr val="tx2"/>
                </a:solidFill>
                <a:latin typeface="Calibri" panose="020F0502020204030204" pitchFamily="34" charset="0"/>
                <a:cs typeface="Calibri" panose="020F0502020204030204" pitchFamily="34" charset="0"/>
              </a:rPr>
              <a:t>contribute to the world</a:t>
            </a:r>
            <a:r>
              <a:rPr lang="en-US" dirty="0">
                <a:solidFill>
                  <a:schemeClr val="tx2"/>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around them</a:t>
            </a:r>
            <a:endParaRPr lang="en-US" dirty="0">
              <a:latin typeface="Calibri" panose="020F0502020204030204" pitchFamily="34" charset="0"/>
              <a:ea typeface="Source Sans Pro"/>
              <a:cs typeface="Calibri" panose="020F0502020204030204" pitchFamily="34" charset="0"/>
            </a:endParaRPr>
          </a:p>
        </p:txBody>
      </p:sp>
      <p:sp>
        <p:nvSpPr>
          <p:cNvPr id="5" name="Title 4"/>
          <p:cNvSpPr>
            <a:spLocks noGrp="1"/>
          </p:cNvSpPr>
          <p:nvPr>
            <p:ph type="title"/>
          </p:nvPr>
        </p:nvSpPr>
        <p:spPr/>
        <p:txBody>
          <a:bodyPr/>
          <a:lstStyle/>
          <a:p>
            <a:r>
              <a:rPr lang="en-US" sz="4400" dirty="0"/>
              <a:t>Utilizes a Developmental Framework for Relationship Building</a:t>
            </a:r>
          </a:p>
        </p:txBody>
      </p:sp>
      <p:sp>
        <p:nvSpPr>
          <p:cNvPr id="7" name="Rectangle: Rounded Corners 6">
            <a:extLst>
              <a:ext uri="{FF2B5EF4-FFF2-40B4-BE49-F238E27FC236}">
                <a16:creationId xmlns:a16="http://schemas.microsoft.com/office/drawing/2014/main" id="{EE24B7FF-93E1-4174-81BA-5CB9C32AFDF4}"/>
              </a:ext>
            </a:extLst>
          </p:cNvPr>
          <p:cNvSpPr/>
          <p:nvPr/>
        </p:nvSpPr>
        <p:spPr>
          <a:xfrm>
            <a:off x="716041" y="3900797"/>
            <a:ext cx="1852063" cy="22276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Express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by making young people feel known and valued</a:t>
            </a:r>
          </a:p>
        </p:txBody>
      </p:sp>
      <p:sp>
        <p:nvSpPr>
          <p:cNvPr id="8" name="Rectangle: Rounded Corners 7">
            <a:extLst>
              <a:ext uri="{FF2B5EF4-FFF2-40B4-BE49-F238E27FC236}">
                <a16:creationId xmlns:a16="http://schemas.microsoft.com/office/drawing/2014/main" id="{AD954B11-E0B0-4E8C-929A-2F5206ADC7DA}"/>
              </a:ext>
            </a:extLst>
          </p:cNvPr>
          <p:cNvSpPr/>
          <p:nvPr/>
        </p:nvSpPr>
        <p:spPr>
          <a:xfrm>
            <a:off x="2861776" y="3900797"/>
            <a:ext cx="2040971" cy="22276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Challenge growth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by pushing young people to go further and learn from mistakes/ setbacks</a:t>
            </a:r>
          </a:p>
        </p:txBody>
      </p:sp>
      <p:sp>
        <p:nvSpPr>
          <p:cNvPr id="9" name="Rectangle: Rounded Corners 8">
            <a:extLst>
              <a:ext uri="{FF2B5EF4-FFF2-40B4-BE49-F238E27FC236}">
                <a16:creationId xmlns:a16="http://schemas.microsoft.com/office/drawing/2014/main" id="{F2EEDC1F-23D1-46FF-A345-F2AD0FFC26D6}"/>
              </a:ext>
            </a:extLst>
          </p:cNvPr>
          <p:cNvSpPr/>
          <p:nvPr/>
        </p:nvSpPr>
        <p:spPr>
          <a:xfrm>
            <a:off x="5176017" y="3900797"/>
            <a:ext cx="1987649" cy="22276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4D4D"/>
                </a:solidFill>
                <a:effectLst/>
                <a:uLnTx/>
                <a:uFillTx/>
                <a:latin typeface="Calibri" panose="020F0502020204030204" pitchFamily="34" charset="0"/>
                <a:cs typeface="Calibri" panose="020F0502020204030204" pitchFamily="34" charset="0"/>
              </a:rPr>
              <a:t>Provide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D4D"/>
                </a:solidFill>
                <a:effectLst/>
                <a:uLnTx/>
                <a:uFillTx/>
                <a:latin typeface="Calibri" panose="020F0502020204030204" pitchFamily="34" charset="0"/>
                <a:cs typeface="Calibri" panose="020F0502020204030204" pitchFamily="34" charset="0"/>
              </a:rPr>
              <a:t>by helping navigate difficult situations and building confidence</a:t>
            </a:r>
          </a:p>
        </p:txBody>
      </p:sp>
      <p:sp>
        <p:nvSpPr>
          <p:cNvPr id="10" name="Rectangle: Rounded Corners 9">
            <a:extLst>
              <a:ext uri="{FF2B5EF4-FFF2-40B4-BE49-F238E27FC236}">
                <a16:creationId xmlns:a16="http://schemas.microsoft.com/office/drawing/2014/main" id="{85AA31A2-4FAC-45D6-80A1-4F58A92BC6B0}"/>
              </a:ext>
            </a:extLst>
          </p:cNvPr>
          <p:cNvSpPr/>
          <p:nvPr/>
        </p:nvSpPr>
        <p:spPr>
          <a:xfrm>
            <a:off x="7464372" y="3900797"/>
            <a:ext cx="1852063" cy="22276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4D4D"/>
                </a:solidFill>
                <a:effectLst/>
                <a:uLnTx/>
                <a:uFillTx/>
                <a:latin typeface="Calibri" panose="020F0502020204030204" pitchFamily="34" charset="0"/>
                <a:cs typeface="Calibri" panose="020F0502020204030204" pitchFamily="34" charset="0"/>
              </a:rPr>
              <a:t>Share power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D4D4D"/>
                </a:solidFill>
                <a:effectLst/>
                <a:uLnTx/>
                <a:uFillTx/>
                <a:latin typeface="Calibri" panose="020F0502020204030204" pitchFamily="34" charset="0"/>
                <a:cs typeface="Calibri" panose="020F0502020204030204" pitchFamily="34" charset="0"/>
              </a:rPr>
              <a:t>by involving young people in the decisions that affect them</a:t>
            </a:r>
          </a:p>
        </p:txBody>
      </p:sp>
      <p:sp>
        <p:nvSpPr>
          <p:cNvPr id="11" name="Rectangle: Rounded Corners 10">
            <a:extLst>
              <a:ext uri="{FF2B5EF4-FFF2-40B4-BE49-F238E27FC236}">
                <a16:creationId xmlns:a16="http://schemas.microsoft.com/office/drawing/2014/main" id="{CDA904CA-C04E-4059-B21F-8C00744A7827}"/>
              </a:ext>
            </a:extLst>
          </p:cNvPr>
          <p:cNvSpPr/>
          <p:nvPr/>
        </p:nvSpPr>
        <p:spPr>
          <a:xfrm>
            <a:off x="9574812" y="3900797"/>
            <a:ext cx="2098203" cy="22276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Expand possibilities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pitchFamily="34" charset="0"/>
                <a:cs typeface="Calibri" panose="020F0502020204030204" pitchFamily="34" charset="0"/>
              </a:rPr>
              <a:t>through exposure to new ideas, experiences and opportunities</a:t>
            </a:r>
          </a:p>
        </p:txBody>
      </p:sp>
      <p:sp>
        <p:nvSpPr>
          <p:cNvPr id="13" name="Flowchart: Connector 12">
            <a:extLst>
              <a:ext uri="{FF2B5EF4-FFF2-40B4-BE49-F238E27FC236}">
                <a16:creationId xmlns:a16="http://schemas.microsoft.com/office/drawing/2014/main" id="{894C515C-D8FD-49E8-BEFA-7EFA25F283E6}"/>
              </a:ext>
            </a:extLst>
          </p:cNvPr>
          <p:cNvSpPr/>
          <p:nvPr/>
        </p:nvSpPr>
        <p:spPr>
          <a:xfrm>
            <a:off x="1360017" y="3700179"/>
            <a:ext cx="536418" cy="53305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1</a:t>
            </a:r>
          </a:p>
        </p:txBody>
      </p:sp>
      <p:sp>
        <p:nvSpPr>
          <p:cNvPr id="14" name="Flowchart: Connector 13">
            <a:extLst>
              <a:ext uri="{FF2B5EF4-FFF2-40B4-BE49-F238E27FC236}">
                <a16:creationId xmlns:a16="http://schemas.microsoft.com/office/drawing/2014/main" id="{BF0645AB-E54A-4B45-BB2C-D34A89000934}"/>
              </a:ext>
            </a:extLst>
          </p:cNvPr>
          <p:cNvSpPr/>
          <p:nvPr/>
        </p:nvSpPr>
        <p:spPr>
          <a:xfrm>
            <a:off x="3613276" y="3698178"/>
            <a:ext cx="536418" cy="53305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2</a:t>
            </a:r>
          </a:p>
        </p:txBody>
      </p:sp>
      <p:sp>
        <p:nvSpPr>
          <p:cNvPr id="15" name="Flowchart: Connector 14">
            <a:extLst>
              <a:ext uri="{FF2B5EF4-FFF2-40B4-BE49-F238E27FC236}">
                <a16:creationId xmlns:a16="http://schemas.microsoft.com/office/drawing/2014/main" id="{2B8539CE-0CCD-45E6-97DC-170871EF4292}"/>
              </a:ext>
            </a:extLst>
          </p:cNvPr>
          <p:cNvSpPr/>
          <p:nvPr/>
        </p:nvSpPr>
        <p:spPr>
          <a:xfrm>
            <a:off x="5901631" y="3700178"/>
            <a:ext cx="536418" cy="53305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3</a:t>
            </a:r>
          </a:p>
        </p:txBody>
      </p:sp>
      <p:sp>
        <p:nvSpPr>
          <p:cNvPr id="16" name="Flowchart: Connector 15">
            <a:extLst>
              <a:ext uri="{FF2B5EF4-FFF2-40B4-BE49-F238E27FC236}">
                <a16:creationId xmlns:a16="http://schemas.microsoft.com/office/drawing/2014/main" id="{9CE3686B-C59D-49E0-A7C9-6263E94426A4}"/>
              </a:ext>
            </a:extLst>
          </p:cNvPr>
          <p:cNvSpPr/>
          <p:nvPr/>
        </p:nvSpPr>
        <p:spPr>
          <a:xfrm>
            <a:off x="8138748" y="3700178"/>
            <a:ext cx="536418" cy="53305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ource Sans Pro"/>
                <a:ea typeface="+mn-ea"/>
                <a:cs typeface="+mn-cs"/>
              </a:rPr>
              <a:t>4</a:t>
            </a:r>
          </a:p>
        </p:txBody>
      </p:sp>
      <p:sp>
        <p:nvSpPr>
          <p:cNvPr id="17" name="Flowchart: Connector 16">
            <a:extLst>
              <a:ext uri="{FF2B5EF4-FFF2-40B4-BE49-F238E27FC236}">
                <a16:creationId xmlns:a16="http://schemas.microsoft.com/office/drawing/2014/main" id="{2E9DA077-2364-4954-A71A-2A998AF6D665}"/>
              </a:ext>
            </a:extLst>
          </p:cNvPr>
          <p:cNvSpPr/>
          <p:nvPr/>
        </p:nvSpPr>
        <p:spPr>
          <a:xfrm>
            <a:off x="10314080" y="3700177"/>
            <a:ext cx="536418" cy="53305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5</a:t>
            </a:r>
          </a:p>
        </p:txBody>
      </p:sp>
      <p:sp>
        <p:nvSpPr>
          <p:cNvPr id="2" name="TextBox 1">
            <a:extLst>
              <a:ext uri="{FF2B5EF4-FFF2-40B4-BE49-F238E27FC236}">
                <a16:creationId xmlns:a16="http://schemas.microsoft.com/office/drawing/2014/main" id="{C022868A-8AD3-416C-95BB-3D58D38D35A7}"/>
              </a:ext>
            </a:extLst>
          </p:cNvPr>
          <p:cNvSpPr txBox="1"/>
          <p:nvPr/>
        </p:nvSpPr>
        <p:spPr>
          <a:xfrm>
            <a:off x="2909035" y="6256394"/>
            <a:ext cx="6521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69696"/>
                </a:solidFill>
                <a:effectLst/>
                <a:uLnTx/>
                <a:uFillTx/>
                <a:latin typeface="Calibri" panose="020F0502020204030204" pitchFamily="34" charset="0"/>
                <a:cs typeface="Calibri" panose="020F0502020204030204" pitchFamily="34" charset="0"/>
                <a:hlinkClick r:id="rId3"/>
              </a:rPr>
              <a:t>The Framework</a:t>
            </a:r>
            <a:r>
              <a:rPr kumimoji="0" lang="en-US" sz="1800" b="0" i="0" u="none" strike="noStrike" kern="1200" cap="none" spc="0" normalizeH="0" baseline="0" noProof="0" dirty="0">
                <a:ln>
                  <a:noFill/>
                </a:ln>
                <a:solidFill>
                  <a:srgbClr val="969696"/>
                </a:solidFill>
                <a:effectLst/>
                <a:uLnTx/>
                <a:uFillTx/>
                <a:latin typeface="Calibri" panose="020F0502020204030204" pitchFamily="34" charset="0"/>
                <a:cs typeface="Calibri" panose="020F0502020204030204" pitchFamily="34" charset="0"/>
              </a:rPr>
              <a:t> is a mix </a:t>
            </a:r>
            <a:r>
              <a:rPr kumimoji="0" lang="en-US" sz="1800" b="1" i="0" u="none" strike="noStrike" kern="1200" cap="none" spc="0" normalizeH="0" baseline="0" noProof="0" dirty="0">
                <a:ln>
                  <a:noFill/>
                </a:ln>
                <a:solidFill>
                  <a:srgbClr val="969696"/>
                </a:solidFill>
                <a:effectLst/>
                <a:uLnTx/>
                <a:uFillTx/>
                <a:latin typeface="Calibri" panose="020F0502020204030204" pitchFamily="34" charset="0"/>
                <a:cs typeface="Calibri" panose="020F0502020204030204" pitchFamily="34" charset="0"/>
              </a:rPr>
              <a:t>5 elements </a:t>
            </a:r>
            <a:r>
              <a:rPr kumimoji="0" lang="en-US" sz="1800" b="0" i="0" u="none" strike="noStrike" kern="1200" cap="none" spc="0" normalizeH="0" baseline="0" noProof="0" dirty="0">
                <a:ln>
                  <a:noFill/>
                </a:ln>
                <a:solidFill>
                  <a:srgbClr val="969696"/>
                </a:solidFill>
                <a:effectLst/>
                <a:uLnTx/>
                <a:uFillTx/>
                <a:latin typeface="Calibri" panose="020F0502020204030204" pitchFamily="34" charset="0"/>
                <a:cs typeface="Calibri" panose="020F0502020204030204" pitchFamily="34" charset="0"/>
              </a:rPr>
              <a:t>expressed through </a:t>
            </a:r>
            <a:r>
              <a:rPr kumimoji="0" lang="en-US" sz="1800" b="1" i="0" u="none" strike="noStrike" kern="1200" cap="none" spc="0" normalizeH="0" baseline="0" noProof="0" dirty="0">
                <a:ln>
                  <a:noFill/>
                </a:ln>
                <a:solidFill>
                  <a:srgbClr val="969696"/>
                </a:solidFill>
                <a:effectLst/>
                <a:uLnTx/>
                <a:uFillTx/>
                <a:latin typeface="Calibri" panose="020F0502020204030204" pitchFamily="34" charset="0"/>
                <a:cs typeface="Calibri" panose="020F0502020204030204" pitchFamily="34" charset="0"/>
              </a:rPr>
              <a:t>20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Slide Number Placeholder 1">
            <a:extLst>
              <a:ext uri="{FF2B5EF4-FFF2-40B4-BE49-F238E27FC236}">
                <a16:creationId xmlns:a16="http://schemas.microsoft.com/office/drawing/2014/main" id="{9215074E-E587-40AF-A5F0-37678344E017}"/>
              </a:ext>
            </a:extLst>
          </p:cNvPr>
          <p:cNvSpPr>
            <a:spLocks noGrp="1"/>
          </p:cNvSpPr>
          <p:nvPr>
            <p:ph type="sldNum" sz="quarter" idx="12"/>
          </p:nvPr>
        </p:nvSpPr>
        <p:spPr>
          <a:xfrm>
            <a:off x="11357843" y="6472495"/>
            <a:ext cx="377741" cy="199111"/>
          </a:xfrm>
        </p:spPr>
        <p:txBody>
          <a:bodyPr vert="horz" lIns="0" tIns="0" rIns="0" bIns="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cxnSp>
        <p:nvCxnSpPr>
          <p:cNvPr id="20" name="Straight Connector 19">
            <a:extLst>
              <a:ext uri="{FF2B5EF4-FFF2-40B4-BE49-F238E27FC236}">
                <a16:creationId xmlns:a16="http://schemas.microsoft.com/office/drawing/2014/main" id="{585A1DBE-37E9-4FA9-949D-452ECC33B6D4}"/>
              </a:ext>
            </a:extLst>
          </p:cNvPr>
          <p:cNvCxnSpPr/>
          <p:nvPr/>
        </p:nvCxnSpPr>
        <p:spPr>
          <a:xfrm>
            <a:off x="457200" y="1862077"/>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80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defTabSz="1170615">
              <a:lnSpc>
                <a:spcPct val="100000"/>
              </a:lnSpc>
              <a:spcBef>
                <a:spcPts val="0"/>
              </a:spcBef>
              <a:defRPr/>
            </a:pPr>
            <a:r>
              <a:rPr lang="en-US" sz="2400" b="1" dirty="0">
                <a:solidFill>
                  <a:schemeClr val="accent6"/>
                </a:solidFill>
                <a:latin typeface="Source Sans Pro"/>
                <a:ea typeface="+mn-ea"/>
                <a:cs typeface="+mn-cs"/>
              </a:rPr>
              <a:t>EXAMPLE MODEL:</a:t>
            </a:r>
            <a:r>
              <a:rPr lang="en-US" sz="2400" b="1" dirty="0">
                <a:latin typeface="Source Sans Pro"/>
                <a:ea typeface="+mn-ea"/>
                <a:cs typeface="+mn-cs"/>
              </a:rPr>
              <a:t>  DEVELOPMENTAL FRAMEWORK</a:t>
            </a:r>
            <a:br>
              <a:rPr lang="en-US" sz="2800" dirty="0">
                <a:solidFill>
                  <a:schemeClr val="accent6"/>
                </a:solidFill>
                <a:latin typeface="Source Sans Pro"/>
                <a:ea typeface="+mn-ea"/>
                <a:cs typeface="+mn-cs"/>
              </a:rPr>
            </a:br>
            <a:r>
              <a:rPr lang="en-US" sz="4400" dirty="0">
                <a:solidFill>
                  <a:schemeClr val="accent6"/>
                </a:solidFill>
                <a:ea typeface="+mn-ea"/>
                <a:cs typeface="+mn-cs"/>
              </a:rPr>
              <a:t>Reach Out UK</a:t>
            </a:r>
            <a:endParaRPr lang="en-US" sz="3600" dirty="0">
              <a:solidFill>
                <a:schemeClr val="accent6"/>
              </a:solidFill>
            </a:endParaRPr>
          </a:p>
        </p:txBody>
      </p:sp>
      <p:sp>
        <p:nvSpPr>
          <p:cNvPr id="13" name="Content Placeholder 12"/>
          <p:cNvSpPr>
            <a:spLocks noGrp="1"/>
          </p:cNvSpPr>
          <p:nvPr>
            <p:ph sz="half" idx="1"/>
          </p:nvPr>
        </p:nvSpPr>
        <p:spPr>
          <a:xfrm>
            <a:off x="459572" y="3092728"/>
            <a:ext cx="6344879" cy="2796857"/>
          </a:xfrm>
        </p:spPr>
        <p:txBody>
          <a:bodyPr/>
          <a:lstStyle/>
          <a:p>
            <a:r>
              <a:rPr lang="en-US" dirty="0">
                <a:latin typeface="Calibri" panose="020F0502020204030204" pitchFamily="34" charset="0"/>
                <a:cs typeface="Calibri" panose="020F0502020204030204" pitchFamily="34" charset="0"/>
              </a:rPr>
              <a:t>Key Features</a:t>
            </a:r>
          </a:p>
          <a:p>
            <a:pPr lvl="2"/>
            <a:r>
              <a:rPr lang="en-US" dirty="0">
                <a:latin typeface="Calibri" panose="020F0502020204030204" pitchFamily="34" charset="0"/>
                <a:cs typeface="Calibri" panose="020F0502020204030204" pitchFamily="34" charset="0"/>
              </a:rPr>
              <a:t>Mentors </a:t>
            </a:r>
            <a:r>
              <a:rPr lang="en-US" b="1" dirty="0">
                <a:solidFill>
                  <a:schemeClr val="tx2"/>
                </a:solidFill>
                <a:latin typeface="Calibri" panose="020F0502020204030204" pitchFamily="34" charset="0"/>
                <a:cs typeface="Calibri" panose="020F0502020204030204" pitchFamily="34" charset="0"/>
              </a:rPr>
              <a:t>express care </a:t>
            </a:r>
            <a:r>
              <a:rPr lang="en-US" dirty="0">
                <a:latin typeface="Calibri" panose="020F0502020204030204" pitchFamily="34" charset="0"/>
                <a:cs typeface="Calibri" panose="020F0502020204030204" pitchFamily="34" charset="0"/>
              </a:rPr>
              <a:t>by encouraging mentees to </a:t>
            </a:r>
            <a:r>
              <a:rPr lang="en-US" b="1" dirty="0">
                <a:solidFill>
                  <a:schemeClr val="tx2"/>
                </a:solidFill>
                <a:latin typeface="Calibri" panose="020F0502020204030204" pitchFamily="34" charset="0"/>
                <a:cs typeface="Calibri" panose="020F0502020204030204" pitchFamily="34" charset="0"/>
              </a:rPr>
              <a:t>express their ideas and thoughts </a:t>
            </a:r>
            <a:r>
              <a:rPr lang="en-US" dirty="0">
                <a:latin typeface="Calibri" panose="020F0502020204030204" pitchFamily="34" charset="0"/>
                <a:cs typeface="Calibri" panose="020F0502020204030204" pitchFamily="34" charset="0"/>
              </a:rPr>
              <a:t>through academic work</a:t>
            </a:r>
          </a:p>
          <a:p>
            <a:pPr lvl="2"/>
            <a:r>
              <a:rPr lang="en-US" dirty="0">
                <a:latin typeface="Calibri" panose="020F0502020204030204" pitchFamily="34" charset="0"/>
                <a:cs typeface="Calibri" panose="020F0502020204030204" pitchFamily="34" charset="0"/>
              </a:rPr>
              <a:t>Mentees are </a:t>
            </a:r>
            <a:r>
              <a:rPr lang="en-US" b="1" dirty="0">
                <a:solidFill>
                  <a:schemeClr val="tx2"/>
                </a:solidFill>
                <a:latin typeface="Calibri" panose="020F0502020204030204" pitchFamily="34" charset="0"/>
                <a:cs typeface="Calibri" panose="020F0502020204030204" pitchFamily="34" charset="0"/>
              </a:rPr>
              <a:t>challenged to increase class and non-academic participation</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and form friendships leading to improved social skills</a:t>
            </a:r>
          </a:p>
          <a:p>
            <a:pPr lvl="2"/>
            <a:r>
              <a:rPr lang="en-US" dirty="0">
                <a:latin typeface="Calibri" panose="020F0502020204030204" pitchFamily="34" charset="0"/>
                <a:cs typeface="Calibri" panose="020F0502020204030204" pitchFamily="34" charset="0"/>
              </a:rPr>
              <a:t>Mentees </a:t>
            </a:r>
            <a:r>
              <a:rPr lang="en-US" b="1" dirty="0">
                <a:solidFill>
                  <a:schemeClr val="tx2"/>
                </a:solidFill>
                <a:latin typeface="Calibri" panose="020F0502020204030204" pitchFamily="34" charset="0"/>
                <a:cs typeface="Calibri" panose="020F0502020204030204" pitchFamily="34" charset="0"/>
              </a:rPr>
              <a:t>share power </a:t>
            </a:r>
            <a:r>
              <a:rPr lang="en-US" dirty="0">
                <a:latin typeface="Calibri" panose="020F0502020204030204" pitchFamily="34" charset="0"/>
                <a:cs typeface="Calibri" panose="020F0502020204030204" pitchFamily="34" charset="0"/>
              </a:rPr>
              <a:t>with mentors through </a:t>
            </a:r>
            <a:r>
              <a:rPr lang="en-US" b="1" dirty="0">
                <a:solidFill>
                  <a:schemeClr val="tx2"/>
                </a:solidFill>
                <a:latin typeface="Calibri" panose="020F0502020204030204" pitchFamily="34" charset="0"/>
                <a:cs typeface="Calibri" panose="020F0502020204030204" pitchFamily="34" charset="0"/>
              </a:rPr>
              <a:t>collaborative goal setting </a:t>
            </a:r>
            <a:r>
              <a:rPr lang="en-US" dirty="0">
                <a:latin typeface="Calibri" panose="020F0502020204030204" pitchFamily="34" charset="0"/>
                <a:cs typeface="Calibri" panose="020F0502020204030204" pitchFamily="34" charset="0"/>
              </a:rPr>
              <a:t>and weekly reflections</a:t>
            </a:r>
          </a:p>
          <a:p>
            <a:pPr lvl="2"/>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084DC-27B8-405E-9FE2-00F546BE3E06}" type="slidenum">
              <a:rPr kumimoji="0" lang="en-US" sz="1200" b="0" i="0" u="none" strike="noStrike" kern="1200" cap="none" spc="0" normalizeH="0" baseline="0" noProof="0" smtClean="0">
                <a:ln>
                  <a:noFill/>
                </a:ln>
                <a:solidFill>
                  <a:srgbClr val="DE6626"/>
                </a:solidFill>
                <a:effectLst/>
                <a:uLnTx/>
                <a:uFillTx/>
                <a:latin typeface="Source Sans Pro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DE6626"/>
              </a:solidFill>
              <a:effectLst/>
              <a:uLnTx/>
              <a:uFillTx/>
              <a:latin typeface="Source Sans Pro Semibold"/>
              <a:ea typeface="+mn-ea"/>
              <a:cs typeface="+mn-cs"/>
            </a:endParaRPr>
          </a:p>
        </p:txBody>
      </p:sp>
      <p:sp>
        <p:nvSpPr>
          <p:cNvPr id="10" name="Content Placeholder 9"/>
          <p:cNvSpPr>
            <a:spLocks noGrp="1"/>
          </p:cNvSpPr>
          <p:nvPr>
            <p:ph sz="half" idx="14"/>
          </p:nvPr>
        </p:nvSpPr>
        <p:spPr>
          <a:xfrm>
            <a:off x="459572" y="1906936"/>
            <a:ext cx="9942642" cy="1235035"/>
          </a:xfrm>
        </p:spPr>
        <p:txBody>
          <a:bodyPr/>
          <a:lstStyle/>
          <a:p>
            <a:pPr lvl="0"/>
            <a:r>
              <a:rPr lang="en-US" sz="2200" b="1" dirty="0">
                <a:solidFill>
                  <a:srgbClr val="808080"/>
                </a:solidFill>
                <a:latin typeface="Calibri" panose="020F0502020204030204" pitchFamily="34" charset="0"/>
                <a:cs typeface="Calibri" panose="020F0502020204030204" pitchFamily="34" charset="0"/>
              </a:rPr>
              <a:t>Mentoring sessions, team activities and workplace learning, provide young people with the skills needed to achieve better grades and successfully find employment, education or training.</a:t>
            </a:r>
          </a:p>
        </p:txBody>
      </p:sp>
      <p:pic>
        <p:nvPicPr>
          <p:cNvPr id="5" name="Picture 5" descr="Logo&#10;&#10;Description automatically generated">
            <a:extLst>
              <a:ext uri="{FF2B5EF4-FFF2-40B4-BE49-F238E27FC236}">
                <a16:creationId xmlns:a16="http://schemas.microsoft.com/office/drawing/2014/main" id="{47A0BD04-736C-44ED-A1B0-EA4D018158F1}"/>
              </a:ext>
            </a:extLst>
          </p:cNvPr>
          <p:cNvPicPr>
            <a:picLocks noChangeAspect="1"/>
          </p:cNvPicPr>
          <p:nvPr/>
        </p:nvPicPr>
        <p:blipFill>
          <a:blip r:embed="rId3"/>
          <a:stretch>
            <a:fillRect/>
          </a:stretch>
        </p:blipFill>
        <p:spPr>
          <a:xfrm>
            <a:off x="10250528" y="635152"/>
            <a:ext cx="1107315" cy="806994"/>
          </a:xfrm>
          <a:prstGeom prst="rect">
            <a:avLst/>
          </a:prstGeom>
        </p:spPr>
      </p:pic>
      <p:pic>
        <p:nvPicPr>
          <p:cNvPr id="8" name="Picture Placeholder 20" descr="A picture containing person, indoor, table, sitting&#10;&#10;Description automatically generated">
            <a:extLst>
              <a:ext uri="{FF2B5EF4-FFF2-40B4-BE49-F238E27FC236}">
                <a16:creationId xmlns:a16="http://schemas.microsoft.com/office/drawing/2014/main" id="{79DDC68F-D843-431A-90F4-DD53AC529AD8}"/>
              </a:ext>
            </a:extLst>
          </p:cNvPr>
          <p:cNvPicPr>
            <a:picLocks noGrp="1" noChangeAspect="1"/>
          </p:cNvPicPr>
          <p:nvPr>
            <p:ph type="pic" sz="quarter" idx="13"/>
          </p:nvPr>
        </p:nvPicPr>
        <p:blipFill rotWithShape="1">
          <a:blip r:embed="rId4"/>
          <a:srcRect l="16712" r="16712"/>
          <a:stretch/>
        </p:blipFill>
        <p:spPr>
          <a:xfrm>
            <a:off x="7761861" y="2891380"/>
            <a:ext cx="3203282" cy="3199554"/>
          </a:xfrm>
        </p:spPr>
      </p:pic>
      <p:pic>
        <p:nvPicPr>
          <p:cNvPr id="6" name="Picture 5" descr="Text, letter&#10;&#10;Description automatically generated">
            <a:extLst>
              <a:ext uri="{FF2B5EF4-FFF2-40B4-BE49-F238E27FC236}">
                <a16:creationId xmlns:a16="http://schemas.microsoft.com/office/drawing/2014/main" id="{1FB5D51F-F678-418A-A263-ACDE64987829}"/>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7761861" y="2891380"/>
            <a:ext cx="3203282" cy="3321383"/>
          </a:xfrm>
          <a:prstGeom prst="rect">
            <a:avLst/>
          </a:prstGeom>
        </p:spPr>
      </p:pic>
      <p:cxnSp>
        <p:nvCxnSpPr>
          <p:cNvPr id="9" name="Straight Connector 8">
            <a:extLst>
              <a:ext uri="{FF2B5EF4-FFF2-40B4-BE49-F238E27FC236}">
                <a16:creationId xmlns:a16="http://schemas.microsoft.com/office/drawing/2014/main" id="{816309EE-A287-47F6-8EE3-C952F16A1525}"/>
              </a:ext>
            </a:extLst>
          </p:cNvPr>
          <p:cNvCxnSpPr/>
          <p:nvPr/>
        </p:nvCxnSpPr>
        <p:spPr>
          <a:xfrm>
            <a:off x="459572" y="1662784"/>
            <a:ext cx="109584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302360"/>
      </p:ext>
    </p:extLst>
  </p:cSld>
  <p:clrMapOvr>
    <a:masterClrMapping/>
  </p:clrMapOvr>
</p:sld>
</file>

<file path=ppt/theme/theme1.xml><?xml version="1.0" encoding="utf-8"?>
<a:theme xmlns:a="http://schemas.openxmlformats.org/drawingml/2006/main" name="BA MRB 2018">
  <a:themeElements>
    <a:clrScheme name="BA 2019 Template">
      <a:dk1>
        <a:srgbClr val="000000"/>
      </a:dk1>
      <a:lt1>
        <a:sysClr val="window" lastClr="FFFFFF"/>
      </a:lt1>
      <a:dk2>
        <a:srgbClr val="DE6626"/>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id="{68B3CE0D-71D7-4B73-9D33-F94BE7E67D4F}" vid="{F43DA0D5-5226-4D31-A016-102E9B43AB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2288</Words>
  <Application>Microsoft Office PowerPoint</Application>
  <PresentationFormat>Widescreen</PresentationFormat>
  <Paragraphs>207</Paragraphs>
  <Slides>20</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Source Sans Pro</vt:lpstr>
      <vt:lpstr>Source Sans Pro Black</vt:lpstr>
      <vt:lpstr>Source Sans Pro Semibold</vt:lpstr>
      <vt:lpstr>Wingdings</vt:lpstr>
      <vt:lpstr>BA MRB 2018</vt:lpstr>
      <vt:lpstr>Office Theme</vt:lpstr>
      <vt:lpstr>PowerPoint Presentation</vt:lpstr>
      <vt:lpstr>What Makes a Good Mentoring Program</vt:lpstr>
      <vt:lpstr>Starts With a Theory of Change</vt:lpstr>
      <vt:lpstr>EXAMPLE MODEL:  THEORY OF CHANGE  XLP</vt:lpstr>
      <vt:lpstr>Recruit Skilled, Credible Messengers</vt:lpstr>
      <vt:lpstr>EXAMPLE MODEL:  CREDIBLE MESSENGERS The Mentoring Lab</vt:lpstr>
      <vt:lpstr>BUSINESS EXAMPLE:  CREDIBLE MESSENGERS SVC2UK 2015 CEO Summit</vt:lpstr>
      <vt:lpstr>Utilizes a Developmental Framework for Relationship Building</vt:lpstr>
      <vt:lpstr>EXAMPLE MODEL:  DEVELOPMENTAL FRAMEWORK Reach Out UK</vt:lpstr>
      <vt:lpstr>Strengths-Based Approach To Mentoring</vt:lpstr>
      <vt:lpstr>EXAMPLE MODEL:  STRENGTHS BASED APPROACH The Kids Network</vt:lpstr>
      <vt:lpstr>Consistent Monitoring &amp; Support</vt:lpstr>
      <vt:lpstr>EXAMPLE MODEL:  PROGRESS MONITORING &amp; SUPPORT XLP</vt:lpstr>
      <vt:lpstr>BUSINESS EXAMPLE:  PROGRESS MONITORING Mayor’s International Business Programme</vt:lpstr>
      <vt:lpstr>Measuring Key Metrics:  Implementation</vt:lpstr>
      <vt:lpstr>Measuring Key Metrics:  Outcomes</vt:lpstr>
      <vt:lpstr>ANCHOR INSTITUTION SPOTLIGHT:  YOUTH SUPPORT &amp; MENTORING  Transport for London (TfL)</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Garrett</dc:creator>
  <cp:lastModifiedBy>Richardson, Garrett</cp:lastModifiedBy>
  <cp:revision>9</cp:revision>
  <dcterms:created xsi:type="dcterms:W3CDTF">2021-07-19T16:34:33Z</dcterms:created>
  <dcterms:modified xsi:type="dcterms:W3CDTF">2021-11-25T19:43:17Z</dcterms:modified>
</cp:coreProperties>
</file>